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s/slide55.xml" ContentType="application/vnd.openxmlformats-officedocument.presentationml.slide+xml"/>
  <Override PartName="/ppt/slides/slide168.xml" ContentType="application/vnd.openxmlformats-officedocument.presentationml.slide+xml"/>
  <Override PartName="/ppt/slides/slide167.xml" ContentType="application/vnd.openxmlformats-officedocument.presentationml.slide+xml"/>
  <Override PartName="/ppt/slides/slide166.xml" ContentType="application/vnd.openxmlformats-officedocument.presentationml.slide+xml"/>
  <Override PartName="/ppt/slides/slide165.xml" ContentType="application/vnd.openxmlformats-officedocument.presentationml.slide+xml"/>
  <Override PartName="/ppt/slides/slide164.xml" ContentType="application/vnd.openxmlformats-officedocument.presentationml.slide+xml"/>
  <Override PartName="/ppt/slides/slide163.xml" ContentType="application/vnd.openxmlformats-officedocument.presentationml.slide+xml"/>
  <Override PartName="/ppt/slides/slide162.xml" ContentType="application/vnd.openxmlformats-officedocument.presentationml.slide+xml"/>
  <Override PartName="/ppt/slides/slide161.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9.xml" ContentType="application/vnd.openxmlformats-officedocument.presentationml.slide+xml"/>
  <Override PartName="/ppt/slides/slide178.xml" ContentType="application/vnd.openxmlformats-officedocument.presentationml.slide+xml"/>
  <Override PartName="/ppt/slides/slide177.xml" ContentType="application/vnd.openxmlformats-officedocument.presentationml.slide+xml"/>
  <Override PartName="/ppt/slides/slide176.xml" ContentType="application/vnd.openxmlformats-officedocument.presentationml.slide+xml"/>
  <Override PartName="/ppt/slides/slide175.xml" ContentType="application/vnd.openxmlformats-officedocument.presentationml.slide+xml"/>
  <Override PartName="/ppt/slides/slide174.xml" ContentType="application/vnd.openxmlformats-officedocument.presentationml.slide+xml"/>
  <Override PartName="/ppt/slides/slide173.xml" ContentType="application/vnd.openxmlformats-officedocument.presentationml.slide+xml"/>
  <Override PartName="/ppt/slides/slide172.xml" ContentType="application/vnd.openxmlformats-officedocument.presentationml.slide+xml"/>
  <Override PartName="/ppt/slides/slide160.xml" ContentType="application/vnd.openxmlformats-officedocument.presentationml.slide+xml"/>
  <Override PartName="/ppt/slides/slide159.xml" ContentType="application/vnd.openxmlformats-officedocument.presentationml.slide+xml"/>
  <Override PartName="/ppt/slides/slide158.xml" ContentType="application/vnd.openxmlformats-officedocument.presentationml.slide+xml"/>
  <Override PartName="/ppt/slides/slide147.xml" ContentType="application/vnd.openxmlformats-officedocument.presentationml.slide+xml"/>
  <Override PartName="/ppt/slides/slide146.xml" ContentType="application/vnd.openxmlformats-officedocument.presentationml.slide+xml"/>
  <Override PartName="/ppt/slides/slide145.xml" ContentType="application/vnd.openxmlformats-officedocument.presentationml.slide+xml"/>
  <Override PartName="/ppt/slides/slide144.xml" ContentType="application/vnd.openxmlformats-officedocument.presentationml.slide+xml"/>
  <Override PartName="/ppt/slides/slide143.xml" ContentType="application/vnd.openxmlformats-officedocument.presentationml.slide+xml"/>
  <Override PartName="/ppt/slides/slide142.xml" ContentType="application/vnd.openxmlformats-officedocument.presentationml.slide+xml"/>
  <Override PartName="/ppt/slides/slide141.xml" ContentType="application/vnd.openxmlformats-officedocument.presentationml.slide+xml"/>
  <Override PartName="/ppt/slides/slide140.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7.xml" ContentType="application/vnd.openxmlformats-officedocument.presentationml.slide+xml"/>
  <Override PartName="/ppt/slides/slide156.xml" ContentType="application/vnd.openxmlformats-officedocument.presentationml.slide+xml"/>
  <Override PartName="/ppt/slides/slide155.xml" ContentType="application/vnd.openxmlformats-officedocument.presentationml.slide+xml"/>
  <Override PartName="/ppt/slides/slide154.xml" ContentType="application/vnd.openxmlformats-officedocument.presentationml.slide+xml"/>
  <Override PartName="/ppt/slides/slide153.xml" ContentType="application/vnd.openxmlformats-officedocument.presentationml.slide+xml"/>
  <Override PartName="/ppt/slides/slide152.xml" ContentType="application/vnd.openxmlformats-officedocument.presentationml.slide+xml"/>
  <Override PartName="/ppt/slides/slide151.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3.xml" ContentType="application/vnd.openxmlformats-officedocument.presentationml.slide+xml"/>
  <Override PartName="/ppt/slides/slide189.xml" ContentType="application/vnd.openxmlformats-officedocument.presentationml.slide+xml"/>
  <Override PartName="/ppt/slides/slide188.xml" ContentType="application/vnd.openxmlformats-officedocument.presentationml.slide+xml"/>
  <Override PartName="/ppt/slides/slide187.xml" ContentType="application/vnd.openxmlformats-officedocument.presentationml.slide+xml"/>
  <Override PartName="/ppt/slides/slide186.xml" ContentType="application/vnd.openxmlformats-officedocument.presentationml.slide+xml"/>
  <Override PartName="/ppt/slides/slide185.xml" ContentType="application/vnd.openxmlformats-officedocument.presentationml.slide+xml"/>
  <Override PartName="/ppt/slides/slide184.xml" ContentType="application/vnd.openxmlformats-officedocument.presentationml.slide+xml"/>
  <Override PartName="/ppt/slides/slide183.xml" ContentType="application/vnd.openxmlformats-officedocument.presentationml.slide+xml"/>
  <Override PartName="/ppt/slides/slide52.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139.xml" ContentType="application/vnd.openxmlformats-officedocument.presentationml.slide+xml"/>
  <Override PartName="/ppt/slides/slide138.xml" ContentType="application/vnd.openxmlformats-officedocument.presentationml.slide+xml"/>
  <Override PartName="/ppt/slides/slide137.xml" ContentType="application/vnd.openxmlformats-officedocument.presentationml.slide+xml"/>
  <Override PartName="/ppt/slides/slide84.xml" ContentType="application/vnd.openxmlformats-officedocument.presentationml.slide+xml"/>
  <Override PartName="/ppt/slides/slide83.xml" ContentType="application/vnd.openxmlformats-officedocument.presentationml.slide+xml"/>
  <Override PartName="/ppt/slides/slide82.xml" ContentType="application/vnd.openxmlformats-officedocument.presentationml.slide+xml"/>
  <Override PartName="/ppt/slides/slide81.xml" ContentType="application/vnd.openxmlformats-officedocument.presentationml.slide+xml"/>
  <Override PartName="/ppt/slides/slide80.xml" ContentType="application/vnd.openxmlformats-officedocument.presentationml.slide+xml"/>
  <Override PartName="/ppt/slides/slide79.xml" ContentType="application/vnd.openxmlformats-officedocument.presentationml.slide+xml"/>
  <Override PartName="/ppt/slides/slide78.xml" ContentType="application/vnd.openxmlformats-officedocument.presentationml.slide+xml"/>
  <Override PartName="/ppt/slides/slide77.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94.xml" ContentType="application/vnd.openxmlformats-officedocument.presentationml.slide+xml"/>
  <Override PartName="/ppt/slides/slide93.xml" ContentType="application/vnd.openxmlformats-officedocument.presentationml.slide+xml"/>
  <Override PartName="/ppt/slides/slide92.xml" ContentType="application/vnd.openxmlformats-officedocument.presentationml.slide+xml"/>
  <Override PartName="/ppt/slides/slide91.xml" ContentType="application/vnd.openxmlformats-officedocument.presentationml.slide+xml"/>
  <Override PartName="/ppt/slides/slide90.xml" ContentType="application/vnd.openxmlformats-officedocument.presentationml.slide+xml"/>
  <Override PartName="/ppt/slides/slide89.xml" ContentType="application/vnd.openxmlformats-officedocument.presentationml.slide+xml"/>
  <Override PartName="/ppt/slides/slide88.xml" ContentType="application/vnd.openxmlformats-officedocument.presentationml.slide+xml"/>
  <Override PartName="/ppt/slides/slide76.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63.xml" ContentType="application/vnd.openxmlformats-officedocument.presentationml.slide+xml"/>
  <Override PartName="/ppt/slides/slide62.xml" ContentType="application/vnd.openxmlformats-officedocument.presentationml.slide+xml"/>
  <Override PartName="/ppt/slides/slide61.xml" ContentType="application/vnd.openxmlformats-officedocument.presentationml.slide+xml"/>
  <Override PartName="/ppt/slides/slide60.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0.xml" ContentType="application/vnd.openxmlformats-officedocument.presentationml.slide+xml"/>
  <Override PartName="/ppt/slides/slide69.xml" ContentType="application/vnd.openxmlformats-officedocument.presentationml.slide+xml"/>
  <Override PartName="/ppt/slides/slide68.xml" ContentType="application/vnd.openxmlformats-officedocument.presentationml.slide+xml"/>
  <Override PartName="/ppt/slides/slide67.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126.xml" ContentType="application/vnd.openxmlformats-officedocument.presentationml.slide+xml"/>
  <Override PartName="/ppt/slides/slide125.xml" ContentType="application/vnd.openxmlformats-officedocument.presentationml.slide+xml"/>
  <Override PartName="/ppt/slides/slide124.xml" ContentType="application/vnd.openxmlformats-officedocument.presentationml.slide+xml"/>
  <Override PartName="/ppt/slides/slide123.xml" ContentType="application/vnd.openxmlformats-officedocument.presentationml.slide+xml"/>
  <Override PartName="/ppt/slides/slide122.xml" ContentType="application/vnd.openxmlformats-officedocument.presentationml.slide+xml"/>
  <Override PartName="/ppt/slides/slide121.xml" ContentType="application/vnd.openxmlformats-officedocument.presentationml.slide+xml"/>
  <Override PartName="/ppt/slides/slide120.xml" ContentType="application/vnd.openxmlformats-officedocument.presentationml.slide+xml"/>
  <Override PartName="/ppt/slides/slide119.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6.xml" ContentType="application/vnd.openxmlformats-officedocument.presentationml.slide+xml"/>
  <Override PartName="/ppt/slides/slide135.xml" ContentType="application/vnd.openxmlformats-officedocument.presentationml.slide+xml"/>
  <Override PartName="/ppt/slides/slide134.xml" ContentType="application/vnd.openxmlformats-officedocument.presentationml.slide+xml"/>
  <Override PartName="/ppt/slides/slide133.xml" ContentType="application/vnd.openxmlformats-officedocument.presentationml.slide+xml"/>
  <Override PartName="/ppt/slides/slide132.xml" ContentType="application/vnd.openxmlformats-officedocument.presentationml.slide+xml"/>
  <Override PartName="/ppt/slides/slide131.xml" ContentType="application/vnd.openxmlformats-officedocument.presentationml.slide+xml"/>
  <Override PartName="/ppt/slides/slide130.xml" ContentType="application/vnd.openxmlformats-officedocument.presentationml.slide+xml"/>
  <Override PartName="/ppt/slides/slide118.xml" ContentType="application/vnd.openxmlformats-officedocument.presentationml.slide+xml"/>
  <Override PartName="/ppt/slides/slide117.xml" ContentType="application/vnd.openxmlformats-officedocument.presentationml.slide+xml"/>
  <Override PartName="/ppt/slides/slide116.xml" ContentType="application/vnd.openxmlformats-officedocument.presentationml.slide+xml"/>
  <Override PartName="/ppt/slides/slide105.xml" ContentType="application/vnd.openxmlformats-officedocument.presentationml.slide+xml"/>
  <Override PartName="/ppt/slides/slide104.xml" ContentType="application/vnd.openxmlformats-officedocument.presentationml.slide+xml"/>
  <Override PartName="/ppt/slides/slide103.xml" ContentType="application/vnd.openxmlformats-officedocument.presentationml.slide+xml"/>
  <Override PartName="/ppt/slides/slide102.xml" ContentType="application/vnd.openxmlformats-officedocument.presentationml.slide+xml"/>
  <Override PartName="/ppt/slides/slide101.xml" ContentType="application/vnd.openxmlformats-officedocument.presentationml.slide+xml"/>
  <Override PartName="/ppt/slides/slide100.xml" ContentType="application/vnd.openxmlformats-officedocument.presentationml.slide+xml"/>
  <Override PartName="/ppt/slides/slide99.xml" ContentType="application/vnd.openxmlformats-officedocument.presentationml.slide+xml"/>
  <Override PartName="/ppt/slides/slide98.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15.xml" ContentType="application/vnd.openxmlformats-officedocument.presentationml.slide+xml"/>
  <Override PartName="/ppt/slides/slide114.xml" ContentType="application/vnd.openxmlformats-officedocument.presentationml.slide+xml"/>
  <Override PartName="/ppt/slides/slide113.xml" ContentType="application/vnd.openxmlformats-officedocument.presentationml.slide+xml"/>
  <Override PartName="/ppt/slides/slide112.xml" ContentType="application/vnd.openxmlformats-officedocument.presentationml.slide+xml"/>
  <Override PartName="/ppt/slides/slide111.xml" ContentType="application/vnd.openxmlformats-officedocument.presentationml.slide+xml"/>
  <Override PartName="/ppt/slides/slide110.xml" ContentType="application/vnd.openxmlformats-officedocument.presentationml.slide+xml"/>
  <Override PartName="/ppt/slides/slide109.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s/slide54.xml" ContentType="application/vnd.openxmlformats-officedocument.presentationml.slide+xml"/>
  <Override PartName="/ppt/slides/slide11.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2.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Masters/slideMaster1.xml" ContentType="application/vnd.openxmlformats-officedocument.presentationml.slideMaster+xml"/>
  <Override PartName="/ppt/notesSlides/notesSlide23.xml" ContentType="application/vnd.openxmlformats-officedocument.presentationml.notesSlide+xml"/>
  <Override PartName="/ppt/notesSlides/notesSlide7.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59.xml" ContentType="application/vnd.openxmlformats-officedocument.presentationml.notesSlide+xml"/>
  <Override PartName="/ppt/notesSlides/notesSlide58.xml" ContentType="application/vnd.openxmlformats-officedocument.presentationml.notesSlide+xml"/>
  <Override PartName="/ppt/notesSlides/notesSlide8.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9.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22.xml" ContentType="application/vnd.openxmlformats-officedocument.presentationml.notesSlide+xml"/>
  <Override PartName="/ppt/notesSlides/notesSlide76.xml" ContentType="application/vnd.openxmlformats-officedocument.presentationml.notesSlide+xml"/>
  <Override PartName="/ppt/notesSlides/notesSlide5.xml" ContentType="application/vnd.openxmlformats-officedocument.presentationml.notesSlide+xml"/>
  <Override PartName="/ppt/notesSlides/notesSlide75.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51.xml" ContentType="application/vnd.openxmlformats-officedocument.presentationml.notesSlide+xml"/>
  <Override PartName="/ppt/notesSlides/notesSlide50.xml" ContentType="application/vnd.openxmlformats-officedocument.presentationml.notesSlide+xml"/>
  <Override PartName="/ppt/notesSlides/notesSlide49.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30.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notesSlides/notesSlide31.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18.xml" ContentType="application/vnd.openxmlformats-officedocument.presentationml.notesSlide+xml"/>
  <Override PartName="/ppt/notesSlides/notesSlide21.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0.xml" ContentType="application/vnd.openxmlformats-officedocument.presentationml.notesSlide+xml"/>
  <Override PartName="/ppt/notesSlides/notesSlide26.xml" ContentType="application/vnd.openxmlformats-officedocument.presentationml.notesSlide+xml"/>
  <Override PartName="/ppt/notesSlides/notesSlide19.xml" ContentType="application/vnd.openxmlformats-officedocument.presentationml.notesSlide+xml"/>
  <Override PartName="/ppt/notesSlides/notesSlide27.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10.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12.xml" ContentType="application/vnd.openxmlformats-officedocument.presentationml.notesSlide+xml"/>
  <Override PartName="/ppt/notesSlides/notesSlide38.xml" ContentType="application/vnd.openxmlformats-officedocument.presentationml.notesSlide+xml"/>
  <Override PartName="/ppt/notesSlides/notesSlide11.xml" ContentType="application/vnd.openxmlformats-officedocument.presentationml.notesSlide+xml"/>
  <Override PartName="/ppt/notesSlides/notesSlide39.xml" ContentType="application/vnd.openxmlformats-officedocument.presentationml.notesSlide+xml"/>
  <Override PartName="/ppt/notesSlides/notesSlide83.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0.xml" ContentType="application/vnd.openxmlformats-officedocument.presentationml.notesSlide+xml"/>
  <Override PartName="/ppt/notesSlides/notesSlide119.xml" ContentType="application/vnd.openxmlformats-officedocument.presentationml.notesSlide+xml"/>
  <Override PartName="/ppt/notesSlides/notesSlide118.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slideLayouts/slideLayout5.xml" ContentType="application/vnd.openxmlformats-officedocument.presentationml.slideLayout+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39.xml" ContentType="application/vnd.openxmlformats-officedocument.presentationml.notesSlide+xml"/>
  <Override PartName="/ppt/notesSlides/notesSlide138.xml" ContentType="application/vnd.openxmlformats-officedocument.presentationml.notesSlide+xml"/>
  <Override PartName="/ppt/notesSlides/notesSlide137.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3.xml" ContentType="application/vnd.openxmlformats-officedocument.presentationml.notesSlide+xml"/>
  <Override PartName="/ppt/notesSlides/notesSlide110.xml" ContentType="application/vnd.openxmlformats-officedocument.presentationml.notesSlide+xml"/>
  <Override PartName="/ppt/notesSlides/notesSlide108.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0.xml" ContentType="application/vnd.openxmlformats-officedocument.presentationml.notesSlide+xml"/>
  <Override PartName="/ppt/notesSlides/notesSlide89.xml" ContentType="application/vnd.openxmlformats-officedocument.presentationml.notesSlide+xml"/>
  <Override PartName="/ppt/notesSlides/notesSlide88.xml" ContentType="application/vnd.openxmlformats-officedocument.presentationml.notesSlide+xml"/>
  <Override PartName="/ppt/notesSlides/notesSlide1.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96.xml" ContentType="application/vnd.openxmlformats-officedocument.presentationml.notesSlide+xml"/>
  <Override PartName="/ppt/notesSlides/notesSlide109.xml" ContentType="application/vnd.openxmlformats-officedocument.presentationml.notesSlide+xml"/>
  <Override PartName="/ppt/notesSlides/notesSlide98.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0.xml" ContentType="application/vnd.openxmlformats-officedocument.presentationml.notesSlide+xml"/>
  <Override PartName="/ppt/notesSlides/notesSlide97.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notesSlides/notesSlide99.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191"/>
  </p:notesMasterIdLst>
  <p:handoutMasterIdLst>
    <p:handoutMasterId r:id="rId192"/>
  </p:handoutMasterIdLst>
  <p:sldIdLst>
    <p:sldId id="256" r:id="rId2"/>
    <p:sldId id="270" r:id="rId3"/>
    <p:sldId id="470" r:id="rId4"/>
    <p:sldId id="279" r:id="rId5"/>
    <p:sldId id="269" r:id="rId6"/>
    <p:sldId id="273" r:id="rId7"/>
    <p:sldId id="280" r:id="rId8"/>
    <p:sldId id="281" r:id="rId9"/>
    <p:sldId id="282" r:id="rId10"/>
    <p:sldId id="294" r:id="rId11"/>
    <p:sldId id="283" r:id="rId12"/>
    <p:sldId id="284" r:id="rId13"/>
    <p:sldId id="285" r:id="rId14"/>
    <p:sldId id="286" r:id="rId15"/>
    <p:sldId id="287" r:id="rId16"/>
    <p:sldId id="288" r:id="rId17"/>
    <p:sldId id="477" r:id="rId18"/>
    <p:sldId id="289" r:id="rId19"/>
    <p:sldId id="290" r:id="rId20"/>
    <p:sldId id="291" r:id="rId21"/>
    <p:sldId id="292" r:id="rId22"/>
    <p:sldId id="469" r:id="rId23"/>
    <p:sldId id="476" r:id="rId24"/>
    <p:sldId id="272" r:id="rId25"/>
    <p:sldId id="278" r:id="rId26"/>
    <p:sldId id="296" r:id="rId27"/>
    <p:sldId id="297" r:id="rId28"/>
    <p:sldId id="298" r:id="rId29"/>
    <p:sldId id="299" r:id="rId30"/>
    <p:sldId id="300" r:id="rId31"/>
    <p:sldId id="301" r:id="rId32"/>
    <p:sldId id="302" r:id="rId33"/>
    <p:sldId id="442" r:id="rId34"/>
    <p:sldId id="303" r:id="rId35"/>
    <p:sldId id="304" r:id="rId36"/>
    <p:sldId id="443" r:id="rId37"/>
    <p:sldId id="305" r:id="rId38"/>
    <p:sldId id="306" r:id="rId39"/>
    <p:sldId id="479" r:id="rId40"/>
    <p:sldId id="480"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 id="471" r:id="rId56"/>
    <p:sldId id="322" r:id="rId57"/>
    <p:sldId id="465" r:id="rId58"/>
    <p:sldId id="466" r:id="rId59"/>
    <p:sldId id="449" r:id="rId60"/>
    <p:sldId id="324" r:id="rId61"/>
    <p:sldId id="325" r:id="rId62"/>
    <p:sldId id="326" r:id="rId63"/>
    <p:sldId id="327" r:id="rId64"/>
    <p:sldId id="328" r:id="rId65"/>
    <p:sldId id="329" r:id="rId66"/>
    <p:sldId id="330" r:id="rId67"/>
    <p:sldId id="331" r:id="rId68"/>
    <p:sldId id="333" r:id="rId69"/>
    <p:sldId id="332" r:id="rId70"/>
    <p:sldId id="334" r:id="rId71"/>
    <p:sldId id="335" r:id="rId72"/>
    <p:sldId id="336" r:id="rId73"/>
    <p:sldId id="481" r:id="rId74"/>
    <p:sldId id="482" r:id="rId75"/>
    <p:sldId id="450" r:id="rId76"/>
    <p:sldId id="337" r:id="rId77"/>
    <p:sldId id="338" r:id="rId78"/>
    <p:sldId id="472" r:id="rId79"/>
    <p:sldId id="339" r:id="rId80"/>
    <p:sldId id="340" r:id="rId81"/>
    <p:sldId id="341" r:id="rId82"/>
    <p:sldId id="342" r:id="rId83"/>
    <p:sldId id="343" r:id="rId84"/>
    <p:sldId id="344" r:id="rId85"/>
    <p:sldId id="345" r:id="rId86"/>
    <p:sldId id="346" r:id="rId87"/>
    <p:sldId id="347" r:id="rId88"/>
    <p:sldId id="348" r:id="rId89"/>
    <p:sldId id="473" r:id="rId90"/>
    <p:sldId id="350" r:id="rId91"/>
    <p:sldId id="351" r:id="rId92"/>
    <p:sldId id="352" r:id="rId93"/>
    <p:sldId id="353" r:id="rId94"/>
    <p:sldId id="354" r:id="rId95"/>
    <p:sldId id="451" r:id="rId96"/>
    <p:sldId id="356" r:id="rId97"/>
    <p:sldId id="357" r:id="rId98"/>
    <p:sldId id="358" r:id="rId99"/>
    <p:sldId id="359" r:id="rId100"/>
    <p:sldId id="360" r:id="rId101"/>
    <p:sldId id="361" r:id="rId102"/>
    <p:sldId id="362" r:id="rId103"/>
    <p:sldId id="363" r:id="rId104"/>
    <p:sldId id="364" r:id="rId105"/>
    <p:sldId id="483" r:id="rId106"/>
    <p:sldId id="452" r:id="rId107"/>
    <p:sldId id="366" r:id="rId108"/>
    <p:sldId id="367" r:id="rId109"/>
    <p:sldId id="368" r:id="rId110"/>
    <p:sldId id="369" r:id="rId111"/>
    <p:sldId id="370" r:id="rId112"/>
    <p:sldId id="371" r:id="rId113"/>
    <p:sldId id="475" r:id="rId114"/>
    <p:sldId id="372" r:id="rId115"/>
    <p:sldId id="373" r:id="rId116"/>
    <p:sldId id="374" r:id="rId117"/>
    <p:sldId id="375" r:id="rId118"/>
    <p:sldId id="376" r:id="rId119"/>
    <p:sldId id="392" r:id="rId120"/>
    <p:sldId id="393" r:id="rId121"/>
    <p:sldId id="395" r:id="rId122"/>
    <p:sldId id="396" r:id="rId123"/>
    <p:sldId id="397" r:id="rId124"/>
    <p:sldId id="399" r:id="rId125"/>
    <p:sldId id="400" r:id="rId126"/>
    <p:sldId id="401" r:id="rId127"/>
    <p:sldId id="402" r:id="rId128"/>
    <p:sldId id="453"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403" r:id="rId142"/>
    <p:sldId id="390" r:id="rId143"/>
    <p:sldId id="391" r:id="rId144"/>
    <p:sldId id="467" r:id="rId145"/>
    <p:sldId id="485" r:id="rId146"/>
    <p:sldId id="454" r:id="rId147"/>
    <p:sldId id="446" r:id="rId148"/>
    <p:sldId id="405" r:id="rId149"/>
    <p:sldId id="406" r:id="rId150"/>
    <p:sldId id="409" r:id="rId151"/>
    <p:sldId id="411" r:id="rId152"/>
    <p:sldId id="412" r:id="rId153"/>
    <p:sldId id="413" r:id="rId154"/>
    <p:sldId id="414" r:id="rId155"/>
    <p:sldId id="415" r:id="rId156"/>
    <p:sldId id="416" r:id="rId157"/>
    <p:sldId id="417" r:id="rId158"/>
    <p:sldId id="484" r:id="rId159"/>
    <p:sldId id="455" r:id="rId160"/>
    <p:sldId id="448" r:id="rId161"/>
    <p:sldId id="419" r:id="rId162"/>
    <p:sldId id="420" r:id="rId163"/>
    <p:sldId id="421" r:id="rId164"/>
    <p:sldId id="422" r:id="rId165"/>
    <p:sldId id="425" r:id="rId166"/>
    <p:sldId id="426" r:id="rId167"/>
    <p:sldId id="427" r:id="rId168"/>
    <p:sldId id="428" r:id="rId169"/>
    <p:sldId id="429" r:id="rId170"/>
    <p:sldId id="430" r:id="rId171"/>
    <p:sldId id="431" r:id="rId172"/>
    <p:sldId id="436" r:id="rId173"/>
    <p:sldId id="441" r:id="rId174"/>
    <p:sldId id="468" r:id="rId175"/>
    <p:sldId id="456" r:id="rId176"/>
    <p:sldId id="275" r:id="rId177"/>
    <p:sldId id="457" r:id="rId178"/>
    <p:sldId id="458" r:id="rId179"/>
    <p:sldId id="462" r:id="rId180"/>
    <p:sldId id="276" r:id="rId181"/>
    <p:sldId id="463" r:id="rId182"/>
    <p:sldId id="264" r:id="rId183"/>
    <p:sldId id="459" r:id="rId184"/>
    <p:sldId id="460" r:id="rId185"/>
    <p:sldId id="461" r:id="rId186"/>
    <p:sldId id="474" r:id="rId187"/>
    <p:sldId id="464" r:id="rId188"/>
    <p:sldId id="277" r:id="rId189"/>
    <p:sldId id="268" r:id="rId190"/>
  </p:sldIdLst>
  <p:sldSz cx="9906000" cy="6858000" type="A4"/>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120">
          <p15:clr>
            <a:srgbClr val="A4A3A4"/>
          </p15:clr>
        </p15:guide>
      </p15:sldGuideLst>
    </p:ext>
    <p:ext uri="{2D200454-40CA-4A62-9FC3-DE9A4176ACB9}">
      <p15:notesGuideLst xmlns:p15="http://schemas.microsoft.com/office/powerpoint/2012/main" xmlns="">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14"/>
    <p:restoredTop sz="73817" autoAdjust="0"/>
  </p:normalViewPr>
  <p:slideViewPr>
    <p:cSldViewPr snapToGrid="0">
      <p:cViewPr varScale="1">
        <p:scale>
          <a:sx n="71" d="100"/>
          <a:sy n="71" d="100"/>
        </p:scale>
        <p:origin x="-1512" y="-77"/>
      </p:cViewPr>
      <p:guideLst>
        <p:guide orient="horz" pos="2160"/>
        <p:guide pos="3120"/>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0"/>
    </p:cViewPr>
  </p:sorterViewPr>
  <p:notesViewPr>
    <p:cSldViewPr snapToGrid="0">
      <p:cViewPr varScale="1">
        <p:scale>
          <a:sx n="69" d="100"/>
          <a:sy n="69" d="100"/>
        </p:scale>
        <p:origin x="1024" y="192"/>
      </p:cViewPr>
      <p:guideLst>
        <p:guide orient="horz" pos="3223"/>
        <p:guide pos="2236"/>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presProps" Target="pres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viewProps" Target="viewProps.xml"/><Relationship Id="rId199" Type="http://schemas.openxmlformats.org/officeDocument/2006/relationships/customXml" Target="../customXml/item3.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theme" Target="theme/theme1.xml"/><Relationship Id="rId190" Type="http://schemas.openxmlformats.org/officeDocument/2006/relationships/slide" Target="slides/slide189.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tableStyles" Target="tableStyle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customXml" Target="../customXml/item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customXml" Target="../customXml/item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7DA5963B-CE0C-4E85-94CB-F0586A0A5FE8}" type="datetimeFigureOut">
              <a:rPr lang="en-GB" smtClean="0"/>
              <a:t>2018-02-27</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EBED6023-9B31-4BB5-9B5B-D1790D4191A2}" type="slidenum">
              <a:rPr lang="en-GB" smtClean="0"/>
              <a:t>‹#›</a:t>
            </a:fld>
            <a:endParaRPr lang="en-GB"/>
          </a:p>
        </p:txBody>
      </p:sp>
    </p:spTree>
    <p:extLst>
      <p:ext uri="{BB962C8B-B14F-4D97-AF65-F5344CB8AC3E}">
        <p14:creationId xmlns:p14="http://schemas.microsoft.com/office/powerpoint/2010/main" val="4049254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137" cy="512222"/>
          </a:xfrm>
          <a:prstGeom prst="rect">
            <a:avLst/>
          </a:prstGeom>
        </p:spPr>
        <p:txBody>
          <a:bodyPr vert="horz" lIns="94736" tIns="47368" rIns="94736" bIns="47368" rtlCol="0"/>
          <a:lstStyle>
            <a:lvl1pPr algn="l">
              <a:defRPr sz="1200"/>
            </a:lvl1pPr>
          </a:lstStyle>
          <a:p>
            <a:endParaRPr lang="en-GB"/>
          </a:p>
        </p:txBody>
      </p:sp>
      <p:sp>
        <p:nvSpPr>
          <p:cNvPr id="3" name="Date Placeholder 2"/>
          <p:cNvSpPr>
            <a:spLocks noGrp="1"/>
          </p:cNvSpPr>
          <p:nvPr>
            <p:ph type="dt" idx="1"/>
          </p:nvPr>
        </p:nvSpPr>
        <p:spPr>
          <a:xfrm>
            <a:off x="4020507" y="0"/>
            <a:ext cx="3077137" cy="512222"/>
          </a:xfrm>
          <a:prstGeom prst="rect">
            <a:avLst/>
          </a:prstGeom>
        </p:spPr>
        <p:txBody>
          <a:bodyPr vert="horz" lIns="94736" tIns="47368" rIns="94736" bIns="47368" rtlCol="0"/>
          <a:lstStyle>
            <a:lvl1pPr algn="r">
              <a:defRPr sz="1200"/>
            </a:lvl1pPr>
          </a:lstStyle>
          <a:p>
            <a:fld id="{5E945880-6D3B-45FB-851F-AFC0D1D23A0C}" type="datetimeFigureOut">
              <a:rPr lang="en-GB" smtClean="0"/>
              <a:t>2018-02-27</a:t>
            </a:fld>
            <a:endParaRPr lang="en-GB"/>
          </a:p>
        </p:txBody>
      </p:sp>
      <p:sp>
        <p:nvSpPr>
          <p:cNvPr id="4" name="Slide Image Placeholder 3"/>
          <p:cNvSpPr>
            <a:spLocks noGrp="1" noRot="1" noChangeAspect="1"/>
          </p:cNvSpPr>
          <p:nvPr>
            <p:ph type="sldImg" idx="2"/>
          </p:nvPr>
        </p:nvSpPr>
        <p:spPr>
          <a:xfrm>
            <a:off x="779463" y="768350"/>
            <a:ext cx="5540375" cy="3836988"/>
          </a:xfrm>
          <a:prstGeom prst="rect">
            <a:avLst/>
          </a:prstGeom>
          <a:noFill/>
          <a:ln w="12700">
            <a:solidFill>
              <a:prstClr val="black"/>
            </a:solidFill>
          </a:ln>
        </p:spPr>
        <p:txBody>
          <a:bodyPr vert="horz" lIns="94736" tIns="47368" rIns="94736" bIns="47368" rtlCol="0" anchor="ctr"/>
          <a:lstStyle/>
          <a:p>
            <a:endParaRPr lang="en-GB"/>
          </a:p>
        </p:txBody>
      </p:sp>
      <p:sp>
        <p:nvSpPr>
          <p:cNvPr id="5" name="Notes Placeholder 4"/>
          <p:cNvSpPr>
            <a:spLocks noGrp="1"/>
          </p:cNvSpPr>
          <p:nvPr>
            <p:ph type="body" sz="quarter" idx="3"/>
          </p:nvPr>
        </p:nvSpPr>
        <p:spPr>
          <a:xfrm>
            <a:off x="709602" y="4862017"/>
            <a:ext cx="5680103" cy="4605085"/>
          </a:xfrm>
          <a:prstGeom prst="rect">
            <a:avLst/>
          </a:prstGeom>
        </p:spPr>
        <p:txBody>
          <a:bodyPr vert="horz" lIns="94736" tIns="47368" rIns="94736" bIns="473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0755"/>
            <a:ext cx="3077137" cy="512222"/>
          </a:xfrm>
          <a:prstGeom prst="rect">
            <a:avLst/>
          </a:prstGeom>
        </p:spPr>
        <p:txBody>
          <a:bodyPr vert="horz" lIns="94736" tIns="47368" rIns="94736" bIns="47368" rtlCol="0" anchor="b"/>
          <a:lstStyle>
            <a:lvl1pPr algn="l">
              <a:defRPr sz="1200"/>
            </a:lvl1pPr>
          </a:lstStyle>
          <a:p>
            <a:endParaRPr lang="en-GB"/>
          </a:p>
        </p:txBody>
      </p:sp>
      <p:sp>
        <p:nvSpPr>
          <p:cNvPr id="7" name="Slide Number Placeholder 6"/>
          <p:cNvSpPr>
            <a:spLocks noGrp="1"/>
          </p:cNvSpPr>
          <p:nvPr>
            <p:ph type="sldNum" sz="quarter" idx="5"/>
          </p:nvPr>
        </p:nvSpPr>
        <p:spPr>
          <a:xfrm>
            <a:off x="4020507" y="9720755"/>
            <a:ext cx="3077137" cy="512222"/>
          </a:xfrm>
          <a:prstGeom prst="rect">
            <a:avLst/>
          </a:prstGeom>
        </p:spPr>
        <p:txBody>
          <a:bodyPr vert="horz" lIns="94736" tIns="47368" rIns="94736" bIns="47368" rtlCol="0" anchor="b"/>
          <a:lstStyle>
            <a:lvl1pPr algn="r">
              <a:defRPr sz="1200"/>
            </a:lvl1pPr>
          </a:lstStyle>
          <a:p>
            <a:fld id="{5750A1E1-C8D9-4447-9192-37BA973CD27A}" type="slidenum">
              <a:rPr lang="en-GB" smtClean="0"/>
              <a:t>‹#›</a:t>
            </a:fld>
            <a:endParaRPr lang="en-GB"/>
          </a:p>
        </p:txBody>
      </p:sp>
    </p:spTree>
    <p:extLst>
      <p:ext uri="{BB962C8B-B14F-4D97-AF65-F5344CB8AC3E}">
        <p14:creationId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1</a:t>
            </a:fld>
            <a:endParaRPr lang="en-GB"/>
          </a:p>
        </p:txBody>
      </p:sp>
    </p:spTree>
    <p:extLst>
      <p:ext uri="{BB962C8B-B14F-4D97-AF65-F5344CB8AC3E}">
        <p14:creationId xmlns:p14="http://schemas.microsoft.com/office/powerpoint/2010/main" val="8258921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4</a:t>
            </a:fld>
            <a:endParaRPr lang="en-GB"/>
          </a:p>
        </p:txBody>
      </p:sp>
    </p:spTree>
    <p:extLst>
      <p:ext uri="{BB962C8B-B14F-4D97-AF65-F5344CB8AC3E}">
        <p14:creationId xmlns:p14="http://schemas.microsoft.com/office/powerpoint/2010/main" val="9884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Radiation is a physical phenomenon where a body gives off energy and this energy travels through space until absorbed by another body. Typical examples of radiation which can be perceived by the human senses are sound and light. Sound is a mechanical wave which can only spread through matter (and is of no further interest to us), unlike light, which travels most freely through completely empty space (a vacuum).</a:t>
            </a:r>
          </a:p>
        </p:txBody>
      </p:sp>
      <p:sp>
        <p:nvSpPr>
          <p:cNvPr id="4" name="Slide Number Placeholder 3"/>
          <p:cNvSpPr>
            <a:spLocks noGrp="1"/>
          </p:cNvSpPr>
          <p:nvPr>
            <p:ph type="sldNum" sz="quarter" idx="10"/>
          </p:nvPr>
        </p:nvSpPr>
        <p:spPr/>
        <p:txBody>
          <a:bodyPr/>
          <a:lstStyle/>
          <a:p>
            <a:fld id="{5750A1E1-C8D9-4447-9192-37BA973CD27A}" type="slidenum">
              <a:rPr lang="en-GB" smtClean="0"/>
              <a:t>6</a:t>
            </a:fld>
            <a:endParaRPr lang="en-GB"/>
          </a:p>
        </p:txBody>
      </p:sp>
    </p:spTree>
    <p:extLst>
      <p:ext uri="{BB962C8B-B14F-4D97-AF65-F5344CB8AC3E}">
        <p14:creationId xmlns:p14="http://schemas.microsoft.com/office/powerpoint/2010/main" val="768937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energy carried by electromagnetic radiation through space cannot be broken down into arbitrarily small parts. As it turns out, there is a minimum </a:t>
            </a:r>
            <a:r>
              <a:rPr lang="en-GB" sz="1200" i="1" kern="1200" dirty="0" smtClean="0">
                <a:solidFill>
                  <a:schemeClr val="tx1"/>
                </a:solidFill>
                <a:effectLst/>
                <a:latin typeface="+mn-lt"/>
                <a:ea typeface="+mn-ea"/>
                <a:cs typeface="+mn-cs"/>
              </a:rPr>
              <a:t>energy packet </a:t>
            </a:r>
            <a:r>
              <a:rPr lang="en-GB" sz="1200" kern="1200" dirty="0" smtClean="0">
                <a:solidFill>
                  <a:schemeClr val="tx1"/>
                </a:solidFill>
                <a:effectLst/>
                <a:latin typeface="+mn-lt"/>
                <a:ea typeface="+mn-ea"/>
                <a:cs typeface="+mn-cs"/>
              </a:rPr>
              <a:t>of electromagnetic radiation which cannot be further separated into smaller amounts of energy. Such a packet of electromagnetic radiation is called a </a:t>
            </a:r>
            <a:r>
              <a:rPr lang="en-GB" sz="1200" b="1" kern="1200" dirty="0" smtClean="0">
                <a:solidFill>
                  <a:schemeClr val="tx1"/>
                </a:solidFill>
                <a:effectLst/>
                <a:latin typeface="+mn-lt"/>
                <a:ea typeface="+mn-ea"/>
                <a:cs typeface="+mn-cs"/>
              </a:rPr>
              <a:t>photon</a:t>
            </a:r>
            <a:r>
              <a:rPr lang="en-GB" sz="1200" kern="1200" dirty="0" smtClean="0">
                <a:solidFill>
                  <a:schemeClr val="tx1"/>
                </a:solidFill>
                <a:effectLst/>
                <a:latin typeface="+mn-lt"/>
                <a:ea typeface="+mn-ea"/>
                <a:cs typeface="+mn-cs"/>
              </a:rPr>
              <a:t>. The energy of a photon is inversely proportional to the wavelength of the radiation. The energy of photons of visible light is around 2 eV, while photons contained in radiation with a wavelength shorter or longer than visible light have correspondingly higher or lower energy, respectively.</a:t>
            </a:r>
          </a:p>
        </p:txBody>
      </p:sp>
      <p:sp>
        <p:nvSpPr>
          <p:cNvPr id="4" name="Slide Number Placeholder 3"/>
          <p:cNvSpPr>
            <a:spLocks noGrp="1"/>
          </p:cNvSpPr>
          <p:nvPr>
            <p:ph type="sldNum" sz="quarter" idx="10"/>
          </p:nvPr>
        </p:nvSpPr>
        <p:spPr/>
        <p:txBody>
          <a:bodyPr/>
          <a:lstStyle/>
          <a:p>
            <a:fld id="{5750A1E1-C8D9-4447-9192-37BA973CD27A}" type="slidenum">
              <a:rPr lang="en-GB" smtClean="0"/>
              <a:t>7</a:t>
            </a:fld>
            <a:endParaRPr lang="en-GB"/>
          </a:p>
        </p:txBody>
      </p:sp>
    </p:spTree>
    <p:extLst>
      <p:ext uri="{BB962C8B-B14F-4D97-AF65-F5344CB8AC3E}">
        <p14:creationId xmlns:p14="http://schemas.microsoft.com/office/powerpoint/2010/main" val="881530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Of interest particularly is radiation which has a wavelength shorter than 100 nm or an energy higher than 12 eV. Since this energy is greater than the binding energy of electrons in the atom, electromagnetic radiation with a wavelength below 100 nm is capable of removing electrons from the atoms of the matter it is moving through. Radiation passing through matter with a large enough photon energy produces electron-ion pairs or </a:t>
            </a:r>
            <a:r>
              <a:rPr lang="en-GB" sz="1200" i="1" kern="1200" dirty="0" smtClean="0">
                <a:solidFill>
                  <a:schemeClr val="tx1"/>
                </a:solidFill>
                <a:effectLst/>
                <a:latin typeface="+mn-lt"/>
                <a:ea typeface="+mn-ea"/>
                <a:cs typeface="+mn-cs"/>
              </a:rPr>
              <a:t>ion pairs</a:t>
            </a:r>
            <a:r>
              <a:rPr lang="en-GB" sz="1200" kern="1200" dirty="0" smtClean="0">
                <a:solidFill>
                  <a:schemeClr val="tx1"/>
                </a:solidFill>
                <a:effectLst/>
                <a:latin typeface="+mn-lt"/>
                <a:ea typeface="+mn-ea"/>
                <a:cs typeface="+mn-cs"/>
              </a:rPr>
              <a:t>. This phenomenon is called </a:t>
            </a:r>
            <a:r>
              <a:rPr lang="en-GB" sz="1200" b="1" kern="1200" dirty="0" smtClean="0">
                <a:solidFill>
                  <a:schemeClr val="tx1"/>
                </a:solidFill>
                <a:effectLst/>
                <a:latin typeface="+mn-lt"/>
                <a:ea typeface="+mn-ea"/>
                <a:cs typeface="+mn-cs"/>
              </a:rPr>
              <a:t>ionization </a:t>
            </a:r>
            <a:r>
              <a:rPr lang="en-GB" sz="1200" kern="1200" dirty="0" smtClean="0">
                <a:solidFill>
                  <a:schemeClr val="tx1"/>
                </a:solidFill>
                <a:effectLst/>
                <a:latin typeface="+mn-lt"/>
                <a:ea typeface="+mn-ea"/>
                <a:cs typeface="+mn-cs"/>
              </a:rPr>
              <a:t>and the associated radiation is </a:t>
            </a:r>
            <a:r>
              <a:rPr lang="en-GB" sz="1200" b="1" kern="1200" dirty="0" smtClean="0">
                <a:solidFill>
                  <a:schemeClr val="tx1"/>
                </a:solidFill>
                <a:effectLst/>
                <a:latin typeface="+mn-lt"/>
                <a:ea typeface="+mn-ea"/>
                <a:cs typeface="+mn-cs"/>
              </a:rPr>
              <a:t>ionizing radiation</a:t>
            </a:r>
            <a:r>
              <a:rPr lang="en-GB" sz="1200" kern="1200" dirty="0" smtClean="0">
                <a:solidFill>
                  <a:schemeClr val="tx1"/>
                </a:solidFill>
                <a:effectLst/>
                <a:latin typeface="+mn-lt"/>
                <a:ea typeface="+mn-ea"/>
                <a:cs typeface="+mn-cs"/>
              </a:rPr>
              <a:t>. Within the electromagnetic spectrum, ionizing radiation includes ultraviolet (partly), X and gamma radiation. Although these types of radiation differ from each other in energy and origin, the mechanisms of their interaction with matter are practically identical and will from now on be collectively considered as gamma radiation, because this is the type of electromagnetic radiation we will most often deal with.</a:t>
            </a:r>
          </a:p>
          <a:p>
            <a:endParaRPr lang="en-GB" dirty="0" smtClean="0"/>
          </a:p>
          <a:p>
            <a:endParaRPr lang="en-CA" dirty="0"/>
          </a:p>
        </p:txBody>
      </p:sp>
      <p:sp>
        <p:nvSpPr>
          <p:cNvPr id="4" name="Slide Number Placeholder 3"/>
          <p:cNvSpPr>
            <a:spLocks noGrp="1"/>
          </p:cNvSpPr>
          <p:nvPr>
            <p:ph type="sldNum" sz="quarter" idx="10"/>
          </p:nvPr>
        </p:nvSpPr>
        <p:spPr/>
        <p:txBody>
          <a:bodyPr/>
          <a:lstStyle/>
          <a:p>
            <a:fld id="{5750A1E1-C8D9-4447-9192-37BA973CD27A}" type="slidenum">
              <a:rPr lang="en-GB" smtClean="0"/>
              <a:t>9</a:t>
            </a:fld>
            <a:endParaRPr lang="en-GB"/>
          </a:p>
        </p:txBody>
      </p:sp>
    </p:spTree>
    <p:extLst>
      <p:ext uri="{BB962C8B-B14F-4D97-AF65-F5344CB8AC3E}">
        <p14:creationId xmlns:p14="http://schemas.microsoft.com/office/powerpoint/2010/main" val="2118013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Of interest particularly is radiation which has a wavelength shorter than 100 nm or an energy higher than 12 eV. Since this energy is greater than the binding energy of electrons in the atom, electromagnetic radiation with a wavelength below 100 nm is capable of removing electrons from the atoms of the matter it is moving through. Radiation passing through matter with a large enough photon energy produces electron-ion pairs or </a:t>
            </a:r>
            <a:r>
              <a:rPr lang="en-GB" sz="1200" i="1" kern="1200" dirty="0" smtClean="0">
                <a:solidFill>
                  <a:schemeClr val="tx1"/>
                </a:solidFill>
                <a:effectLst/>
                <a:latin typeface="+mn-lt"/>
                <a:ea typeface="+mn-ea"/>
                <a:cs typeface="+mn-cs"/>
              </a:rPr>
              <a:t>ion pairs</a:t>
            </a:r>
            <a:r>
              <a:rPr lang="en-GB" sz="1200" kern="1200" dirty="0" smtClean="0">
                <a:solidFill>
                  <a:schemeClr val="tx1"/>
                </a:solidFill>
                <a:effectLst/>
                <a:latin typeface="+mn-lt"/>
                <a:ea typeface="+mn-ea"/>
                <a:cs typeface="+mn-cs"/>
              </a:rPr>
              <a:t>. This phenomenon is called </a:t>
            </a:r>
            <a:r>
              <a:rPr lang="en-GB" sz="1200" b="1" kern="1200" dirty="0" smtClean="0">
                <a:solidFill>
                  <a:schemeClr val="tx1"/>
                </a:solidFill>
                <a:effectLst/>
                <a:latin typeface="+mn-lt"/>
                <a:ea typeface="+mn-ea"/>
                <a:cs typeface="+mn-cs"/>
              </a:rPr>
              <a:t>ionization </a:t>
            </a:r>
            <a:r>
              <a:rPr lang="en-GB" sz="1200" kern="1200" dirty="0" smtClean="0">
                <a:solidFill>
                  <a:schemeClr val="tx1"/>
                </a:solidFill>
                <a:effectLst/>
                <a:latin typeface="+mn-lt"/>
                <a:ea typeface="+mn-ea"/>
                <a:cs typeface="+mn-cs"/>
              </a:rPr>
              <a:t>and the associated radiation is </a:t>
            </a:r>
            <a:r>
              <a:rPr lang="en-GB" sz="1200" b="1" kern="1200" dirty="0" smtClean="0">
                <a:solidFill>
                  <a:schemeClr val="tx1"/>
                </a:solidFill>
                <a:effectLst/>
                <a:latin typeface="+mn-lt"/>
                <a:ea typeface="+mn-ea"/>
                <a:cs typeface="+mn-cs"/>
              </a:rPr>
              <a:t>ionizing radiation</a:t>
            </a:r>
            <a:r>
              <a:rPr lang="en-GB" sz="1200" kern="1200" dirty="0" smtClean="0">
                <a:solidFill>
                  <a:schemeClr val="tx1"/>
                </a:solidFill>
                <a:effectLst/>
                <a:latin typeface="+mn-lt"/>
                <a:ea typeface="+mn-ea"/>
                <a:cs typeface="+mn-cs"/>
              </a:rPr>
              <a:t>. Within the electromagnetic spectrum, ionizing radiation includes ultraviolet (partly), X and gamma radiation. Although these types of radiation differ from each other in energy and origin, the mechanisms of their interaction with matter are practically identical and will from now on be collectively considered as gamma radiation, because this is the type of electromagnetic radiation we will most often deal with.</a:t>
            </a:r>
          </a:p>
          <a:p>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10</a:t>
            </a:fld>
            <a:endParaRPr lang="en-GB"/>
          </a:p>
        </p:txBody>
      </p:sp>
    </p:spTree>
    <p:extLst>
      <p:ext uri="{BB962C8B-B14F-4D97-AF65-F5344CB8AC3E}">
        <p14:creationId xmlns:p14="http://schemas.microsoft.com/office/powerpoint/2010/main" val="1973235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rPr>
              <a:t>In the context of radiation protection, our interest will focus almost exclusively on ionizing radiation. For simplicity’s sake, we will often drop the adjective “ionizing” and refer to radiation only. The most important types of radiation encountered in nuclear technology and their main characteristics are given here.</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11</a:t>
            </a:fld>
            <a:endParaRPr lang="en-GB"/>
          </a:p>
        </p:txBody>
      </p:sp>
    </p:spTree>
    <p:extLst>
      <p:ext uri="{BB962C8B-B14F-4D97-AF65-F5344CB8AC3E}">
        <p14:creationId xmlns:p14="http://schemas.microsoft.com/office/powerpoint/2010/main" val="485100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Radioactivity and ionizing radiation have been present on Earth since its very creation. All sources of radiation that occur naturally without their origin or intensity being influenced by humans in any way are called </a:t>
            </a:r>
            <a:r>
              <a:rPr lang="en-GB" sz="1200" b="1" dirty="0" smtClean="0">
                <a:effectLst/>
                <a:latin typeface="Times New Roman" panose="02020603050405020304" pitchFamily="18" charset="0"/>
                <a:ea typeface="Times New Roman" panose="02020603050405020304" pitchFamily="18" charset="0"/>
              </a:rPr>
              <a:t>natural sources of radiation</a:t>
            </a:r>
            <a:r>
              <a:rPr lang="en-GB" sz="1200" dirty="0" smtClean="0">
                <a:effectLst/>
                <a:latin typeface="Times New Roman" panose="02020603050405020304" pitchFamily="18" charset="0"/>
                <a:ea typeface="Times New Roman" panose="02020603050405020304" pitchFamily="18" charset="0"/>
              </a:rPr>
              <a:t>. They are grouped into three families: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very long-lived radionuclides and their progeny,</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cosmic radiation,</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cosmogenic radionuclides</a:t>
            </a:r>
          </a:p>
        </p:txBody>
      </p:sp>
      <p:sp>
        <p:nvSpPr>
          <p:cNvPr id="4" name="Slide Number Placeholder 3"/>
          <p:cNvSpPr>
            <a:spLocks noGrp="1"/>
          </p:cNvSpPr>
          <p:nvPr>
            <p:ph type="sldNum" sz="quarter" idx="10"/>
          </p:nvPr>
        </p:nvSpPr>
        <p:spPr/>
        <p:txBody>
          <a:bodyPr/>
          <a:lstStyle/>
          <a:p>
            <a:fld id="{5750A1E1-C8D9-4447-9192-37BA973CD27A}" type="slidenum">
              <a:rPr lang="en-GB" smtClean="0"/>
              <a:t>12</a:t>
            </a:fld>
            <a:endParaRPr lang="en-GB"/>
          </a:p>
        </p:txBody>
      </p:sp>
    </p:spTree>
    <p:extLst>
      <p:ext uri="{BB962C8B-B14F-4D97-AF65-F5344CB8AC3E}">
        <p14:creationId xmlns:p14="http://schemas.microsoft.com/office/powerpoint/2010/main" val="1739688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Very long-lived radionuclides have such a long half-life that they have not decayed away since the beginning of the Earth. They include three nuclides from the end of the periodic table (</a:t>
            </a:r>
            <a:r>
              <a:rPr lang="en-GB" sz="1200" baseline="30000" dirty="0" smtClean="0">
                <a:effectLst/>
                <a:latin typeface="Times New Roman" panose="02020603050405020304" pitchFamily="18" charset="0"/>
                <a:ea typeface="Times New Roman" panose="02020603050405020304" pitchFamily="18" charset="0"/>
              </a:rPr>
              <a:t>232</a:t>
            </a:r>
            <a:r>
              <a:rPr lang="en-GB" sz="1200" dirty="0" smtClean="0">
                <a:effectLst/>
                <a:latin typeface="Times New Roman" panose="02020603050405020304" pitchFamily="18" charset="0"/>
                <a:ea typeface="Times New Roman" panose="02020603050405020304" pitchFamily="18" charset="0"/>
              </a:rPr>
              <a:t>Th, </a:t>
            </a:r>
            <a:r>
              <a:rPr lang="en-GB" sz="1200" i="1" dirty="0" smtClean="0">
                <a:effectLst/>
                <a:latin typeface="Times New Roman" panose="02020603050405020304" pitchFamily="18" charset="0"/>
                <a:ea typeface="Times New Roman" panose="02020603050405020304" pitchFamily="18" charset="0"/>
              </a:rPr>
              <a:t>t</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 1.4·10</a:t>
            </a:r>
            <a:r>
              <a:rPr lang="en-GB" sz="1200" baseline="30000" dirty="0" smtClean="0">
                <a:effectLst/>
                <a:latin typeface="Times New Roman" panose="02020603050405020304" pitchFamily="18" charset="0"/>
                <a:ea typeface="Times New Roman" panose="02020603050405020304" pitchFamily="18" charset="0"/>
              </a:rPr>
              <a:t>10</a:t>
            </a:r>
            <a:r>
              <a:rPr lang="en-GB" sz="1200" dirty="0" smtClean="0">
                <a:effectLst/>
                <a:latin typeface="Times New Roman" panose="02020603050405020304" pitchFamily="18" charset="0"/>
                <a:ea typeface="Times New Roman" panose="02020603050405020304" pitchFamily="18" charset="0"/>
              </a:rPr>
              <a:t> years, </a:t>
            </a:r>
            <a:r>
              <a:rPr lang="en-GB" sz="1200" baseline="30000" dirty="0" smtClean="0">
                <a:effectLst/>
                <a:latin typeface="Times New Roman" panose="02020603050405020304" pitchFamily="18" charset="0"/>
                <a:ea typeface="Times New Roman" panose="02020603050405020304" pitchFamily="18" charset="0"/>
              </a:rPr>
              <a:t>235</a:t>
            </a:r>
            <a:r>
              <a:rPr lang="en-GB" sz="1200" dirty="0" smtClean="0">
                <a:effectLst/>
                <a:latin typeface="Times New Roman" panose="02020603050405020304" pitchFamily="18" charset="0"/>
                <a:ea typeface="Times New Roman" panose="02020603050405020304" pitchFamily="18" charset="0"/>
              </a:rPr>
              <a:t>U, </a:t>
            </a:r>
            <a:r>
              <a:rPr lang="en-GB" sz="1200" i="1" dirty="0" smtClean="0">
                <a:effectLst/>
                <a:latin typeface="Times New Roman" panose="02020603050405020304" pitchFamily="18" charset="0"/>
                <a:ea typeface="Times New Roman" panose="02020603050405020304" pitchFamily="18" charset="0"/>
              </a:rPr>
              <a:t>t</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 7·10</a:t>
            </a:r>
            <a:r>
              <a:rPr lang="en-GB" sz="1200" baseline="30000" dirty="0" smtClean="0">
                <a:effectLst/>
                <a:latin typeface="Times New Roman" panose="02020603050405020304" pitchFamily="18" charset="0"/>
                <a:ea typeface="Times New Roman" panose="02020603050405020304" pitchFamily="18" charset="0"/>
              </a:rPr>
              <a:t>8</a:t>
            </a:r>
            <a:r>
              <a:rPr lang="en-GB" sz="1200" dirty="0" smtClean="0">
                <a:effectLst/>
                <a:latin typeface="Times New Roman" panose="02020603050405020304" pitchFamily="18" charset="0"/>
                <a:ea typeface="Times New Roman" panose="02020603050405020304" pitchFamily="18" charset="0"/>
              </a:rPr>
              <a:t> years, </a:t>
            </a:r>
            <a:r>
              <a:rPr lang="en-GB" sz="1200" baseline="30000" dirty="0" smtClean="0">
                <a:effectLst/>
                <a:latin typeface="Times New Roman" panose="02020603050405020304" pitchFamily="18" charset="0"/>
                <a:ea typeface="Times New Roman" panose="02020603050405020304" pitchFamily="18" charset="0"/>
              </a:rPr>
              <a:t>238</a:t>
            </a:r>
            <a:r>
              <a:rPr lang="en-GB" sz="1200" dirty="0" smtClean="0">
                <a:effectLst/>
                <a:latin typeface="Times New Roman" panose="02020603050405020304" pitchFamily="18" charset="0"/>
                <a:ea typeface="Times New Roman" panose="02020603050405020304" pitchFamily="18" charset="0"/>
              </a:rPr>
              <a:t>U, </a:t>
            </a:r>
            <a:r>
              <a:rPr lang="en-GB" sz="1200" i="1" dirty="0" smtClean="0">
                <a:effectLst/>
                <a:latin typeface="Times New Roman" panose="02020603050405020304" pitchFamily="18" charset="0"/>
                <a:ea typeface="Times New Roman" panose="02020603050405020304" pitchFamily="18" charset="0"/>
              </a:rPr>
              <a:t>t</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 4.5·10</a:t>
            </a:r>
            <a:r>
              <a:rPr lang="en-GB" sz="1200" baseline="30000" dirty="0" smtClean="0">
                <a:effectLst/>
                <a:latin typeface="Times New Roman" panose="02020603050405020304" pitchFamily="18" charset="0"/>
                <a:ea typeface="Times New Roman" panose="02020603050405020304" pitchFamily="18" charset="0"/>
              </a:rPr>
              <a:t>9</a:t>
            </a:r>
            <a:r>
              <a:rPr lang="en-GB" sz="1200" dirty="0" smtClean="0">
                <a:effectLst/>
                <a:latin typeface="Times New Roman" panose="02020603050405020304" pitchFamily="18" charset="0"/>
                <a:ea typeface="Times New Roman" panose="02020603050405020304" pitchFamily="18" charset="0"/>
              </a:rPr>
              <a:t> years) and their radioactive daughter products which form radioactive chains ending in stable lead. These daughter products have short enough half-lives to have decayed long since the origin of the Earth; however, being continuously produced by the decay of the long-lived chain originator, radioactive equilibrium between them is maintained. Within these natural radioactive chains, nuclides of special importance for radiation protection include </a:t>
            </a:r>
            <a:r>
              <a:rPr lang="en-GB" sz="1200" baseline="30000" dirty="0" smtClean="0">
                <a:effectLst/>
                <a:latin typeface="Times New Roman" panose="02020603050405020304" pitchFamily="18" charset="0"/>
                <a:ea typeface="Times New Roman" panose="02020603050405020304" pitchFamily="18" charset="0"/>
              </a:rPr>
              <a:t>226</a:t>
            </a:r>
            <a:r>
              <a:rPr lang="en-GB" sz="1200" dirty="0" smtClean="0">
                <a:effectLst/>
                <a:latin typeface="Times New Roman" panose="02020603050405020304" pitchFamily="18" charset="0"/>
                <a:ea typeface="Times New Roman" panose="02020603050405020304" pitchFamily="18" charset="0"/>
              </a:rPr>
              <a:t>Ra (</a:t>
            </a:r>
            <a:r>
              <a:rPr lang="en-GB" sz="1200" i="1" dirty="0" smtClean="0">
                <a:effectLst/>
                <a:latin typeface="Times New Roman" panose="02020603050405020304" pitchFamily="18" charset="0"/>
                <a:ea typeface="Times New Roman" panose="02020603050405020304" pitchFamily="18" charset="0"/>
              </a:rPr>
              <a:t>t</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 1600 years) and its daughter product, the noble gas </a:t>
            </a:r>
            <a:r>
              <a:rPr lang="en-GB" sz="1200" baseline="30000" dirty="0" smtClean="0">
                <a:effectLst/>
                <a:latin typeface="Times New Roman" panose="02020603050405020304" pitchFamily="18" charset="0"/>
                <a:ea typeface="Times New Roman" panose="02020603050405020304" pitchFamily="18" charset="0"/>
              </a:rPr>
              <a:t>222</a:t>
            </a:r>
            <a:r>
              <a:rPr lang="en-GB" sz="1200" dirty="0" smtClean="0">
                <a:effectLst/>
                <a:latin typeface="Times New Roman" panose="02020603050405020304" pitchFamily="18" charset="0"/>
                <a:ea typeface="Times New Roman" panose="02020603050405020304" pitchFamily="18" charset="0"/>
              </a:rPr>
              <a:t>Rn (</a:t>
            </a:r>
            <a:r>
              <a:rPr lang="en-GB" sz="1200" i="1" dirty="0" smtClean="0">
                <a:effectLst/>
                <a:latin typeface="Times New Roman" panose="02020603050405020304" pitchFamily="18" charset="0"/>
                <a:ea typeface="Times New Roman" panose="02020603050405020304" pitchFamily="18" charset="0"/>
              </a:rPr>
              <a:t>t</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 3.8 days).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There are also a few very long-lived nuclides which are not members of the natural radioactive chains from the end of the periodic table. The key nuclide of this kind is </a:t>
            </a:r>
            <a:r>
              <a:rPr lang="en-GB" sz="1200" baseline="30000" dirty="0" smtClean="0">
                <a:effectLst/>
                <a:latin typeface="Times New Roman" panose="02020603050405020304" pitchFamily="18" charset="0"/>
                <a:ea typeface="Times New Roman" panose="02020603050405020304" pitchFamily="18" charset="0"/>
              </a:rPr>
              <a:t>40</a:t>
            </a:r>
            <a:r>
              <a:rPr lang="en-GB" sz="1200" dirty="0" smtClean="0">
                <a:effectLst/>
                <a:latin typeface="Times New Roman" panose="02020603050405020304" pitchFamily="18" charset="0"/>
                <a:ea typeface="Times New Roman" panose="02020603050405020304" pitchFamily="18" charset="0"/>
              </a:rPr>
              <a:t>K (</a:t>
            </a:r>
            <a:r>
              <a:rPr lang="en-GB" sz="1200" i="1" dirty="0" smtClean="0">
                <a:effectLst/>
                <a:latin typeface="Times New Roman" panose="02020603050405020304" pitchFamily="18" charset="0"/>
                <a:ea typeface="Times New Roman" panose="02020603050405020304" pitchFamily="18" charset="0"/>
              </a:rPr>
              <a:t>t</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 1.3·10</a:t>
            </a:r>
            <a:r>
              <a:rPr lang="en-GB" sz="1200" baseline="30000" dirty="0" smtClean="0">
                <a:effectLst/>
                <a:latin typeface="Times New Roman" panose="02020603050405020304" pitchFamily="18" charset="0"/>
                <a:ea typeface="Times New Roman" panose="02020603050405020304" pitchFamily="18" charset="0"/>
              </a:rPr>
              <a:t>9</a:t>
            </a:r>
            <a:r>
              <a:rPr lang="en-GB" sz="1200" dirty="0" smtClean="0">
                <a:effectLst/>
                <a:latin typeface="Times New Roman" panose="02020603050405020304" pitchFamily="18" charset="0"/>
                <a:ea typeface="Times New Roman" panose="02020603050405020304" pitchFamily="18" charset="0"/>
              </a:rPr>
              <a:t> years).</a:t>
            </a:r>
          </a:p>
          <a:p>
            <a:endParaRPr lang="en-GB" dirty="0" smtClean="0"/>
          </a:p>
          <a:p>
            <a:endParaRPr lang="en-CA" dirty="0"/>
          </a:p>
        </p:txBody>
      </p:sp>
      <p:sp>
        <p:nvSpPr>
          <p:cNvPr id="4" name="Slide Number Placeholder 3"/>
          <p:cNvSpPr>
            <a:spLocks noGrp="1"/>
          </p:cNvSpPr>
          <p:nvPr>
            <p:ph type="sldNum" sz="quarter" idx="10"/>
          </p:nvPr>
        </p:nvSpPr>
        <p:spPr/>
        <p:txBody>
          <a:bodyPr/>
          <a:lstStyle/>
          <a:p>
            <a:fld id="{5750A1E1-C8D9-4447-9192-37BA973CD27A}" type="slidenum">
              <a:rPr lang="en-GB" smtClean="0"/>
              <a:t>13</a:t>
            </a:fld>
            <a:endParaRPr lang="en-GB"/>
          </a:p>
        </p:txBody>
      </p:sp>
    </p:spTree>
    <p:extLst>
      <p:ext uri="{BB962C8B-B14F-4D97-AF65-F5344CB8AC3E}">
        <p14:creationId xmlns:p14="http://schemas.microsoft.com/office/powerpoint/2010/main" val="1883415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b="1" dirty="0" smtClean="0">
                <a:effectLst/>
                <a:latin typeface="Times New Roman" panose="02020603050405020304" pitchFamily="18" charset="0"/>
                <a:ea typeface="Times New Roman" panose="02020603050405020304" pitchFamily="18" charset="0"/>
              </a:rPr>
              <a:t>Cosmic radiation</a:t>
            </a:r>
            <a:r>
              <a:rPr lang="en-GB" sz="1200" dirty="0" smtClean="0">
                <a:effectLst/>
                <a:latin typeface="Times New Roman" panose="02020603050405020304" pitchFamily="18" charset="0"/>
                <a:ea typeface="Times New Roman" panose="02020603050405020304" pitchFamily="18" charset="0"/>
              </a:rPr>
              <a:t> is ionizing radiation which comes from space. Its source is so far unknown. It largely consists of high-energy (~GeV) protons that trigger nuclear reactions in the upper layers of the atmosphere, producing other ionizing particles (gamma rays, neutrons) which reach the Earth’s surface. Cosmic radiation makes a significant contribution to natural background radiation or natural human exposure to radiation. The intensity of cosmic radiation increases with altitude; during a transatlantic flight we will receive an additional dose comparable to a weekly dose of natural radiation on ground,</a:t>
            </a:r>
          </a:p>
        </p:txBody>
      </p:sp>
      <p:sp>
        <p:nvSpPr>
          <p:cNvPr id="4" name="Slide Number Placeholder 3"/>
          <p:cNvSpPr>
            <a:spLocks noGrp="1"/>
          </p:cNvSpPr>
          <p:nvPr>
            <p:ph type="sldNum" sz="quarter" idx="10"/>
          </p:nvPr>
        </p:nvSpPr>
        <p:spPr/>
        <p:txBody>
          <a:bodyPr/>
          <a:lstStyle/>
          <a:p>
            <a:fld id="{5750A1E1-C8D9-4447-9192-37BA973CD27A}" type="slidenum">
              <a:rPr lang="en-GB" smtClean="0"/>
              <a:t>14</a:t>
            </a:fld>
            <a:endParaRPr lang="en-GB"/>
          </a:p>
        </p:txBody>
      </p:sp>
    </p:spTree>
    <p:extLst>
      <p:ext uri="{BB962C8B-B14F-4D97-AF65-F5344CB8AC3E}">
        <p14:creationId xmlns:p14="http://schemas.microsoft.com/office/powerpoint/2010/main" val="174539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Cosmic radiation is also the cause of the formation of </a:t>
            </a:r>
            <a:r>
              <a:rPr lang="en-GB" sz="1200" b="1" dirty="0" smtClean="0">
                <a:effectLst/>
                <a:latin typeface="Times New Roman" panose="02020603050405020304" pitchFamily="18" charset="0"/>
                <a:ea typeface="Times New Roman" panose="02020603050405020304" pitchFamily="18" charset="0"/>
              </a:rPr>
              <a:t>cosmogenic radionuclides</a:t>
            </a:r>
            <a:r>
              <a:rPr lang="en-GB" sz="1200" dirty="0" smtClean="0">
                <a:effectLst/>
                <a:latin typeface="Times New Roman" panose="02020603050405020304" pitchFamily="18" charset="0"/>
                <a:ea typeface="Times New Roman" panose="02020603050405020304" pitchFamily="18" charset="0"/>
              </a:rPr>
              <a:t>. Though their half-lives are relatively short, they are continuously formed by nuclear reactions which are triggered by cosmic radiation in the atmosphere. The most important cosmogenic nuclides are: </a:t>
            </a:r>
            <a:r>
              <a:rPr lang="en-GB" sz="1200" baseline="30000" dirty="0" smtClean="0">
                <a:effectLst/>
                <a:latin typeface="Times New Roman" panose="02020603050405020304" pitchFamily="18" charset="0"/>
                <a:ea typeface="Times New Roman" panose="02020603050405020304" pitchFamily="18" charset="0"/>
              </a:rPr>
              <a:t>3</a:t>
            </a:r>
            <a:r>
              <a:rPr lang="en-GB" sz="1200" dirty="0" smtClean="0">
                <a:effectLst/>
                <a:latin typeface="Times New Roman" panose="02020603050405020304" pitchFamily="18" charset="0"/>
                <a:ea typeface="Times New Roman" panose="02020603050405020304" pitchFamily="18" charset="0"/>
              </a:rPr>
              <a:t>H (</a:t>
            </a:r>
            <a:r>
              <a:rPr lang="en-GB" sz="1200" i="1" dirty="0" smtClean="0">
                <a:effectLst/>
                <a:latin typeface="Times New Roman" panose="02020603050405020304" pitchFamily="18" charset="0"/>
                <a:ea typeface="Times New Roman" panose="02020603050405020304" pitchFamily="18" charset="0"/>
              </a:rPr>
              <a:t>t</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 12.3 years), </a:t>
            </a:r>
            <a:r>
              <a:rPr lang="en-GB" sz="1200" baseline="30000" dirty="0" smtClean="0">
                <a:effectLst/>
                <a:latin typeface="Times New Roman" panose="02020603050405020304" pitchFamily="18" charset="0"/>
                <a:ea typeface="Times New Roman" panose="02020603050405020304" pitchFamily="18" charset="0"/>
              </a:rPr>
              <a:t>7</a:t>
            </a:r>
            <a:r>
              <a:rPr lang="en-GB" sz="1200" dirty="0" smtClean="0">
                <a:effectLst/>
                <a:latin typeface="Times New Roman" panose="02020603050405020304" pitchFamily="18" charset="0"/>
                <a:ea typeface="Times New Roman" panose="02020603050405020304" pitchFamily="18" charset="0"/>
              </a:rPr>
              <a:t>Be (</a:t>
            </a:r>
            <a:r>
              <a:rPr lang="en-GB" sz="1200" i="1" dirty="0" smtClean="0">
                <a:effectLst/>
                <a:latin typeface="Times New Roman" panose="02020603050405020304" pitchFamily="18" charset="0"/>
                <a:ea typeface="Times New Roman" panose="02020603050405020304" pitchFamily="18" charset="0"/>
              </a:rPr>
              <a:t>t</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 53 days) and </a:t>
            </a:r>
            <a:r>
              <a:rPr lang="en-GB" sz="1200" baseline="30000" dirty="0" smtClean="0">
                <a:effectLst/>
                <a:latin typeface="Times New Roman" panose="02020603050405020304" pitchFamily="18" charset="0"/>
                <a:ea typeface="Times New Roman" panose="02020603050405020304" pitchFamily="18" charset="0"/>
              </a:rPr>
              <a:t>14</a:t>
            </a:r>
            <a:r>
              <a:rPr lang="en-GB" sz="1200" dirty="0" smtClean="0">
                <a:effectLst/>
                <a:latin typeface="Times New Roman" panose="02020603050405020304" pitchFamily="18" charset="0"/>
                <a:ea typeface="Times New Roman" panose="02020603050405020304" pitchFamily="18" charset="0"/>
              </a:rPr>
              <a:t>C (</a:t>
            </a:r>
            <a:r>
              <a:rPr lang="en-GB" sz="1200" i="1" dirty="0" smtClean="0">
                <a:effectLst/>
                <a:latin typeface="Times New Roman" panose="02020603050405020304" pitchFamily="18" charset="0"/>
                <a:ea typeface="Times New Roman" panose="02020603050405020304" pitchFamily="18" charset="0"/>
              </a:rPr>
              <a:t>t</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 5760 years). </a:t>
            </a:r>
          </a:p>
          <a:p>
            <a:endParaRPr lang="en-GB" dirty="0" smtClean="0"/>
          </a:p>
          <a:p>
            <a:endParaRPr lang="en-CA" dirty="0"/>
          </a:p>
        </p:txBody>
      </p:sp>
      <p:sp>
        <p:nvSpPr>
          <p:cNvPr id="4" name="Slide Number Placeholder 3"/>
          <p:cNvSpPr>
            <a:spLocks noGrp="1"/>
          </p:cNvSpPr>
          <p:nvPr>
            <p:ph type="sldNum" sz="quarter" idx="10"/>
          </p:nvPr>
        </p:nvSpPr>
        <p:spPr/>
        <p:txBody>
          <a:bodyPr/>
          <a:lstStyle/>
          <a:p>
            <a:fld id="{5750A1E1-C8D9-4447-9192-37BA973CD27A}" type="slidenum">
              <a:rPr lang="en-GB" smtClean="0"/>
              <a:t>15</a:t>
            </a:fld>
            <a:endParaRPr lang="en-GB"/>
          </a:p>
        </p:txBody>
      </p:sp>
    </p:spTree>
    <p:extLst>
      <p:ext uri="{BB962C8B-B14F-4D97-AF65-F5344CB8AC3E}">
        <p14:creationId xmlns:p14="http://schemas.microsoft.com/office/powerpoint/2010/main" val="507683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b="1" dirty="0" smtClean="0">
                <a:effectLst/>
                <a:latin typeface="Times New Roman" panose="02020603050405020304" pitchFamily="18" charset="0"/>
                <a:ea typeface="Times New Roman" panose="02020603050405020304" pitchFamily="18" charset="0"/>
              </a:rPr>
              <a:t>Artificial sources of radiation</a:t>
            </a:r>
            <a:r>
              <a:rPr lang="en-GB" sz="1200" dirty="0" smtClean="0">
                <a:effectLst/>
                <a:latin typeface="Times New Roman" panose="02020603050405020304" pitchFamily="18" charset="0"/>
                <a:ea typeface="Times New Roman" panose="02020603050405020304" pitchFamily="18" charset="0"/>
              </a:rPr>
              <a:t> are sources made by man (i.e. anthropogenic). They include:</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X-ray devices,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particle accelerators,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artificial radionuclides,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nuclear reactors,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materials with a technologically enhanced concentration of natural radionuclides</a:t>
            </a:r>
          </a:p>
          <a:p>
            <a:pPr algn="just">
              <a:spcAft>
                <a:spcPts val="0"/>
              </a:spcAft>
            </a:pPr>
            <a:r>
              <a:rPr lang="en-GB" sz="1200" dirty="0" smtClean="0">
                <a:effectLst/>
                <a:latin typeface="Times New Roman" panose="02020603050405020304" pitchFamily="18" charset="0"/>
                <a:ea typeface="Times New Roman" panose="02020603050405020304" pitchFamily="18" charset="0"/>
              </a:rPr>
              <a:t>In nuclear technology, the major sources of radiation are nuclear reactors, which are simultaneously sources of artificial radionuclides.</a:t>
            </a:r>
          </a:p>
          <a:p>
            <a:endParaRPr lang="en-GB" dirty="0" smtClean="0"/>
          </a:p>
          <a:p>
            <a:endParaRPr lang="en-CA" dirty="0"/>
          </a:p>
        </p:txBody>
      </p:sp>
      <p:sp>
        <p:nvSpPr>
          <p:cNvPr id="4" name="Slide Number Placeholder 3"/>
          <p:cNvSpPr>
            <a:spLocks noGrp="1"/>
          </p:cNvSpPr>
          <p:nvPr>
            <p:ph type="sldNum" sz="quarter" idx="10"/>
          </p:nvPr>
        </p:nvSpPr>
        <p:spPr/>
        <p:txBody>
          <a:bodyPr/>
          <a:lstStyle/>
          <a:p>
            <a:fld id="{5750A1E1-C8D9-4447-9192-37BA973CD27A}" type="slidenum">
              <a:rPr lang="en-GB" smtClean="0"/>
              <a:t>16</a:t>
            </a:fld>
            <a:endParaRPr lang="en-GB"/>
          </a:p>
        </p:txBody>
      </p:sp>
    </p:spTree>
    <p:extLst>
      <p:ext uri="{BB962C8B-B14F-4D97-AF65-F5344CB8AC3E}">
        <p14:creationId xmlns:p14="http://schemas.microsoft.com/office/powerpoint/2010/main" val="1220992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5750A1E1-C8D9-4447-9192-37BA973CD27A}" type="slidenum">
              <a:rPr lang="en-GB" smtClean="0"/>
              <a:t>17</a:t>
            </a:fld>
            <a:endParaRPr lang="en-GB"/>
          </a:p>
        </p:txBody>
      </p:sp>
    </p:spTree>
    <p:extLst>
      <p:ext uri="{BB962C8B-B14F-4D97-AF65-F5344CB8AC3E}">
        <p14:creationId xmlns:p14="http://schemas.microsoft.com/office/powerpoint/2010/main" val="8370667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Radiation has been part of the natural world ever since the birth of the universe, just as humanity has always been exposed to various forms of natural radiation throughout its evolution. We were not aware of ionizing radiation, until two major discoveries were made in late 19th century. First, on 8 November 1895, Wilhelm Conrad </a:t>
            </a:r>
            <a:r>
              <a:rPr lang="en-GB" sz="1200" dirty="0" err="1" smtClean="0">
                <a:effectLst/>
                <a:latin typeface="Times New Roman" panose="02020603050405020304" pitchFamily="18" charset="0"/>
                <a:ea typeface="Times New Roman" panose="02020603050405020304" pitchFamily="18" charset="0"/>
              </a:rPr>
              <a:t>Röntgen</a:t>
            </a:r>
            <a:r>
              <a:rPr lang="en-GB" sz="1200" dirty="0" smtClean="0">
                <a:effectLst/>
                <a:latin typeface="Times New Roman" panose="02020603050405020304" pitchFamily="18" charset="0"/>
                <a:ea typeface="Times New Roman" panose="02020603050405020304" pitchFamily="18" charset="0"/>
              </a:rPr>
              <a:t> discovered penetrating rays which he called X-rays (nowadays they are also called roentgen rays). Only a few months later (1 March 1896), Henry Becquerel discovered a phenomenon which was later named </a:t>
            </a:r>
            <a:r>
              <a:rPr lang="en-GB" sz="1200" i="1" dirty="0" smtClean="0">
                <a:effectLst/>
                <a:latin typeface="Times New Roman" panose="02020603050405020304" pitchFamily="18" charset="0"/>
                <a:ea typeface="Times New Roman" panose="02020603050405020304" pitchFamily="18" charset="0"/>
              </a:rPr>
              <a:t>radioactivity</a:t>
            </a:r>
            <a:r>
              <a:rPr lang="en-GB" sz="1200" dirty="0" smtClean="0">
                <a:effectLst/>
                <a:latin typeface="Times New Roman" panose="02020603050405020304" pitchFamily="18" charset="0"/>
                <a:ea typeface="Times New Roman" panose="02020603050405020304" pitchFamily="18" charset="0"/>
              </a:rPr>
              <a:t> by Marie Curie.</a:t>
            </a:r>
          </a:p>
          <a:p>
            <a:pPr algn="just">
              <a:spcAft>
                <a:spcPts val="0"/>
              </a:spcAft>
            </a:pPr>
            <a:endParaRPr lang="sl-SI"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000" i="1" dirty="0" smtClean="0">
                <a:effectLst/>
                <a:latin typeface="Times New Roman" panose="02020603050405020304" pitchFamily="18" charset="0"/>
                <a:ea typeface="Times New Roman" panose="02020603050405020304" pitchFamily="18" charset="0"/>
              </a:rPr>
              <a:t>Soon after both discoveries, X-rays in particular were found to have practical value (e.g. to take pictures of the inside of the human body), so X-ray devices and radioactive substances started being used in physics, chemistry and medicine. In those pioneering times, users were not aware that excessive exposure to radiation has serious biological consequences. Nor did they have any accurate instruments for measuring the intensity of radiation.</a:t>
            </a:r>
            <a:endParaRPr lang="en-GB" sz="1200" i="1"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18</a:t>
            </a:fld>
            <a:endParaRPr lang="en-GB"/>
          </a:p>
        </p:txBody>
      </p:sp>
    </p:spTree>
    <p:extLst>
      <p:ext uri="{BB962C8B-B14F-4D97-AF65-F5344CB8AC3E}">
        <p14:creationId xmlns:p14="http://schemas.microsoft.com/office/powerpoint/2010/main" val="21121872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800" dirty="0" smtClean="0">
                <a:effectLst/>
                <a:latin typeface="Times New Roman" panose="02020603050405020304" pitchFamily="18" charset="0"/>
                <a:ea typeface="Times New Roman" panose="02020603050405020304" pitchFamily="18" charset="0"/>
              </a:rPr>
              <a:t>The earliest use of radiation was very soon followed by cases of damage from intensive exposure to sources of radiation. In 1896, it was found that exposure to X-rays may cause </a:t>
            </a:r>
            <a:r>
              <a:rPr lang="en-GB" sz="1800" i="1" dirty="0" smtClean="0">
                <a:effectLst/>
                <a:latin typeface="Times New Roman" panose="02020603050405020304" pitchFamily="18" charset="0"/>
                <a:ea typeface="Times New Roman" panose="02020603050405020304" pitchFamily="18" charset="0"/>
              </a:rPr>
              <a:t>erythema </a:t>
            </a:r>
            <a:r>
              <a:rPr lang="en-GB" sz="1800" dirty="0" smtClean="0">
                <a:effectLst/>
                <a:latin typeface="Times New Roman" panose="02020603050405020304" pitchFamily="18" charset="0"/>
                <a:ea typeface="Times New Roman" panose="02020603050405020304" pitchFamily="18" charset="0"/>
              </a:rPr>
              <a:t>(abnormal skin redness), </a:t>
            </a:r>
            <a:r>
              <a:rPr lang="en-GB" sz="1800" i="1" dirty="0" smtClean="0">
                <a:effectLst/>
                <a:latin typeface="Times New Roman" panose="02020603050405020304" pitchFamily="18" charset="0"/>
                <a:ea typeface="Times New Roman" panose="02020603050405020304" pitchFamily="18" charset="0"/>
              </a:rPr>
              <a:t>oedema</a:t>
            </a:r>
            <a:r>
              <a:rPr lang="en-GB" sz="1800" dirty="0" smtClean="0">
                <a:effectLst/>
                <a:latin typeface="Times New Roman" panose="02020603050405020304" pitchFamily="18" charset="0"/>
                <a:ea typeface="Times New Roman" panose="02020603050405020304" pitchFamily="18" charset="0"/>
              </a:rPr>
              <a:t> (water accumulation in tissues) and </a:t>
            </a:r>
            <a:r>
              <a:rPr lang="en-GB" sz="1800" i="1" dirty="0" smtClean="0">
                <a:effectLst/>
                <a:latin typeface="Times New Roman" panose="02020603050405020304" pitchFamily="18" charset="0"/>
                <a:ea typeface="Times New Roman" panose="02020603050405020304" pitchFamily="18" charset="0"/>
              </a:rPr>
              <a:t>epilation</a:t>
            </a:r>
            <a:r>
              <a:rPr lang="en-GB" sz="1800" dirty="0" smtClean="0">
                <a:effectLst/>
                <a:latin typeface="Times New Roman" panose="02020603050405020304" pitchFamily="18" charset="0"/>
                <a:ea typeface="Times New Roman" panose="02020603050405020304" pitchFamily="18" charset="0"/>
              </a:rPr>
              <a:t> (hair loss). In this period, X-ray tubes were calibrated simply on the basis of the erythema caused on a hand exposed to X-radiation by the operator.</a:t>
            </a:r>
          </a:p>
          <a:p>
            <a:pPr algn="just">
              <a:spcAft>
                <a:spcPts val="0"/>
              </a:spcAft>
            </a:pPr>
            <a:endParaRPr lang="sl-SI" sz="18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i="1" dirty="0" smtClean="0">
                <a:effectLst/>
                <a:latin typeface="Times New Roman" panose="02020603050405020304" pitchFamily="18" charset="0"/>
                <a:ea typeface="Times New Roman" panose="02020603050405020304" pitchFamily="18" charset="0"/>
              </a:rPr>
              <a:t>Soon after, carcinogenic or cancer-inducing effects of radiation were also observed. By 1911, 94 cases of tumours caused by X-radiation were reported, 50 of them among radiologists (doctors specialized in the use of radiation for medical purposes). In 1922, an estimate was published that 100 radiologists had died from radiation-induced cancer. </a:t>
            </a:r>
            <a:endParaRPr lang="en-CA" dirty="0"/>
          </a:p>
        </p:txBody>
      </p:sp>
      <p:sp>
        <p:nvSpPr>
          <p:cNvPr id="4" name="Slide Number Placeholder 3"/>
          <p:cNvSpPr>
            <a:spLocks noGrp="1"/>
          </p:cNvSpPr>
          <p:nvPr>
            <p:ph type="sldNum" sz="quarter" idx="10"/>
          </p:nvPr>
        </p:nvSpPr>
        <p:spPr/>
        <p:txBody>
          <a:bodyPr/>
          <a:lstStyle/>
          <a:p>
            <a:fld id="{5750A1E1-C8D9-4447-9192-37BA973CD27A}" type="slidenum">
              <a:rPr lang="en-GB" smtClean="0"/>
              <a:t>19</a:t>
            </a:fld>
            <a:endParaRPr lang="en-GB"/>
          </a:p>
        </p:txBody>
      </p:sp>
    </p:spTree>
    <p:extLst>
      <p:ext uri="{BB962C8B-B14F-4D97-AF65-F5344CB8AC3E}">
        <p14:creationId xmlns:p14="http://schemas.microsoft.com/office/powerpoint/2010/main" val="12641447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i="1" dirty="0" smtClean="0">
                <a:effectLst/>
                <a:latin typeface="Times New Roman" panose="02020603050405020304" pitchFamily="18" charset="0"/>
                <a:ea typeface="Times New Roman" panose="02020603050405020304" pitchFamily="18" charset="0"/>
              </a:rPr>
              <a:t>Somewhat later, it was discovered that leukaemia (also called cancer of the blood or bone marrow) is much more frequent in radiologists than other physicians. Marie Curie who worked with radioactive materials died of leukaemia in 1934 aged 67 years.</a:t>
            </a:r>
            <a:endParaRPr lang="en-GB" sz="1800" i="1" dirty="0" smtClean="0">
              <a:effectLst/>
              <a:latin typeface="Times New Roman" panose="02020603050405020304" pitchFamily="18" charset="0"/>
              <a:ea typeface="Times New Roman" panose="02020603050405020304" pitchFamily="18" charset="0"/>
            </a:endParaRPr>
          </a:p>
          <a:p>
            <a:endParaRPr lang="en-GB" dirty="0" smtClean="0"/>
          </a:p>
          <a:p>
            <a:endParaRPr lang="en-CA" dirty="0" smtClean="0"/>
          </a:p>
          <a:p>
            <a:endParaRPr lang="en-CA" dirty="0"/>
          </a:p>
        </p:txBody>
      </p:sp>
      <p:sp>
        <p:nvSpPr>
          <p:cNvPr id="4" name="Slide Number Placeholder 3"/>
          <p:cNvSpPr>
            <a:spLocks noGrp="1"/>
          </p:cNvSpPr>
          <p:nvPr>
            <p:ph type="sldNum" sz="quarter" idx="10"/>
          </p:nvPr>
        </p:nvSpPr>
        <p:spPr/>
        <p:txBody>
          <a:bodyPr/>
          <a:lstStyle/>
          <a:p>
            <a:fld id="{5750A1E1-C8D9-4447-9192-37BA973CD27A}" type="slidenum">
              <a:rPr lang="en-GB" smtClean="0"/>
              <a:t>20</a:t>
            </a:fld>
            <a:endParaRPr lang="en-GB"/>
          </a:p>
        </p:txBody>
      </p:sp>
    </p:spTree>
    <p:extLst>
      <p:ext uri="{BB962C8B-B14F-4D97-AF65-F5344CB8AC3E}">
        <p14:creationId xmlns:p14="http://schemas.microsoft.com/office/powerpoint/2010/main" val="18427423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Along with its obvious benefits, the use of radiation was thus accompanied by incontrovertible proof of its harmful effects. Relatively early on, this gave rise to the first recommendations for reducing excessive exposure to radiation, which eventually developed into a special scientific discipline – </a:t>
            </a:r>
            <a:r>
              <a:rPr lang="en-GB" sz="1200" b="1" dirty="0" smtClean="0">
                <a:effectLst/>
                <a:latin typeface="Times New Roman" panose="02020603050405020304" pitchFamily="18" charset="0"/>
                <a:ea typeface="Times New Roman" panose="02020603050405020304" pitchFamily="18" charset="0"/>
              </a:rPr>
              <a:t>radiation protection</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first limits on exposure to radiation were intended to prevent acute effects such as skin lesions which occur after high exposure to radiation. Later, limits were introduced to prevent more insidious effects causing harm in the long term, such as cancer. Greater cancer morbidity was first noted in miners working in mines containing uranium ores and in female workers who used paintbrushes to apply radium paint to dials of clocks and instruments from 1915 to 1930. To be able to paint sharper numbers on the dial, they sharpened the tip of the paintbrush with their lips, thereby taking in considerable quantities of radium. </a:t>
            </a:r>
          </a:p>
        </p:txBody>
      </p:sp>
      <p:sp>
        <p:nvSpPr>
          <p:cNvPr id="4" name="Slide Number Placeholder 3"/>
          <p:cNvSpPr>
            <a:spLocks noGrp="1"/>
          </p:cNvSpPr>
          <p:nvPr>
            <p:ph type="sldNum" sz="quarter" idx="10"/>
          </p:nvPr>
        </p:nvSpPr>
        <p:spPr/>
        <p:txBody>
          <a:bodyPr/>
          <a:lstStyle/>
          <a:p>
            <a:fld id="{5750A1E1-C8D9-4447-9192-37BA973CD27A}" type="slidenum">
              <a:rPr lang="en-GB" smtClean="0"/>
              <a:t>21</a:t>
            </a:fld>
            <a:endParaRPr lang="en-GB"/>
          </a:p>
        </p:txBody>
      </p:sp>
    </p:spTree>
    <p:extLst>
      <p:ext uri="{BB962C8B-B14F-4D97-AF65-F5344CB8AC3E}">
        <p14:creationId xmlns:p14="http://schemas.microsoft.com/office/powerpoint/2010/main" val="1616470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Along with its obvious benefits, the use of radiation was thus accompanied by incontrovertible proof of its harmful effects. Relatively early on, this gave rise to the first recommendations for reducing excessive exposure to radiation, which eventually developed into a special scientific discipline – </a:t>
            </a:r>
            <a:r>
              <a:rPr lang="en-GB" sz="1200" b="1" dirty="0" smtClean="0">
                <a:effectLst/>
                <a:latin typeface="Times New Roman" panose="02020603050405020304" pitchFamily="18" charset="0"/>
                <a:ea typeface="Times New Roman" panose="02020603050405020304" pitchFamily="18" charset="0"/>
              </a:rPr>
              <a:t>radiation protection</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first limits on exposure to radiation were intended to prevent acute effects such as skin lesions which occur after high exposure to radiation. Later, limits were introduced to prevent more insidious effects causing harm in the long term, such as cancer. Greater cancer morbidity was first noted in miners working in mines containing uranium ores and in female workers who used paintbrushes to apply radium paint to dials of clocks and instruments from 1915 to 1930. To be able to paint sharper numbers on the dial, they sharpened the tip of the paintbrush with their lips, thereby taking in considerable quantities of radium. </a:t>
            </a:r>
          </a:p>
        </p:txBody>
      </p:sp>
      <p:sp>
        <p:nvSpPr>
          <p:cNvPr id="4" name="Slide Number Placeholder 3"/>
          <p:cNvSpPr>
            <a:spLocks noGrp="1"/>
          </p:cNvSpPr>
          <p:nvPr>
            <p:ph type="sldNum" sz="quarter" idx="10"/>
          </p:nvPr>
        </p:nvSpPr>
        <p:spPr/>
        <p:txBody>
          <a:bodyPr/>
          <a:lstStyle/>
          <a:p>
            <a:fld id="{5750A1E1-C8D9-4447-9192-37BA973CD27A}" type="slidenum">
              <a:rPr lang="en-GB" smtClean="0"/>
              <a:t>22</a:t>
            </a:fld>
            <a:endParaRPr lang="en-GB"/>
          </a:p>
        </p:txBody>
      </p:sp>
    </p:spTree>
    <p:extLst>
      <p:ext uri="{BB962C8B-B14F-4D97-AF65-F5344CB8AC3E}">
        <p14:creationId xmlns:p14="http://schemas.microsoft.com/office/powerpoint/2010/main" val="1863465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the early period, there was a fair amount of confusion about the quantities and units with which to measure exposure to radiation. For this reason, the International Commission on Radiation Units &amp; Measurements (ICRU) was established in 1924. The first </a:t>
            </a:r>
            <a:r>
              <a:rPr lang="en-GB" sz="1200" dirty="0" err="1" smtClean="0">
                <a:effectLst/>
                <a:latin typeface="Times New Roman" panose="02020603050405020304" pitchFamily="18" charset="0"/>
                <a:ea typeface="Times New Roman" panose="02020603050405020304" pitchFamily="18" charset="0"/>
              </a:rPr>
              <a:t>dosimetric</a:t>
            </a:r>
            <a:r>
              <a:rPr lang="en-GB" sz="1200" dirty="0" smtClean="0">
                <a:effectLst/>
                <a:latin typeface="Times New Roman" panose="02020603050405020304" pitchFamily="18" charset="0"/>
                <a:ea typeface="Times New Roman" panose="02020603050405020304" pitchFamily="18" charset="0"/>
              </a:rPr>
              <a:t> quantity, </a:t>
            </a:r>
            <a:r>
              <a:rPr lang="en-GB" sz="1200" i="1" dirty="0" smtClean="0">
                <a:effectLst/>
                <a:latin typeface="Times New Roman" panose="02020603050405020304" pitchFamily="18" charset="0"/>
                <a:ea typeface="Times New Roman" panose="02020603050405020304" pitchFamily="18" charset="0"/>
              </a:rPr>
              <a:t>exposure</a:t>
            </a:r>
            <a:r>
              <a:rPr lang="en-GB" sz="1200" dirty="0" smtClean="0">
                <a:effectLst/>
                <a:latin typeface="Times New Roman" panose="02020603050405020304" pitchFamily="18" charset="0"/>
                <a:ea typeface="Times New Roman" panose="02020603050405020304" pitchFamily="18" charset="0"/>
              </a:rPr>
              <a:t>, and its unit, the </a:t>
            </a:r>
            <a:r>
              <a:rPr lang="en-GB" sz="1200" i="1" dirty="0" smtClean="0">
                <a:effectLst/>
                <a:latin typeface="Times New Roman" panose="02020603050405020304" pitchFamily="18" charset="0"/>
                <a:ea typeface="Times New Roman" panose="02020603050405020304" pitchFamily="18" charset="0"/>
              </a:rPr>
              <a:t>roentgen</a:t>
            </a:r>
            <a:r>
              <a:rPr lang="en-GB" sz="1200" dirty="0" smtClean="0">
                <a:effectLst/>
                <a:latin typeface="Times New Roman" panose="02020603050405020304" pitchFamily="18" charset="0"/>
                <a:ea typeface="Times New Roman" panose="02020603050405020304" pitchFamily="18" charset="0"/>
              </a:rPr>
              <a:t> (R), were defined in 1928.</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1928 also saw the establishment of the International Commission on Radiological Protection (ICRP) which collects scientific data on the effects of radiation and based on such data issues recommendations on radiation protection.</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Thus, in contrast to common belief, the health effects of ionizing radiation are now very extensively studied and known, probably much better than can be claimed for most other environmental substances harmful to health.</a:t>
            </a:r>
          </a:p>
        </p:txBody>
      </p:sp>
      <p:sp>
        <p:nvSpPr>
          <p:cNvPr id="4" name="Slide Number Placeholder 3"/>
          <p:cNvSpPr>
            <a:spLocks noGrp="1"/>
          </p:cNvSpPr>
          <p:nvPr>
            <p:ph type="sldNum" sz="quarter" idx="10"/>
          </p:nvPr>
        </p:nvSpPr>
        <p:spPr/>
        <p:txBody>
          <a:bodyPr/>
          <a:lstStyle/>
          <a:p>
            <a:fld id="{5750A1E1-C8D9-4447-9192-37BA973CD27A}" type="slidenum">
              <a:rPr lang="en-GB" smtClean="0"/>
              <a:t>23</a:t>
            </a:fld>
            <a:endParaRPr lang="en-GB"/>
          </a:p>
        </p:txBody>
      </p:sp>
    </p:spTree>
    <p:extLst>
      <p:ext uri="{BB962C8B-B14F-4D97-AF65-F5344CB8AC3E}">
        <p14:creationId xmlns:p14="http://schemas.microsoft.com/office/powerpoint/2010/main" val="2139779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term radiation is understood to include various fast particles (e.g. electrons, alpha particles, neutrons) and electromagnetic radiation. As regards the latter, nuclear technology is particularly concerned with gamma and X-radiation. Energy packets of electromagnetic radiation are called photons and they are treated in a similar way as other (mass) particles. </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Radiation particles have considerable energy, usually of the order of magnitude of </a:t>
            </a:r>
            <a:r>
              <a:rPr lang="en-GB" sz="1200" dirty="0" err="1" smtClean="0">
                <a:effectLst/>
                <a:latin typeface="Times New Roman" panose="02020603050405020304" pitchFamily="18" charset="0"/>
                <a:ea typeface="Times New Roman" panose="02020603050405020304" pitchFamily="18" charset="0"/>
              </a:rPr>
              <a:t>keV</a:t>
            </a:r>
            <a:r>
              <a:rPr lang="en-GB" sz="1200" dirty="0" smtClean="0">
                <a:effectLst/>
                <a:latin typeface="Times New Roman" panose="02020603050405020304" pitchFamily="18" charset="0"/>
                <a:ea typeface="Times New Roman" panose="02020603050405020304" pitchFamily="18" charset="0"/>
              </a:rPr>
              <a:t> to MeV. When radiation passes through matter, the particles collide with atoms or their nuclei and react with them. This phenomenon is called the </a:t>
            </a:r>
            <a:r>
              <a:rPr lang="en-GB" sz="1200" b="1" dirty="0" smtClean="0">
                <a:effectLst/>
                <a:latin typeface="Times New Roman" panose="02020603050405020304" pitchFamily="18" charset="0"/>
                <a:ea typeface="Times New Roman" panose="02020603050405020304" pitchFamily="18" charset="0"/>
              </a:rPr>
              <a:t>interaction</a:t>
            </a:r>
            <a:r>
              <a:rPr lang="en-GB" sz="1200" dirty="0" smtClean="0">
                <a:effectLst/>
                <a:latin typeface="Times New Roman" panose="02020603050405020304" pitchFamily="18" charset="0"/>
                <a:ea typeface="Times New Roman" panose="02020603050405020304" pitchFamily="18" charset="0"/>
              </a:rPr>
              <a:t> of radiation with matter. Radiation loses its energy by passing it on to atoms or nuclei in matter. This energy transfer can happen by a number of different physical processes which depend on the type and energy of the radiation. As a rule, if the energy transferred is large enough, these processes finish by stripping electrons away from the atom. An atom which loses an electron of course becomes an ion. In this way, ions and free electrons form along the path of charged particles. The ion-electron pair is called the </a:t>
            </a:r>
            <a:r>
              <a:rPr lang="en-GB" sz="1200" b="1" dirty="0" smtClean="0">
                <a:effectLst/>
                <a:latin typeface="Times New Roman" panose="02020603050405020304" pitchFamily="18" charset="0"/>
                <a:ea typeface="Times New Roman" panose="02020603050405020304" pitchFamily="18" charset="0"/>
              </a:rPr>
              <a:t>ion pair</a:t>
            </a:r>
            <a:r>
              <a:rPr lang="en-GB" sz="1200" dirty="0" smtClean="0">
                <a:effectLst/>
                <a:latin typeface="Times New Roman" panose="02020603050405020304" pitchFamily="18" charset="0"/>
                <a:ea typeface="Times New Roman" panose="02020603050405020304" pitchFamily="18" charset="0"/>
              </a:rPr>
              <a:t> and the formation of ion pairs is termed </a:t>
            </a:r>
            <a:r>
              <a:rPr lang="en-GB" sz="1200" b="1" dirty="0" smtClean="0">
                <a:effectLst/>
                <a:latin typeface="Times New Roman" panose="02020603050405020304" pitchFamily="18" charset="0"/>
                <a:ea typeface="Times New Roman" panose="02020603050405020304" pitchFamily="18" charset="0"/>
              </a:rPr>
              <a:t>ionization</a:t>
            </a:r>
            <a:r>
              <a:rPr lang="en-GB" sz="1200" dirty="0" smtClean="0">
                <a:effectLst/>
                <a:latin typeface="Times New Roman" panose="02020603050405020304" pitchFamily="18" charset="0"/>
                <a:ea typeface="Times New Roman" panose="02020603050405020304" pitchFamily="18" charset="0"/>
              </a:rPr>
              <a:t>. Hence we speak of </a:t>
            </a:r>
            <a:r>
              <a:rPr lang="en-GB" sz="1200" b="1" dirty="0" smtClean="0">
                <a:effectLst/>
                <a:latin typeface="Times New Roman" panose="02020603050405020304" pitchFamily="18" charset="0"/>
                <a:ea typeface="Times New Roman" panose="02020603050405020304" pitchFamily="18" charset="0"/>
              </a:rPr>
              <a:t>ionizing radiation</a:t>
            </a:r>
            <a:r>
              <a:rPr lang="en-GB" sz="1200" dirty="0" smtClean="0">
                <a:effectLst/>
                <a:latin typeface="Times New Roman" panose="02020603050405020304" pitchFamily="18" charset="0"/>
                <a:ea typeface="Times New Roman" panose="02020603050405020304" pitchFamily="18" charset="0"/>
              </a:rPr>
              <a:t>.</a:t>
            </a:r>
          </a:p>
          <a:p>
            <a:endParaRPr lang="en-GB" dirty="0" smtClean="0"/>
          </a:p>
          <a:p>
            <a:endParaRPr lang="en-CA" dirty="0"/>
          </a:p>
        </p:txBody>
      </p:sp>
      <p:sp>
        <p:nvSpPr>
          <p:cNvPr id="4" name="Slide Number Placeholder 3"/>
          <p:cNvSpPr>
            <a:spLocks noGrp="1"/>
          </p:cNvSpPr>
          <p:nvPr>
            <p:ph type="sldNum" sz="quarter" idx="10"/>
          </p:nvPr>
        </p:nvSpPr>
        <p:spPr/>
        <p:txBody>
          <a:bodyPr/>
          <a:lstStyle/>
          <a:p>
            <a:fld id="{5750A1E1-C8D9-4447-9192-37BA973CD27A}" type="slidenum">
              <a:rPr lang="en-GB" smtClean="0"/>
              <a:t>26</a:t>
            </a:fld>
            <a:endParaRPr lang="en-GB"/>
          </a:p>
        </p:txBody>
      </p:sp>
    </p:spTree>
    <p:extLst>
      <p:ext uri="{BB962C8B-B14F-4D97-AF65-F5344CB8AC3E}">
        <p14:creationId xmlns:p14="http://schemas.microsoft.com/office/powerpoint/2010/main" val="20471121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the interaction of radiation with matter, the main dividing line is between the interaction of charged particles and the interaction of electrically neutral particles with matter. Electrically charged particles (alpha and beta particles, fission fragments) interact with atoms or electrons and nuclei by means of electrostatic force and directly cause ionization in matter. In this case we speak of </a:t>
            </a:r>
            <a:r>
              <a:rPr lang="en-GB" sz="1200" b="1" dirty="0" smtClean="0">
                <a:effectLst/>
                <a:latin typeface="Times New Roman" panose="02020603050405020304" pitchFamily="18" charset="0"/>
                <a:ea typeface="Times New Roman" panose="02020603050405020304" pitchFamily="18" charset="0"/>
              </a:rPr>
              <a:t>direct ionization</a:t>
            </a:r>
            <a:r>
              <a:rPr lang="en-GB" sz="1200" dirty="0" smtClean="0">
                <a:effectLst/>
                <a:latin typeface="Times New Roman" panose="02020603050405020304" pitchFamily="18" charset="0"/>
                <a:ea typeface="Times New Roman" panose="02020603050405020304" pitchFamily="18" charset="0"/>
              </a:rPr>
              <a:t>. Electrically neutral particles (neutrons and gamma rays), on the other hand, interact with atomic nuclei or electrons in various processes causing the formation of charged particles (electrons and/or ions) with a kinetic energy large enough for these secondary charged particles to ionize matter. This is called </a:t>
            </a:r>
            <a:r>
              <a:rPr lang="en-GB" sz="1200" b="1" dirty="0" smtClean="0">
                <a:effectLst/>
                <a:latin typeface="Times New Roman" panose="02020603050405020304" pitchFamily="18" charset="0"/>
                <a:ea typeface="Times New Roman" panose="02020603050405020304" pitchFamily="18" charset="0"/>
              </a:rPr>
              <a:t>indirect </a:t>
            </a:r>
            <a:r>
              <a:rPr lang="en-GB" sz="1200" dirty="0" smtClean="0">
                <a:effectLst/>
                <a:latin typeface="Times New Roman" panose="02020603050405020304" pitchFamily="18" charset="0"/>
                <a:ea typeface="Times New Roman" panose="02020603050405020304" pitchFamily="18" charset="0"/>
              </a:rPr>
              <a:t>or </a:t>
            </a:r>
            <a:r>
              <a:rPr lang="en-GB" sz="1200" b="1" dirty="0" smtClean="0">
                <a:effectLst/>
                <a:latin typeface="Times New Roman" panose="02020603050405020304" pitchFamily="18" charset="0"/>
                <a:ea typeface="Times New Roman" panose="02020603050405020304" pitchFamily="18" charset="0"/>
              </a:rPr>
              <a:t>secondary ionization</a:t>
            </a:r>
            <a:r>
              <a:rPr lang="en-GB" sz="1200" dirty="0" smtClean="0">
                <a:effectLst/>
                <a:latin typeface="Times New Roman" panose="02020603050405020304" pitchFamily="18" charset="0"/>
                <a:ea typeface="Times New Roman" panose="02020603050405020304" pitchFamily="18" charset="0"/>
              </a:rPr>
              <a:t>.</a:t>
            </a:r>
          </a:p>
          <a:p>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27</a:t>
            </a:fld>
            <a:endParaRPr lang="en-GB"/>
          </a:p>
        </p:txBody>
      </p:sp>
    </p:spTree>
    <p:extLst>
      <p:ext uri="{BB962C8B-B14F-4D97-AF65-F5344CB8AC3E}">
        <p14:creationId xmlns:p14="http://schemas.microsoft.com/office/powerpoint/2010/main" val="1165978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most important charged particles in nuclear technology are alpha particles, beta particles and fission fragments. Alpha particles and fission fragments are considered </a:t>
            </a:r>
            <a:r>
              <a:rPr lang="en-GB" sz="1200" b="1" dirty="0" smtClean="0">
                <a:effectLst/>
                <a:latin typeface="Times New Roman" panose="02020603050405020304" pitchFamily="18" charset="0"/>
                <a:ea typeface="Times New Roman" panose="02020603050405020304" pitchFamily="18" charset="0"/>
              </a:rPr>
              <a:t>heavy charged particles </a:t>
            </a:r>
            <a:r>
              <a:rPr lang="en-GB" sz="1200" dirty="0" smtClean="0">
                <a:effectLst/>
                <a:latin typeface="Times New Roman" panose="02020603050405020304" pitchFamily="18" charset="0"/>
                <a:ea typeface="Times New Roman" panose="02020603050405020304" pitchFamily="18" charset="0"/>
              </a:rPr>
              <a:t>and beta particles </a:t>
            </a:r>
            <a:r>
              <a:rPr lang="en-GB" sz="1200" b="1" dirty="0" smtClean="0">
                <a:effectLst/>
                <a:latin typeface="Times New Roman" panose="02020603050405020304" pitchFamily="18" charset="0"/>
                <a:ea typeface="Times New Roman" panose="02020603050405020304" pitchFamily="18" charset="0"/>
              </a:rPr>
              <a:t>light charged particles</a:t>
            </a:r>
            <a:r>
              <a:rPr lang="en-GB" sz="1200" dirty="0" smtClean="0">
                <a:effectLst/>
                <a:latin typeface="Times New Roman" panose="02020603050405020304" pitchFamily="18" charset="0"/>
                <a:ea typeface="Times New Roman" panose="02020603050405020304" pitchFamily="18" charset="0"/>
              </a:rPr>
              <a:t>. Electrically charged particles interact with atoms or electrons and nuclei by means of electrostatic force and cause </a:t>
            </a:r>
            <a:r>
              <a:rPr lang="en-GB" sz="1200" b="1" dirty="0" smtClean="0">
                <a:effectLst/>
                <a:latin typeface="Times New Roman" panose="02020603050405020304" pitchFamily="18" charset="0"/>
                <a:ea typeface="Times New Roman" panose="02020603050405020304" pitchFamily="18" charset="0"/>
              </a:rPr>
              <a:t>direct ionization</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By forming ion pairs, the charged particles lose energy and slow down. The intensity of interaction between charged particles and matter is described by the following quantities:</a:t>
            </a:r>
          </a:p>
          <a:p>
            <a:pPr marL="342900" lvl="0" indent="-342900" algn="just">
              <a:spcAft>
                <a:spcPts val="0"/>
              </a:spcAft>
              <a:buClr>
                <a:srgbClr val="FF6600"/>
              </a:buClr>
              <a:buSzPts val="1200"/>
              <a:buFont typeface="Wingdings" panose="05000000000000000000" pitchFamily="2" charset="2"/>
              <a:buChar char=""/>
            </a:pPr>
            <a:r>
              <a:rPr lang="en-GB" sz="1200" b="1" dirty="0" smtClean="0">
                <a:effectLst/>
                <a:latin typeface="Times New Roman" panose="02020603050405020304" pitchFamily="18" charset="0"/>
                <a:ea typeface="Times New Roman" panose="02020603050405020304" pitchFamily="18" charset="0"/>
              </a:rPr>
              <a:t>Specific ionization </a:t>
            </a:r>
            <a:r>
              <a:rPr lang="en-GB" sz="1200" dirty="0" smtClean="0">
                <a:effectLst/>
                <a:latin typeface="Times New Roman" panose="02020603050405020304" pitchFamily="18" charset="0"/>
                <a:ea typeface="Times New Roman" panose="02020603050405020304" pitchFamily="18" charset="0"/>
              </a:rPr>
              <a:t>is the number of ion pairs per unit of path length;</a:t>
            </a:r>
          </a:p>
          <a:p>
            <a:pPr marL="342900" lvl="0" indent="-342900" algn="just">
              <a:spcAft>
                <a:spcPts val="0"/>
              </a:spcAft>
              <a:buClr>
                <a:srgbClr val="FF6600"/>
              </a:buClr>
              <a:buSzPts val="1200"/>
              <a:buFont typeface="Wingdings" panose="05000000000000000000" pitchFamily="2" charset="2"/>
              <a:buChar char=""/>
            </a:pPr>
            <a:r>
              <a:rPr lang="en-GB" sz="1200" b="1" dirty="0" smtClean="0">
                <a:effectLst/>
                <a:latin typeface="Times New Roman" panose="02020603050405020304" pitchFamily="18" charset="0"/>
                <a:ea typeface="Times New Roman" panose="02020603050405020304" pitchFamily="18" charset="0"/>
              </a:rPr>
              <a:t>Stopping power</a:t>
            </a:r>
            <a:r>
              <a:rPr lang="en-GB" sz="1200" dirty="0" smtClean="0">
                <a:effectLst/>
                <a:latin typeface="Times New Roman" panose="02020603050405020304" pitchFamily="18" charset="0"/>
                <a:ea typeface="Times New Roman" panose="02020603050405020304" pitchFamily="18" charset="0"/>
              </a:rPr>
              <a:t> is the loss of energy per unit of path length.</a:t>
            </a:r>
          </a:p>
          <a:p>
            <a:pPr algn="just">
              <a:spcAft>
                <a:spcPts val="0"/>
              </a:spcAft>
            </a:pPr>
            <a:endParaRPr lang="sl-SI"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Another important quantity is:</a:t>
            </a:r>
          </a:p>
          <a:p>
            <a:r>
              <a:rPr lang="en-GB" sz="1200" b="1" dirty="0" smtClean="0">
                <a:effectLst/>
                <a:latin typeface="Times New Roman" panose="02020603050405020304" pitchFamily="18" charset="0"/>
                <a:ea typeface="Times New Roman" panose="02020603050405020304" pitchFamily="18" charset="0"/>
              </a:rPr>
              <a:t>Range</a:t>
            </a:r>
            <a:r>
              <a:rPr lang="en-GB" sz="1200" dirty="0" smtClean="0">
                <a:effectLst/>
                <a:latin typeface="Times New Roman" panose="02020603050405020304" pitchFamily="18" charset="0"/>
                <a:ea typeface="Times New Roman" panose="02020603050405020304" pitchFamily="18" charset="0"/>
              </a:rPr>
              <a:t> – maximum depth a particle penetrates through matter.</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28</a:t>
            </a:fld>
            <a:endParaRPr lang="en-GB"/>
          </a:p>
        </p:txBody>
      </p:sp>
    </p:spTree>
    <p:extLst>
      <p:ext uri="{BB962C8B-B14F-4D97-AF65-F5344CB8AC3E}">
        <p14:creationId xmlns:p14="http://schemas.microsoft.com/office/powerpoint/2010/main" val="1703610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Heavy charged particles (alpha particles, fission fragments) are characterized by large specific ionization and stopping power and a small range. The path of heavy particles is linear since they are considerably heavier than electrons in matter. The range of an alpha particle with 2 MeV energy is around 1 cm in air but only a few </a:t>
            </a:r>
            <a:r>
              <a:rPr lang="en-GB" sz="1200" dirty="0" err="1" smtClean="0">
                <a:effectLst/>
                <a:latin typeface="Times New Roman" panose="02020603050405020304" pitchFamily="18" charset="0"/>
                <a:ea typeface="Times New Roman" panose="02020603050405020304" pitchFamily="18" charset="0"/>
              </a:rPr>
              <a:t>μm</a:t>
            </a:r>
            <a:r>
              <a:rPr lang="en-GB" sz="1200" dirty="0" smtClean="0">
                <a:effectLst/>
                <a:latin typeface="Times New Roman" panose="02020603050405020304" pitchFamily="18" charset="0"/>
                <a:ea typeface="Times New Roman" panose="02020603050405020304" pitchFamily="18" charset="0"/>
              </a:rPr>
              <a:t> in denser substances.</a:t>
            </a:r>
            <a:endParaRPr lang="sl-SI" sz="1200" dirty="0" smtClean="0">
              <a:effectLst/>
              <a:latin typeface="Times New Roman" panose="02020603050405020304" pitchFamily="18" charset="0"/>
              <a:ea typeface="Times New Roman" panose="02020603050405020304" pitchFamily="18" charset="0"/>
            </a:endParaRPr>
          </a:p>
          <a:p>
            <a:pPr algn="just">
              <a:spcAft>
                <a:spcPts val="0"/>
              </a:spcAft>
            </a:pPr>
            <a:endParaRPr lang="sl-SI"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Light charged particles (beta particles or electrons and positrons) have much smaller specific ionization and stopping power than heavy charged particles. Since their mass is identical to the mass of electrons, they are deflected on colliding with electrons in atoms to the same degree as the electrons. This is why their path follows a series of angles or zig-zags. Their range is longer than for heavy charged particles; a beta particle of 2 MeV energy has a range of around 8 m in air and a few mm in metals.</a:t>
            </a:r>
          </a:p>
        </p:txBody>
      </p:sp>
      <p:sp>
        <p:nvSpPr>
          <p:cNvPr id="4" name="Slide Number Placeholder 3"/>
          <p:cNvSpPr>
            <a:spLocks noGrp="1"/>
          </p:cNvSpPr>
          <p:nvPr>
            <p:ph type="sldNum" sz="quarter" idx="10"/>
          </p:nvPr>
        </p:nvSpPr>
        <p:spPr/>
        <p:txBody>
          <a:bodyPr/>
          <a:lstStyle/>
          <a:p>
            <a:fld id="{5750A1E1-C8D9-4447-9192-37BA973CD27A}" type="slidenum">
              <a:rPr lang="en-GB" smtClean="0"/>
              <a:t>29</a:t>
            </a:fld>
            <a:endParaRPr lang="en-GB"/>
          </a:p>
        </p:txBody>
      </p:sp>
    </p:spTree>
    <p:extLst>
      <p:ext uri="{BB962C8B-B14F-4D97-AF65-F5344CB8AC3E}">
        <p14:creationId xmlns:p14="http://schemas.microsoft.com/office/powerpoint/2010/main" val="6571493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Gamma rays are photons or packets (quanta) of electromagnetic radiation with a very short wavelength. X-rays are similar in this respect, except that </a:t>
            </a:r>
            <a:r>
              <a:rPr lang="en-GB" sz="1200" dirty="0" smtClean="0">
                <a:effectLst/>
                <a:latin typeface="Times New Roman" panose="02020603050405020304" pitchFamily="18" charset="0"/>
                <a:ea typeface="Times New Roman" panose="02020603050405020304" pitchFamily="18" charset="0"/>
                <a:sym typeface="Symbol" panose="05050102010706020507" pitchFamily="18" charset="2"/>
              </a:rPr>
              <a:t></a:t>
            </a:r>
            <a:r>
              <a:rPr lang="en-GB" sz="1200" dirty="0" smtClean="0">
                <a:effectLst/>
                <a:latin typeface="Times New Roman" panose="02020603050405020304" pitchFamily="18" charset="0"/>
                <a:ea typeface="Times New Roman" panose="02020603050405020304" pitchFamily="18" charset="0"/>
              </a:rPr>
              <a:t> rays originate from changes in atomic nuclei, whereas X-rays originate from the electron cloud (and not the nucleus) of an atom and generally have less energy than gamma rays. All other properties of gamma and X radiation are the same, so the interaction of both types of electromagnetic radiation with matter will be discussed together.</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Photons move in a straight line at constant speed (the speed of light). As they travel though matter, they interact with atomic electrons and in some cases also with atomic nuclei. The most important interactions between gamma photons and atoms are:</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the photoelectric effect,</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Compton scattering,</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pair production.</a:t>
            </a:r>
          </a:p>
        </p:txBody>
      </p:sp>
      <p:sp>
        <p:nvSpPr>
          <p:cNvPr id="4" name="Slide Number Placeholder 3"/>
          <p:cNvSpPr>
            <a:spLocks noGrp="1"/>
          </p:cNvSpPr>
          <p:nvPr>
            <p:ph type="sldNum" sz="quarter" idx="10"/>
          </p:nvPr>
        </p:nvSpPr>
        <p:spPr/>
        <p:txBody>
          <a:bodyPr/>
          <a:lstStyle/>
          <a:p>
            <a:fld id="{5750A1E1-C8D9-4447-9192-37BA973CD27A}" type="slidenum">
              <a:rPr lang="en-GB" smtClean="0"/>
              <a:t>30</a:t>
            </a:fld>
            <a:endParaRPr lang="en-GB"/>
          </a:p>
        </p:txBody>
      </p:sp>
    </p:spTree>
    <p:extLst>
      <p:ext uri="{BB962C8B-B14F-4D97-AF65-F5344CB8AC3E}">
        <p14:creationId xmlns:p14="http://schemas.microsoft.com/office/powerpoint/2010/main" val="679500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a:t>
            </a:r>
            <a:r>
              <a:rPr lang="en-GB" sz="1200" b="1" dirty="0" smtClean="0">
                <a:effectLst/>
                <a:latin typeface="Times New Roman" panose="02020603050405020304" pitchFamily="18" charset="0"/>
                <a:ea typeface="Times New Roman" panose="02020603050405020304" pitchFamily="18" charset="0"/>
              </a:rPr>
              <a:t>photoelectric effect</a:t>
            </a:r>
            <a:r>
              <a:rPr lang="en-GB" sz="1200" dirty="0" smtClean="0">
                <a:effectLst/>
                <a:latin typeface="Times New Roman" panose="02020603050405020304" pitchFamily="18" charset="0"/>
                <a:ea typeface="Times New Roman" panose="02020603050405020304" pitchFamily="18" charset="0"/>
              </a:rPr>
              <a:t> leads to complete photon absorption. The photoelectric effect involves a photon hitting one of the bound electrons in an atom and passing all its energy to this electron. The photon disappears as the electron is emitted by the atom with a kinetic energy equal to the photon’s energy minus the electron’s binding energy. This binding energy is usually considerably smaller than the gamma ray energy, so the knocked-out electron has considerable kinetic energy and travels on through matter like a beta particle would.</a:t>
            </a:r>
          </a:p>
        </p:txBody>
      </p:sp>
      <p:sp>
        <p:nvSpPr>
          <p:cNvPr id="4" name="Slide Number Placeholder 3"/>
          <p:cNvSpPr>
            <a:spLocks noGrp="1"/>
          </p:cNvSpPr>
          <p:nvPr>
            <p:ph type="sldNum" sz="quarter" idx="10"/>
          </p:nvPr>
        </p:nvSpPr>
        <p:spPr/>
        <p:txBody>
          <a:bodyPr/>
          <a:lstStyle/>
          <a:p>
            <a:fld id="{5750A1E1-C8D9-4447-9192-37BA973CD27A}" type="slidenum">
              <a:rPr lang="en-GB" smtClean="0"/>
              <a:t>31</a:t>
            </a:fld>
            <a:endParaRPr lang="en-GB"/>
          </a:p>
        </p:txBody>
      </p:sp>
    </p:spTree>
    <p:extLst>
      <p:ext uri="{BB962C8B-B14F-4D97-AF65-F5344CB8AC3E}">
        <p14:creationId xmlns:p14="http://schemas.microsoft.com/office/powerpoint/2010/main" val="18702346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b="1" dirty="0" smtClean="0">
                <a:effectLst/>
                <a:latin typeface="Times New Roman" panose="02020603050405020304" pitchFamily="18" charset="0"/>
                <a:ea typeface="Times New Roman" panose="02020603050405020304" pitchFamily="18" charset="0"/>
              </a:rPr>
              <a:t>Compton scattering </a:t>
            </a:r>
            <a:r>
              <a:rPr lang="en-GB" sz="1200" dirty="0" smtClean="0">
                <a:effectLst/>
                <a:latin typeface="Times New Roman" panose="02020603050405020304" pitchFamily="18" charset="0"/>
                <a:ea typeface="Times New Roman" panose="02020603050405020304" pitchFamily="18" charset="0"/>
              </a:rPr>
              <a:t>is a process in which a photon hits an electron in an atom. Part of the photon’s energy is received by the struck electron which consequently starts moving through matter like a beta particle, while the remaining energy is emitted in the form of a photon. Its energy is clearly smaller than that of the original photon, since the overall energy is conserved. Momentum is also conserved, which is why the electron and new photon fly off at defined angles.</a:t>
            </a:r>
          </a:p>
        </p:txBody>
      </p:sp>
      <p:sp>
        <p:nvSpPr>
          <p:cNvPr id="4" name="Slide Number Placeholder 3"/>
          <p:cNvSpPr>
            <a:spLocks noGrp="1"/>
          </p:cNvSpPr>
          <p:nvPr>
            <p:ph type="sldNum" sz="quarter" idx="10"/>
          </p:nvPr>
        </p:nvSpPr>
        <p:spPr/>
        <p:txBody>
          <a:bodyPr/>
          <a:lstStyle/>
          <a:p>
            <a:fld id="{5750A1E1-C8D9-4447-9192-37BA973CD27A}" type="slidenum">
              <a:rPr lang="en-GB" smtClean="0"/>
              <a:t>32</a:t>
            </a:fld>
            <a:endParaRPr lang="en-GB"/>
          </a:p>
        </p:txBody>
      </p:sp>
    </p:spTree>
    <p:extLst>
      <p:ext uri="{BB962C8B-B14F-4D97-AF65-F5344CB8AC3E}">
        <p14:creationId xmlns:p14="http://schemas.microsoft.com/office/powerpoint/2010/main" val="2622492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b="1" dirty="0" smtClean="0">
                <a:effectLst/>
                <a:latin typeface="Times New Roman" panose="02020603050405020304" pitchFamily="18" charset="0"/>
                <a:ea typeface="Times New Roman" panose="02020603050405020304" pitchFamily="18" charset="0"/>
              </a:rPr>
              <a:t>Pair production </a:t>
            </a:r>
            <a:r>
              <a:rPr lang="en-GB" sz="1200" dirty="0" smtClean="0">
                <a:effectLst/>
                <a:latin typeface="Times New Roman" panose="02020603050405020304" pitchFamily="18" charset="0"/>
                <a:ea typeface="Times New Roman" panose="02020603050405020304" pitchFamily="18" charset="0"/>
              </a:rPr>
              <a:t>occurs when a high energy photon approaches an atomic nucleus and the strong electric field of the nucleus creates a positron and an electron pair which fly off in opposite directions while the photon disappears. The production of the electron-positron pair requires 1.02 MeV, and the remaining energy is shared among the electron and positron. Pair production is relevant only to photons with high energy (&gt;&gt; 1.02 MeV).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33</a:t>
            </a:fld>
            <a:endParaRPr lang="sl-SI"/>
          </a:p>
        </p:txBody>
      </p:sp>
    </p:spTree>
    <p:extLst>
      <p:ext uri="{BB962C8B-B14F-4D97-AF65-F5344CB8AC3E}">
        <p14:creationId xmlns:p14="http://schemas.microsoft.com/office/powerpoint/2010/main" val="2019952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Unlike charged particles, which continuously lose energy as they travel through matter, photons interact with atoms more rarely, but when they do they lose all their energy (absorption) or a considerable portion of it (scattering) at once. Consequently, the range of photons cannot be defined like for charged particles; we can only predict the probability of a photon scattering or being absorbed as it traverses a certain thickness of matter. This means that the interaction of gamma rays with matter is a random phenomenon. The probability of interaction per unit path length is given by the linear attenuation coefficient, </a:t>
            </a:r>
            <a:r>
              <a:rPr lang="en-GB" sz="1200" dirty="0" err="1" smtClean="0">
                <a:effectLst/>
                <a:latin typeface="Times New Roman" panose="02020603050405020304" pitchFamily="18" charset="0"/>
                <a:ea typeface="Times New Roman" panose="02020603050405020304" pitchFamily="18" charset="0"/>
              </a:rPr>
              <a:t>μ</a:t>
            </a:r>
            <a:r>
              <a:rPr lang="en-GB" sz="1200" dirty="0" smtClean="0">
                <a:effectLst/>
                <a:latin typeface="Times New Roman" panose="02020603050405020304" pitchFamily="18" charset="0"/>
                <a:ea typeface="Times New Roman" panose="02020603050405020304" pitchFamily="18" charset="0"/>
              </a:rPr>
              <a:t>. </a:t>
            </a:r>
          </a:p>
        </p:txBody>
      </p:sp>
      <p:sp>
        <p:nvSpPr>
          <p:cNvPr id="4" name="Slide Number Placeholder 3"/>
          <p:cNvSpPr>
            <a:spLocks noGrp="1"/>
          </p:cNvSpPr>
          <p:nvPr>
            <p:ph type="sldNum" sz="quarter" idx="10"/>
          </p:nvPr>
        </p:nvSpPr>
        <p:spPr/>
        <p:txBody>
          <a:bodyPr/>
          <a:lstStyle/>
          <a:p>
            <a:fld id="{5750A1E1-C8D9-4447-9192-37BA973CD27A}" type="slidenum">
              <a:rPr lang="en-GB" smtClean="0"/>
              <a:t>34</a:t>
            </a:fld>
            <a:endParaRPr lang="en-GB"/>
          </a:p>
        </p:txBody>
      </p:sp>
    </p:spTree>
    <p:extLst>
      <p:ext uri="{BB962C8B-B14F-4D97-AF65-F5344CB8AC3E}">
        <p14:creationId xmlns:p14="http://schemas.microsoft.com/office/powerpoint/2010/main" val="14940559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noProof="0" dirty="0" smtClean="0">
                <a:effectLst/>
                <a:latin typeface="Times New Roman" panose="02020603050405020304" pitchFamily="18" charset="0"/>
                <a:ea typeface="Times New Roman" panose="02020603050405020304" pitchFamily="18" charset="0"/>
              </a:rPr>
              <a:t>In mathematical terms, the process of photons travelling through matter may be compared to radioactive decay which is likewise a random process. Just as the number of radioactive nuclei diminishes exponentially with time, the flux of </a:t>
            </a:r>
            <a:r>
              <a:rPr lang="en-GB" sz="1200" noProof="0" dirty="0" err="1" smtClean="0">
                <a:effectLst/>
                <a:latin typeface="Times New Roman" panose="02020603050405020304" pitchFamily="18" charset="0"/>
                <a:ea typeface="Times New Roman" panose="02020603050405020304" pitchFamily="18" charset="0"/>
              </a:rPr>
              <a:t>monoenergetic</a:t>
            </a:r>
            <a:r>
              <a:rPr lang="en-GB" sz="1200" noProof="0" dirty="0" smtClean="0">
                <a:effectLst/>
                <a:latin typeface="Times New Roman" panose="02020603050405020304" pitchFamily="18" charset="0"/>
                <a:ea typeface="Times New Roman" panose="02020603050405020304" pitchFamily="18" charset="0"/>
              </a:rPr>
              <a:t> photons, </a:t>
            </a:r>
            <a:r>
              <a:rPr lang="en-GB" sz="1200" i="1" noProof="0" dirty="0" smtClean="0">
                <a:effectLst/>
                <a:latin typeface="Times New Roman" panose="02020603050405020304" pitchFamily="18" charset="0"/>
                <a:ea typeface="Times New Roman" panose="02020603050405020304" pitchFamily="18" charset="0"/>
              </a:rPr>
              <a:t>j</a:t>
            </a:r>
            <a:r>
              <a:rPr lang="en-GB" sz="1200" noProof="0" dirty="0" smtClean="0">
                <a:effectLst/>
                <a:latin typeface="Times New Roman" panose="02020603050405020304" pitchFamily="18" charset="0"/>
                <a:ea typeface="Times New Roman" panose="02020603050405020304" pitchFamily="18" charset="0"/>
              </a:rPr>
              <a:t>, which travel a certain distance without scattering or being absorbed also reduces exponentially. In this context, the </a:t>
            </a:r>
            <a:r>
              <a:rPr lang="en-GB" sz="1200" b="1" noProof="0" dirty="0" smtClean="0">
                <a:effectLst/>
                <a:latin typeface="Times New Roman" panose="02020603050405020304" pitchFamily="18" charset="0"/>
                <a:ea typeface="Times New Roman" panose="02020603050405020304" pitchFamily="18" charset="0"/>
              </a:rPr>
              <a:t>half-value layer</a:t>
            </a:r>
            <a:r>
              <a:rPr lang="en-GB" sz="1200" noProof="0" dirty="0" smtClean="0">
                <a:effectLst/>
                <a:latin typeface="Times New Roman" panose="02020603050405020304" pitchFamily="18" charset="0"/>
                <a:ea typeface="Times New Roman" panose="02020603050405020304" pitchFamily="18" charset="0"/>
              </a:rPr>
              <a:t>, </a:t>
            </a:r>
            <a:r>
              <a:rPr lang="en-GB" sz="1200" i="1" noProof="0" dirty="0" smtClean="0">
                <a:effectLst/>
                <a:latin typeface="Times New Roman" panose="02020603050405020304" pitchFamily="18" charset="0"/>
                <a:ea typeface="Times New Roman" panose="02020603050405020304" pitchFamily="18" charset="0"/>
              </a:rPr>
              <a:t>d</a:t>
            </a:r>
            <a:r>
              <a:rPr lang="en-GB" sz="1200" baseline="-25000" noProof="0" dirty="0" smtClean="0">
                <a:effectLst/>
                <a:latin typeface="Times New Roman" panose="02020603050405020304" pitchFamily="18" charset="0"/>
                <a:ea typeface="Times New Roman" panose="02020603050405020304" pitchFamily="18" charset="0"/>
              </a:rPr>
              <a:t>1/2</a:t>
            </a:r>
            <a:r>
              <a:rPr lang="en-GB" sz="1200" noProof="0" dirty="0" smtClean="0">
                <a:effectLst/>
                <a:latin typeface="Times New Roman" panose="02020603050405020304" pitchFamily="18" charset="0"/>
                <a:ea typeface="Times New Roman" panose="02020603050405020304" pitchFamily="18" charset="0"/>
              </a:rPr>
              <a:t>, is defined as the thickness of a substance at which the flux of photons is reduced to half its value.</a:t>
            </a:r>
          </a:p>
        </p:txBody>
      </p:sp>
      <p:sp>
        <p:nvSpPr>
          <p:cNvPr id="4" name="Slide Number Placeholder 3"/>
          <p:cNvSpPr>
            <a:spLocks noGrp="1"/>
          </p:cNvSpPr>
          <p:nvPr>
            <p:ph type="sldNum" sz="quarter" idx="10"/>
          </p:nvPr>
        </p:nvSpPr>
        <p:spPr/>
        <p:txBody>
          <a:bodyPr/>
          <a:lstStyle/>
          <a:p>
            <a:fld id="{5750A1E1-C8D9-4447-9192-37BA973CD27A}" type="slidenum">
              <a:rPr lang="en-GB" smtClean="0"/>
              <a:t>35</a:t>
            </a:fld>
            <a:endParaRPr lang="en-GB"/>
          </a:p>
        </p:txBody>
      </p:sp>
    </p:spTree>
    <p:extLst>
      <p:ext uri="{BB962C8B-B14F-4D97-AF65-F5344CB8AC3E}">
        <p14:creationId xmlns:p14="http://schemas.microsoft.com/office/powerpoint/2010/main" val="12281637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addition to the half-value layer we also refer to the tenth-value layer, d</a:t>
            </a:r>
            <a:r>
              <a:rPr lang="en-GB" sz="1200" baseline="-25000" dirty="0" smtClean="0">
                <a:effectLst/>
                <a:latin typeface="Times New Roman" panose="02020603050405020304" pitchFamily="18" charset="0"/>
                <a:ea typeface="Times New Roman" panose="02020603050405020304" pitchFamily="18" charset="0"/>
              </a:rPr>
              <a:t>1/10</a:t>
            </a:r>
            <a:r>
              <a:rPr lang="en-GB" sz="1200" dirty="0" smtClean="0">
                <a:effectLst/>
                <a:latin typeface="Times New Roman" panose="02020603050405020304" pitchFamily="18" charset="0"/>
                <a:ea typeface="Times New Roman" panose="02020603050405020304" pitchFamily="18" charset="0"/>
              </a:rPr>
              <a:t>, the thickness of a substance at which the flux of photons is reduced by a factor of 10; after passing two tenth-value layers by a factor of 100, after three tenth-value layers by a factor of 1000, etc. The exponential law of attenuation can be expressed through the tenth-value thickness</a:t>
            </a:r>
            <a:r>
              <a:rPr lang="en-GB" sz="1200" baseline="0" dirty="0" smtClean="0">
                <a:effectLst/>
                <a:latin typeface="Times New Roman" panose="02020603050405020304" pitchFamily="18" charset="0"/>
                <a:ea typeface="Times New Roman" panose="02020603050405020304" pitchFamily="18" charset="0"/>
              </a:rPr>
              <a:t> (equation on the slide).</a:t>
            </a:r>
          </a:p>
          <a:p>
            <a:pPr algn="just">
              <a:spcAft>
                <a:spcPts val="0"/>
              </a:spcAft>
            </a:pP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half-value layer and tenth-value layer are related as follows:</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ctr">
              <a:spcAft>
                <a:spcPts val="0"/>
              </a:spcAft>
            </a:pPr>
            <a:r>
              <a:rPr lang="en-GB" sz="1200" i="1" dirty="0" smtClean="0">
                <a:effectLst/>
                <a:latin typeface="Times New Roman" panose="02020603050405020304" pitchFamily="18" charset="0"/>
                <a:ea typeface="Times New Roman" panose="02020603050405020304" pitchFamily="18" charset="0"/>
              </a:rPr>
              <a:t>d</a:t>
            </a:r>
            <a:r>
              <a:rPr lang="en-GB" sz="1200" baseline="-25000" dirty="0" smtClean="0">
                <a:effectLst/>
                <a:latin typeface="Times New Roman" panose="02020603050405020304" pitchFamily="18" charset="0"/>
                <a:ea typeface="Times New Roman" panose="02020603050405020304" pitchFamily="18" charset="0"/>
              </a:rPr>
              <a:t>1/10</a:t>
            </a:r>
            <a:r>
              <a:rPr lang="en-GB" sz="1200" dirty="0" smtClean="0">
                <a:effectLst/>
                <a:latin typeface="Times New Roman" panose="02020603050405020304" pitchFamily="18" charset="0"/>
                <a:ea typeface="Times New Roman" panose="02020603050405020304" pitchFamily="18" charset="0"/>
              </a:rPr>
              <a:t> = 3.3 </a:t>
            </a:r>
            <a:r>
              <a:rPr lang="en-GB" sz="1200" i="1" dirty="0" smtClean="0">
                <a:effectLst/>
                <a:latin typeface="Times New Roman" panose="02020603050405020304" pitchFamily="18" charset="0"/>
                <a:ea typeface="Times New Roman" panose="02020603050405020304" pitchFamily="18" charset="0"/>
              </a:rPr>
              <a:t>d</a:t>
            </a:r>
            <a:r>
              <a:rPr lang="en-GB" sz="1200" baseline="-25000" dirty="0" smtClean="0">
                <a:effectLst/>
                <a:latin typeface="Times New Roman" panose="02020603050405020304" pitchFamily="18" charset="0"/>
                <a:ea typeface="Times New Roman" panose="02020603050405020304" pitchFamily="18" charset="0"/>
              </a:rPr>
              <a:t>1/2</a:t>
            </a: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endParaRPr lang="en-GB"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08AD240-CF06-47CD-99C3-8035E057ED30}" type="slidenum">
              <a:rPr lang="sl-SI" smtClean="0"/>
              <a:t>36</a:t>
            </a:fld>
            <a:endParaRPr lang="sl-SI"/>
          </a:p>
        </p:txBody>
      </p:sp>
    </p:spTree>
    <p:extLst>
      <p:ext uri="{BB962C8B-B14F-4D97-AF65-F5344CB8AC3E}">
        <p14:creationId xmlns:p14="http://schemas.microsoft.com/office/powerpoint/2010/main" val="14464110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Neutrons are electrically neutral particles, so there is no electric interaction with electrons or atomic nuclei. They interact with atomic nuclei only by </a:t>
            </a:r>
            <a:r>
              <a:rPr lang="en-GB" sz="1200" b="1" dirty="0" smtClean="0">
                <a:effectLst/>
                <a:latin typeface="Times New Roman" panose="02020603050405020304" pitchFamily="18" charset="0"/>
                <a:ea typeface="Times New Roman" panose="02020603050405020304" pitchFamily="18" charset="0"/>
              </a:rPr>
              <a:t>nuclear reactions</a:t>
            </a:r>
            <a:r>
              <a:rPr lang="en-GB" sz="1200" dirty="0" smtClean="0">
                <a:effectLst/>
                <a:latin typeface="Times New Roman" panose="02020603050405020304" pitchFamily="18" charset="0"/>
                <a:ea typeface="Times New Roman" panose="02020603050405020304" pitchFamily="18" charset="0"/>
              </a:rPr>
              <a:t> via the nuclear force, which, however, has a very short range. Since the nucleus takes up a very small part of the atom’s volume (the radius of the nucleus is ten thousand times smaller than the radius of the atom) neutrons travel through matter as through almost empty space. Owing to the random nature of neutron interaction with matter, the intensity (flux) of neutrons </a:t>
            </a:r>
            <a:r>
              <a:rPr lang="en-GB" sz="1200" b="1" dirty="0" smtClean="0">
                <a:effectLst/>
                <a:latin typeface="Times New Roman" panose="02020603050405020304" pitchFamily="18" charset="0"/>
                <a:ea typeface="Times New Roman" panose="02020603050405020304" pitchFamily="18" charset="0"/>
              </a:rPr>
              <a:t>attenuates exponentially </a:t>
            </a:r>
            <a:r>
              <a:rPr lang="en-GB" sz="1200" dirty="0" smtClean="0">
                <a:effectLst/>
                <a:latin typeface="Times New Roman" panose="02020603050405020304" pitchFamily="18" charset="0"/>
                <a:ea typeface="Times New Roman" panose="02020603050405020304" pitchFamily="18" charset="0"/>
              </a:rPr>
              <a:t>with the thickness of substance. Only now and then neutrons happen to collide with atomic nuclei, when the neutron either bounces off the nucleus (neutron </a:t>
            </a:r>
            <a:r>
              <a:rPr lang="en-GB" sz="1200" b="1" dirty="0" smtClean="0">
                <a:effectLst/>
                <a:latin typeface="Times New Roman" panose="02020603050405020304" pitchFamily="18" charset="0"/>
                <a:ea typeface="Times New Roman" panose="02020603050405020304" pitchFamily="18" charset="0"/>
              </a:rPr>
              <a:t>scattering</a:t>
            </a:r>
            <a:r>
              <a:rPr lang="en-GB" sz="1200" dirty="0" smtClean="0">
                <a:effectLst/>
                <a:latin typeface="Times New Roman" panose="02020603050405020304" pitchFamily="18" charset="0"/>
                <a:ea typeface="Times New Roman" panose="02020603050405020304" pitchFamily="18" charset="0"/>
              </a:rPr>
              <a:t>) or is </a:t>
            </a:r>
            <a:r>
              <a:rPr lang="en-GB" sz="1200" b="1" dirty="0" smtClean="0">
                <a:effectLst/>
                <a:latin typeface="Times New Roman" panose="02020603050405020304" pitchFamily="18" charset="0"/>
                <a:ea typeface="Times New Roman" panose="02020603050405020304" pitchFamily="18" charset="0"/>
              </a:rPr>
              <a:t>absorbed</a:t>
            </a:r>
            <a:r>
              <a:rPr lang="en-GB" sz="1200" dirty="0" smtClean="0">
                <a:effectLst/>
                <a:latin typeface="Times New Roman" panose="02020603050405020304" pitchFamily="18" charset="0"/>
                <a:ea typeface="Times New Roman" panose="02020603050405020304" pitchFamily="18" charset="0"/>
              </a:rPr>
              <a:t> by it, causing a nuclear change. </a:t>
            </a:r>
          </a:p>
          <a:p>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37</a:t>
            </a:fld>
            <a:endParaRPr lang="en-GB"/>
          </a:p>
        </p:txBody>
      </p:sp>
    </p:spTree>
    <p:extLst>
      <p:ext uri="{BB962C8B-B14F-4D97-AF65-F5344CB8AC3E}">
        <p14:creationId xmlns:p14="http://schemas.microsoft.com/office/powerpoint/2010/main" val="9414335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contrast to scattering where a neutron slows down, </a:t>
            </a:r>
            <a:r>
              <a:rPr lang="en-GB" sz="1200" b="1" dirty="0" smtClean="0">
                <a:effectLst/>
                <a:latin typeface="Times New Roman" panose="02020603050405020304" pitchFamily="18" charset="0"/>
                <a:ea typeface="Times New Roman" panose="02020603050405020304" pitchFamily="18" charset="0"/>
              </a:rPr>
              <a:t>absorption</a:t>
            </a:r>
            <a:r>
              <a:rPr lang="en-GB" sz="1200" dirty="0" smtClean="0">
                <a:effectLst/>
                <a:latin typeface="Times New Roman" panose="02020603050405020304" pitchFamily="18" charset="0"/>
                <a:ea typeface="Times New Roman" panose="02020603050405020304" pitchFamily="18" charset="0"/>
              </a:rPr>
              <a:t> involves a nucleus capturing a neutron. The most common absorption reactions include radiative capture or the (n, </a:t>
            </a:r>
            <a:r>
              <a:rPr lang="en-GB" sz="1200" dirty="0" err="1" smtClean="0">
                <a:effectLst/>
                <a:latin typeface="Times New Roman" panose="02020603050405020304" pitchFamily="18" charset="0"/>
                <a:ea typeface="Times New Roman" panose="02020603050405020304" pitchFamily="18" charset="0"/>
              </a:rPr>
              <a:t>γ</a:t>
            </a:r>
            <a:r>
              <a:rPr lang="en-GB" sz="1200" dirty="0" smtClean="0">
                <a:effectLst/>
                <a:latin typeface="Times New Roman" panose="02020603050405020304" pitchFamily="18" charset="0"/>
                <a:ea typeface="Times New Roman" panose="02020603050405020304" pitchFamily="18" charset="0"/>
              </a:rPr>
              <a:t>) reaction, capture reactions with emission of other particles such as (n, α) and (n, p) reactions, and fission or (n, f) reaction.</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In radiative capture or capture with emission of other particles the neutron does not reappear after the reaction, hence these reactions reduce the number of neutrons in matter.</a:t>
            </a:r>
          </a:p>
        </p:txBody>
      </p:sp>
      <p:sp>
        <p:nvSpPr>
          <p:cNvPr id="4" name="Slide Number Placeholder 3"/>
          <p:cNvSpPr>
            <a:spLocks noGrp="1"/>
          </p:cNvSpPr>
          <p:nvPr>
            <p:ph type="sldNum" sz="quarter" idx="10"/>
          </p:nvPr>
        </p:nvSpPr>
        <p:spPr/>
        <p:txBody>
          <a:bodyPr/>
          <a:lstStyle/>
          <a:p>
            <a:fld id="{5750A1E1-C8D9-4447-9192-37BA973CD27A}" type="slidenum">
              <a:rPr lang="en-GB" smtClean="0"/>
              <a:t>38</a:t>
            </a:fld>
            <a:endParaRPr lang="en-GB"/>
          </a:p>
        </p:txBody>
      </p:sp>
    </p:spTree>
    <p:extLst>
      <p:ext uri="{BB962C8B-B14F-4D97-AF65-F5344CB8AC3E}">
        <p14:creationId xmlns:p14="http://schemas.microsoft.com/office/powerpoint/2010/main" val="5850196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Consider dividing the participants</a:t>
            </a:r>
            <a:r>
              <a:rPr lang="en-GB" sz="1200" baseline="0" dirty="0" smtClean="0">
                <a:effectLst/>
                <a:latin typeface="Times New Roman" panose="02020603050405020304" pitchFamily="18" charset="0"/>
                <a:ea typeface="Times New Roman" panose="02020603050405020304" pitchFamily="18" charset="0"/>
              </a:rPr>
              <a:t> into groups and having each group only do two or three sources, but have all groups do operating nuclear reactor.</a:t>
            </a:r>
            <a:endParaRPr lang="en-GB"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39</a:t>
            </a:fld>
            <a:endParaRPr lang="en-GB"/>
          </a:p>
        </p:txBody>
      </p:sp>
    </p:spTree>
    <p:extLst>
      <p:ext uri="{BB962C8B-B14F-4D97-AF65-F5344CB8AC3E}">
        <p14:creationId xmlns:p14="http://schemas.microsoft.com/office/powerpoint/2010/main" val="5630984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endParaRPr lang="en-GB"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40</a:t>
            </a:fld>
            <a:endParaRPr lang="en-GB"/>
          </a:p>
        </p:txBody>
      </p:sp>
    </p:spTree>
    <p:extLst>
      <p:ext uri="{BB962C8B-B14F-4D97-AF65-F5344CB8AC3E}">
        <p14:creationId xmlns:p14="http://schemas.microsoft.com/office/powerpoint/2010/main" val="16506665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We are unable to detect ionizing radiation with our senses, but we can detect and measure it with instruments, which are based on the mechanisms by which radiation interacts with matter. The consequences of the interaction of radiation with matter that can be exploited for detection are:</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the production of free electrons and ions in matter (ionization),</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the production of excited atoms,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the heating of matter,</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the occurrence of microscopic damage to matter,</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nuclear reactions in matter,</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bremsstrahlung (electromagnetic radiation which results from the deceleration of charged – in particular β – particles in matter).</a:t>
            </a:r>
          </a:p>
          <a:p>
            <a:pPr algn="just">
              <a:spcAft>
                <a:spcPts val="0"/>
              </a:spcAft>
            </a:pPr>
            <a:r>
              <a:rPr lang="en-GB" sz="1200" dirty="0" smtClean="0">
                <a:effectLst/>
                <a:latin typeface="Times New Roman" panose="02020603050405020304" pitchFamily="18" charset="0"/>
                <a:ea typeface="Times New Roman" panose="02020603050405020304" pitchFamily="18" charset="0"/>
              </a:rPr>
              <a:t>The effect most frequently exploited for detection is </a:t>
            </a:r>
            <a:r>
              <a:rPr lang="en-GB" sz="1200" b="1" dirty="0" smtClean="0">
                <a:effectLst/>
                <a:latin typeface="Times New Roman" panose="02020603050405020304" pitchFamily="18" charset="0"/>
                <a:ea typeface="Times New Roman" panose="02020603050405020304" pitchFamily="18" charset="0"/>
              </a:rPr>
              <a:t>ionization</a:t>
            </a:r>
            <a:r>
              <a:rPr lang="en-GB" sz="1200" dirty="0" smtClean="0">
                <a:effectLst/>
                <a:latin typeface="Times New Roman" panose="02020603050405020304" pitchFamily="18" charset="0"/>
                <a:ea typeface="Times New Roman" panose="02020603050405020304" pitchFamily="18" charset="0"/>
              </a:rPr>
              <a:t>.</a:t>
            </a:r>
          </a:p>
        </p:txBody>
      </p:sp>
      <p:sp>
        <p:nvSpPr>
          <p:cNvPr id="4" name="Slide Number Placeholder 3"/>
          <p:cNvSpPr>
            <a:spLocks noGrp="1"/>
          </p:cNvSpPr>
          <p:nvPr>
            <p:ph type="sldNum" sz="quarter" idx="10"/>
          </p:nvPr>
        </p:nvSpPr>
        <p:spPr/>
        <p:txBody>
          <a:bodyPr/>
          <a:lstStyle/>
          <a:p>
            <a:fld id="{5750A1E1-C8D9-4447-9192-37BA973CD27A}" type="slidenum">
              <a:rPr lang="en-GB" smtClean="0"/>
              <a:t>43</a:t>
            </a:fld>
            <a:endParaRPr lang="en-GB"/>
          </a:p>
        </p:txBody>
      </p:sp>
    </p:spTree>
    <p:extLst>
      <p:ext uri="{BB962C8B-B14F-4D97-AF65-F5344CB8AC3E}">
        <p14:creationId xmlns:p14="http://schemas.microsoft.com/office/powerpoint/2010/main" val="5511208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device in which ionization is observed is called a </a:t>
            </a:r>
            <a:r>
              <a:rPr lang="en-GB" sz="1200" b="1" dirty="0" smtClean="0">
                <a:effectLst/>
                <a:latin typeface="Times New Roman" panose="02020603050405020304" pitchFamily="18" charset="0"/>
                <a:ea typeface="Times New Roman" panose="02020603050405020304" pitchFamily="18" charset="0"/>
              </a:rPr>
              <a:t>detector</a:t>
            </a:r>
            <a:r>
              <a:rPr lang="en-GB" sz="1200" dirty="0" smtClean="0">
                <a:effectLst/>
                <a:latin typeface="Times New Roman" panose="02020603050405020304" pitchFamily="18" charset="0"/>
                <a:ea typeface="Times New Roman" panose="02020603050405020304" pitchFamily="18" charset="0"/>
              </a:rPr>
              <a:t>. The volume of matter used to collect the resulting charges is called the </a:t>
            </a:r>
            <a:r>
              <a:rPr lang="en-GB" sz="1200" i="1" dirty="0" smtClean="0">
                <a:effectLst/>
                <a:latin typeface="Times New Roman" panose="02020603050405020304" pitchFamily="18" charset="0"/>
                <a:ea typeface="Times New Roman" panose="02020603050405020304" pitchFamily="18" charset="0"/>
              </a:rPr>
              <a:t>active volume</a:t>
            </a:r>
            <a:r>
              <a:rPr lang="en-GB" sz="1200" dirty="0" smtClean="0">
                <a:effectLst/>
                <a:latin typeface="Times New Roman" panose="02020603050405020304" pitchFamily="18" charset="0"/>
                <a:ea typeface="Times New Roman" panose="02020603050405020304" pitchFamily="18" charset="0"/>
              </a:rPr>
              <a:t> of the detector and must be large enough to absorb a substantial part of the energy of the radiation. This is why alpha particle detectors can be much smaller than photon or neutron detectors. Based on the type of matter undergoing ionization, the following main types of detectors are distinguished:</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gas detectors,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scintillation detectors,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semiconductor detectors,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other detectors.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In some detectors, the number of pulses measured is related to the energy absorbed in the detector. Such a detector can be calibrated to show the </a:t>
            </a:r>
            <a:r>
              <a:rPr lang="en-GB" sz="1200" i="1" dirty="0" smtClean="0">
                <a:effectLst/>
                <a:latin typeface="Times New Roman" panose="02020603050405020304" pitchFamily="18" charset="0"/>
                <a:ea typeface="Times New Roman" panose="02020603050405020304" pitchFamily="18" charset="0"/>
              </a:rPr>
              <a:t>absorbed dose</a:t>
            </a:r>
            <a:r>
              <a:rPr lang="en-GB" sz="1200" dirty="0" smtClean="0">
                <a:effectLst/>
                <a:latin typeface="Times New Roman" panose="02020603050405020304" pitchFamily="18" charset="0"/>
                <a:ea typeface="Times New Roman" panose="02020603050405020304" pitchFamily="18" charset="0"/>
              </a:rPr>
              <a:t>, which is why it is called a </a:t>
            </a:r>
            <a:r>
              <a:rPr lang="en-GB" sz="1200" b="1" dirty="0" smtClean="0">
                <a:effectLst/>
                <a:latin typeface="Times New Roman" panose="02020603050405020304" pitchFamily="18" charset="0"/>
                <a:ea typeface="Times New Roman" panose="02020603050405020304" pitchFamily="18" charset="0"/>
              </a:rPr>
              <a:t>dosimeter</a:t>
            </a:r>
            <a:r>
              <a:rPr lang="en-GB" sz="1200" dirty="0" smtClean="0">
                <a:effectLst/>
                <a:latin typeface="Times New Roman" panose="02020603050405020304" pitchFamily="18" charset="0"/>
                <a:ea typeface="Times New Roman" panose="02020603050405020304" pitchFamily="18" charset="0"/>
              </a:rPr>
              <a:t>.</a:t>
            </a:r>
          </a:p>
        </p:txBody>
      </p:sp>
      <p:sp>
        <p:nvSpPr>
          <p:cNvPr id="4" name="Slide Number Placeholder 3"/>
          <p:cNvSpPr>
            <a:spLocks noGrp="1"/>
          </p:cNvSpPr>
          <p:nvPr>
            <p:ph type="sldNum" sz="quarter" idx="10"/>
          </p:nvPr>
        </p:nvSpPr>
        <p:spPr/>
        <p:txBody>
          <a:bodyPr/>
          <a:lstStyle/>
          <a:p>
            <a:fld id="{5750A1E1-C8D9-4447-9192-37BA973CD27A}" type="slidenum">
              <a:rPr lang="en-GB" smtClean="0"/>
              <a:t>44</a:t>
            </a:fld>
            <a:endParaRPr lang="en-GB"/>
          </a:p>
        </p:txBody>
      </p:sp>
    </p:spTree>
    <p:extLst>
      <p:ext uri="{BB962C8B-B14F-4D97-AF65-F5344CB8AC3E}">
        <p14:creationId xmlns:p14="http://schemas.microsoft.com/office/powerpoint/2010/main" val="4493269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principle, a gas detector is a condenser inside which radiation ionizes a gas. Ion pairs are formed; negative particles (electrons) accelerate towards the positive electrode (anode) and positive ones (ions) towards the negative electrode (cathode). This produces an electric current which is then additionally amplified and registered.</a:t>
            </a:r>
          </a:p>
        </p:txBody>
      </p:sp>
      <p:sp>
        <p:nvSpPr>
          <p:cNvPr id="4" name="Slide Number Placeholder 3"/>
          <p:cNvSpPr>
            <a:spLocks noGrp="1"/>
          </p:cNvSpPr>
          <p:nvPr>
            <p:ph type="sldNum" sz="quarter" idx="10"/>
          </p:nvPr>
        </p:nvSpPr>
        <p:spPr/>
        <p:txBody>
          <a:bodyPr/>
          <a:lstStyle/>
          <a:p>
            <a:fld id="{5750A1E1-C8D9-4447-9192-37BA973CD27A}" type="slidenum">
              <a:rPr lang="en-GB" smtClean="0"/>
              <a:t>45</a:t>
            </a:fld>
            <a:endParaRPr lang="en-GB"/>
          </a:p>
        </p:txBody>
      </p:sp>
    </p:spTree>
    <p:extLst>
      <p:ext uri="{BB962C8B-B14F-4D97-AF65-F5344CB8AC3E}">
        <p14:creationId xmlns:p14="http://schemas.microsoft.com/office/powerpoint/2010/main" val="7494005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principle, a gas detector is a condenser inside which radiation ionizes a gas. Ion pairs are formed; negative particles (electrons) accelerate towards the positive electrode (anode) and positive ones (ions) towards the negative electrode (cathode). This produces an electric current which is then additionally amplified and </a:t>
            </a:r>
            <a:r>
              <a:rPr lang="en-GB" sz="1200" smtClean="0">
                <a:effectLst/>
                <a:latin typeface="Times New Roman" panose="02020603050405020304" pitchFamily="18" charset="0"/>
                <a:ea typeface="Times New Roman" panose="02020603050405020304" pitchFamily="18" charset="0"/>
              </a:rPr>
              <a:t>registered.</a:t>
            </a:r>
            <a:endParaRPr lang="en-GB"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46</a:t>
            </a:fld>
            <a:endParaRPr lang="en-GB"/>
          </a:p>
        </p:txBody>
      </p:sp>
    </p:spTree>
    <p:extLst>
      <p:ext uri="{BB962C8B-B14F-4D97-AF65-F5344CB8AC3E}">
        <p14:creationId xmlns:p14="http://schemas.microsoft.com/office/powerpoint/2010/main" val="2916661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Some crystalline substances and organic materials (called scintillators) are luminescent, which means they emit light after absorbing radiation. The best-known example is a CRT TV screen which emits visible light when hit by an electron beam from the cathode tube. This effect is exploited by </a:t>
            </a:r>
            <a:r>
              <a:rPr lang="en-GB" sz="1200" b="1" dirty="0" smtClean="0">
                <a:effectLst/>
                <a:latin typeface="Times New Roman" panose="02020603050405020304" pitchFamily="18" charset="0"/>
                <a:ea typeface="Times New Roman" panose="02020603050405020304" pitchFamily="18" charset="0"/>
              </a:rPr>
              <a:t>scintillation detectors</a:t>
            </a:r>
            <a:r>
              <a:rPr lang="en-GB" sz="1200" dirty="0" smtClean="0">
                <a:effectLst/>
                <a:latin typeface="Times New Roman" panose="02020603050405020304" pitchFamily="18" charset="0"/>
                <a:ea typeface="Times New Roman" panose="02020603050405020304" pitchFamily="18" charset="0"/>
              </a:rPr>
              <a:t>. They consist of a scintillator which is transparent to its own light, a photomultiplier and supporting electronics.</a:t>
            </a:r>
          </a:p>
        </p:txBody>
      </p:sp>
      <p:sp>
        <p:nvSpPr>
          <p:cNvPr id="4" name="Slide Number Placeholder 3"/>
          <p:cNvSpPr>
            <a:spLocks noGrp="1"/>
          </p:cNvSpPr>
          <p:nvPr>
            <p:ph type="sldNum" sz="quarter" idx="10"/>
          </p:nvPr>
        </p:nvSpPr>
        <p:spPr/>
        <p:txBody>
          <a:bodyPr/>
          <a:lstStyle/>
          <a:p>
            <a:fld id="{5750A1E1-C8D9-4447-9192-37BA973CD27A}" type="slidenum">
              <a:rPr lang="en-GB" smtClean="0"/>
              <a:t>50</a:t>
            </a:fld>
            <a:endParaRPr lang="en-GB"/>
          </a:p>
        </p:txBody>
      </p:sp>
    </p:spTree>
    <p:extLst>
      <p:ext uri="{BB962C8B-B14F-4D97-AF65-F5344CB8AC3E}">
        <p14:creationId xmlns:p14="http://schemas.microsoft.com/office/powerpoint/2010/main" val="10763710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12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The most frequently used scintillator is a sodium iodine crystal doped with thallium, denoted by </a:t>
            </a:r>
            <a:r>
              <a:rPr kumimoji="0" lang="en-GB" sz="1200" b="0" i="0" u="none" strike="noStrike" kern="1200" cap="none" spc="0" normalizeH="0" baseline="0" noProof="0" dirty="0" err="1" smtClean="0">
                <a:ln>
                  <a:noFill/>
                </a:ln>
                <a:solidFill>
                  <a:prstClr val="black"/>
                </a:solidFill>
                <a:effectLst/>
                <a:uLnTx/>
                <a:uFillTx/>
                <a:latin typeface="Times New Roman" panose="02020603050405020304" pitchFamily="18" charset="0"/>
                <a:ea typeface="Times New Roman" panose="02020603050405020304" pitchFamily="18" charset="0"/>
                <a:cs typeface="+mn-cs"/>
              </a:rPr>
              <a:t>NaI</a:t>
            </a:r>
            <a:r>
              <a:rPr kumimoji="0" lang="en-GB" sz="12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rPr>
              <a:t>(Tl).</a:t>
            </a:r>
            <a:endParaRPr kumimoji="0" lang="sl-SI" sz="1200" b="0" i="0" u="none" strike="noStrike" kern="1200" cap="none" spc="0" normalizeH="0" baseline="0" noProof="0" dirty="0" smtClean="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endParaRPr kumimoji="0" lang="sl-SI" sz="1200" b="0" i="0" u="none" strike="noStrike" kern="1200" cap="none" spc="0" normalizeH="0" baseline="0" noProof="0" dirty="0" smtClean="0">
              <a:ln>
                <a:noFill/>
              </a:ln>
              <a:solidFill>
                <a:prstClr val="black"/>
              </a:solidFill>
              <a:effectLst/>
              <a:uLnTx/>
              <a:uFillTx/>
              <a:latin typeface="Times New Roman" panose="02020603050405020304" pitchFamily="18" charset="0"/>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photomultiplier changes light pulses into electric pulses. The output electric signal is directly proportional to the energy of incoming radiation absorbed in the scintillator. A scintillation counter can therefore measure the energy of incoming radiation. Its second advantage is that the pulse develops in an extremely short time (</a:t>
            </a:r>
            <a:r>
              <a:rPr lang="en-GB" sz="1200" kern="1200" dirty="0" err="1" smtClean="0">
                <a:solidFill>
                  <a:schemeClr val="tx1"/>
                </a:solidFill>
                <a:effectLst/>
                <a:latin typeface="+mn-lt"/>
                <a:ea typeface="+mn-ea"/>
                <a:cs typeface="+mn-cs"/>
              </a:rPr>
              <a:t>μs</a:t>
            </a:r>
            <a:r>
              <a:rPr lang="en-GB" sz="1200" kern="1200" dirty="0" smtClean="0">
                <a:solidFill>
                  <a:schemeClr val="tx1"/>
                </a:solidFill>
                <a:effectLst/>
                <a:latin typeface="+mn-lt"/>
                <a:ea typeface="+mn-ea"/>
                <a:cs typeface="+mn-cs"/>
              </a:rPr>
              <a:t>), so it can also be used in a strong radiation field. Finally, the scintillation crystal absorbs gamma rays much more effectively than the thin gas in gas detectors, so it is used chiefly to measure gamma radiation.</a:t>
            </a:r>
          </a:p>
        </p:txBody>
      </p:sp>
      <p:sp>
        <p:nvSpPr>
          <p:cNvPr id="4" name="Slide Number Placeholder 3"/>
          <p:cNvSpPr>
            <a:spLocks noGrp="1"/>
          </p:cNvSpPr>
          <p:nvPr>
            <p:ph type="sldNum" sz="quarter" idx="10"/>
          </p:nvPr>
        </p:nvSpPr>
        <p:spPr/>
        <p:txBody>
          <a:bodyPr/>
          <a:lstStyle/>
          <a:p>
            <a:fld id="{5750A1E1-C8D9-4447-9192-37BA973CD27A}" type="slidenum">
              <a:rPr lang="en-GB" smtClean="0"/>
              <a:t>51</a:t>
            </a:fld>
            <a:endParaRPr lang="en-GB"/>
          </a:p>
        </p:txBody>
      </p:sp>
    </p:spTree>
    <p:extLst>
      <p:ext uri="{BB962C8B-B14F-4D97-AF65-F5344CB8AC3E}">
        <p14:creationId xmlns:p14="http://schemas.microsoft.com/office/powerpoint/2010/main" val="612905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To measure the quantities of radiation a human being has been exposed to we use </a:t>
            </a:r>
            <a:r>
              <a:rPr lang="en-GB" sz="1200" b="1" dirty="0" smtClean="0">
                <a:effectLst/>
                <a:latin typeface="Times New Roman" panose="02020603050405020304" pitchFamily="18" charset="0"/>
                <a:ea typeface="Times New Roman" panose="02020603050405020304" pitchFamily="18" charset="0"/>
              </a:rPr>
              <a:t>personal dosimeters</a:t>
            </a:r>
            <a:r>
              <a:rPr lang="en-GB" sz="1200" dirty="0" smtClean="0">
                <a:effectLst/>
                <a:latin typeface="Times New Roman" panose="02020603050405020304" pitchFamily="18" charset="0"/>
                <a:ea typeface="Times New Roman" panose="02020603050405020304" pitchFamily="18" charset="0"/>
              </a:rPr>
              <a:t>. They measure the dose received or the energy absorbed per unit mass of matter. In the past, a photographic emulsion was used for this purpose, but today we most frequently use a </a:t>
            </a:r>
            <a:r>
              <a:rPr lang="en-GB" sz="1200" b="1" dirty="0" err="1" smtClean="0">
                <a:effectLst/>
                <a:latin typeface="Times New Roman" panose="02020603050405020304" pitchFamily="18" charset="0"/>
                <a:ea typeface="Times New Roman" panose="02020603050405020304" pitchFamily="18" charset="0"/>
              </a:rPr>
              <a:t>thermoluminescent</a:t>
            </a:r>
            <a:r>
              <a:rPr lang="en-GB" sz="1200" b="1" dirty="0" smtClean="0">
                <a:effectLst/>
                <a:latin typeface="Times New Roman" panose="02020603050405020304" pitchFamily="18" charset="0"/>
                <a:ea typeface="Times New Roman" panose="02020603050405020304" pitchFamily="18" charset="0"/>
              </a:rPr>
              <a:t> dosimeter (TLD), </a:t>
            </a:r>
            <a:r>
              <a:rPr lang="en-GB" sz="1200" dirty="0" smtClean="0">
                <a:effectLst/>
                <a:latin typeface="Times New Roman" panose="02020603050405020304" pitchFamily="18" charset="0"/>
                <a:ea typeface="Times New Roman" panose="02020603050405020304" pitchFamily="18" charset="0"/>
              </a:rPr>
              <a:t>an </a:t>
            </a:r>
            <a:r>
              <a:rPr lang="en-GB" sz="1200" b="1" dirty="0" smtClean="0">
                <a:effectLst/>
                <a:latin typeface="Times New Roman" panose="02020603050405020304" pitchFamily="18" charset="0"/>
                <a:ea typeface="Times New Roman" panose="02020603050405020304" pitchFamily="18" charset="0"/>
              </a:rPr>
              <a:t>optically stimulated luminescence dosimeter (OSLD) </a:t>
            </a:r>
            <a:r>
              <a:rPr lang="en-GB" sz="1200" dirty="0" smtClean="0">
                <a:effectLst/>
                <a:latin typeface="Times New Roman" panose="02020603050405020304" pitchFamily="18" charset="0"/>
                <a:ea typeface="Times New Roman" panose="02020603050405020304" pitchFamily="18" charset="0"/>
              </a:rPr>
              <a:t>or an electronic dosimeter.</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In </a:t>
            </a:r>
            <a:r>
              <a:rPr lang="en-GB" sz="1200" dirty="0" err="1" smtClean="0">
                <a:effectLst/>
                <a:latin typeface="Times New Roman" panose="02020603050405020304" pitchFamily="18" charset="0"/>
                <a:ea typeface="Times New Roman" panose="02020603050405020304" pitchFamily="18" charset="0"/>
              </a:rPr>
              <a:t>thermoluminescent</a:t>
            </a:r>
            <a:r>
              <a:rPr lang="en-GB" sz="1200" dirty="0" smtClean="0">
                <a:effectLst/>
                <a:latin typeface="Times New Roman" panose="02020603050405020304" pitchFamily="18" charset="0"/>
                <a:ea typeface="Times New Roman" panose="02020603050405020304" pitchFamily="18" charset="0"/>
              </a:rPr>
              <a:t> substances (e.g. CaF</a:t>
            </a:r>
            <a:r>
              <a:rPr lang="en-GB" sz="1200" baseline="-25000" dirty="0" smtClean="0">
                <a:effectLst/>
                <a:latin typeface="Times New Roman" panose="02020603050405020304" pitchFamily="18" charset="0"/>
                <a:ea typeface="Times New Roman" panose="02020603050405020304" pitchFamily="18" charset="0"/>
              </a:rPr>
              <a:t>2</a:t>
            </a:r>
            <a:r>
              <a:rPr lang="en-GB" sz="1200" dirty="0" smtClean="0">
                <a:effectLst/>
                <a:latin typeface="Times New Roman" panose="02020603050405020304" pitchFamily="18" charset="0"/>
                <a:ea typeface="Times New Roman" panose="02020603050405020304" pitchFamily="18" charset="0"/>
              </a:rPr>
              <a:t>, </a:t>
            </a:r>
            <a:r>
              <a:rPr lang="en-GB" sz="1200" dirty="0" err="1" smtClean="0">
                <a:effectLst/>
                <a:latin typeface="Times New Roman" panose="02020603050405020304" pitchFamily="18" charset="0"/>
                <a:ea typeface="Times New Roman" panose="02020603050405020304" pitchFamily="18" charset="0"/>
              </a:rPr>
              <a:t>LiF</a:t>
            </a:r>
            <a:r>
              <a:rPr lang="en-GB" sz="1200" dirty="0" smtClean="0">
                <a:effectLst/>
                <a:latin typeface="Times New Roman" panose="02020603050405020304" pitchFamily="18" charset="0"/>
                <a:ea typeface="Times New Roman" panose="02020603050405020304" pitchFamily="18" charset="0"/>
              </a:rPr>
              <a:t>), radiation excites electrons to higher energy levels just like in scintillators. However, these electrons are not immediately restored to the ground state (emitting light in the process) as in scintillators but remain captured in what we call traps. The direct transition of an electron from a trap into the ground state is not possible. This only happens when additional energy is supplied to them, which is done by heating. Luminescence occurs when a photon is emitted during the transition into the ground state.</a:t>
            </a:r>
          </a:p>
        </p:txBody>
      </p:sp>
      <p:sp>
        <p:nvSpPr>
          <p:cNvPr id="4" name="Slide Number Placeholder 3"/>
          <p:cNvSpPr>
            <a:spLocks noGrp="1"/>
          </p:cNvSpPr>
          <p:nvPr>
            <p:ph type="sldNum" sz="quarter" idx="10"/>
          </p:nvPr>
        </p:nvSpPr>
        <p:spPr/>
        <p:txBody>
          <a:bodyPr/>
          <a:lstStyle/>
          <a:p>
            <a:fld id="{5750A1E1-C8D9-4447-9192-37BA973CD27A}" type="slidenum">
              <a:rPr lang="en-GB" smtClean="0"/>
              <a:t>52</a:t>
            </a:fld>
            <a:endParaRPr lang="en-GB"/>
          </a:p>
        </p:txBody>
      </p:sp>
    </p:spTree>
    <p:extLst>
      <p:ext uri="{BB962C8B-B14F-4D97-AF65-F5344CB8AC3E}">
        <p14:creationId xmlns:p14="http://schemas.microsoft.com/office/powerpoint/2010/main" val="4302333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Like photons, neutrons belong to the family of indirectly ionizing particles. An important distinction is that photons react to a lesser or greater extent with virtually all substances to form charged particles, whereas neutrons form charged particles only in a relatively small number of nuclear reactions.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To detect slow, i.e. </a:t>
            </a:r>
            <a:r>
              <a:rPr lang="en-GB" sz="1200" b="1" dirty="0" smtClean="0">
                <a:effectLst/>
                <a:latin typeface="Times New Roman" panose="02020603050405020304" pitchFamily="18" charset="0"/>
                <a:ea typeface="Times New Roman" panose="02020603050405020304" pitchFamily="18" charset="0"/>
              </a:rPr>
              <a:t>thermal neutrons,</a:t>
            </a:r>
            <a:r>
              <a:rPr lang="en-GB" sz="1200" dirty="0" smtClean="0">
                <a:effectLst/>
                <a:latin typeface="Times New Roman" panose="02020603050405020304" pitchFamily="18" charset="0"/>
                <a:ea typeface="Times New Roman" panose="02020603050405020304" pitchFamily="18" charset="0"/>
              </a:rPr>
              <a:t> the following nuclear reactions are used:</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marL="685800" algn="just">
              <a:spcAft>
                <a:spcPts val="0"/>
              </a:spcAft>
            </a:pPr>
            <a:r>
              <a:rPr lang="en-GB" sz="1200" baseline="30000" dirty="0" smtClean="0">
                <a:effectLst/>
                <a:latin typeface="Times New Roman" panose="02020603050405020304" pitchFamily="18" charset="0"/>
                <a:ea typeface="Times New Roman" panose="02020603050405020304" pitchFamily="18" charset="0"/>
              </a:rPr>
              <a:t>10</a:t>
            </a:r>
            <a:r>
              <a:rPr lang="en-GB" sz="1200" dirty="0" smtClean="0">
                <a:effectLst/>
                <a:latin typeface="Times New Roman" panose="02020603050405020304" pitchFamily="18" charset="0"/>
                <a:ea typeface="Times New Roman" panose="02020603050405020304" pitchFamily="18" charset="0"/>
              </a:rPr>
              <a:t>B (n, α) </a:t>
            </a:r>
            <a:r>
              <a:rPr lang="en-GB" sz="1200" baseline="30000" dirty="0" smtClean="0">
                <a:effectLst/>
                <a:latin typeface="Times New Roman" panose="02020603050405020304" pitchFamily="18" charset="0"/>
                <a:ea typeface="Times New Roman" panose="02020603050405020304" pitchFamily="18" charset="0"/>
              </a:rPr>
              <a:t>7</a:t>
            </a:r>
            <a:r>
              <a:rPr lang="en-GB" sz="1200" dirty="0" smtClean="0">
                <a:effectLst/>
                <a:latin typeface="Times New Roman" panose="02020603050405020304" pitchFamily="18" charset="0"/>
                <a:ea typeface="Times New Roman" panose="02020603050405020304" pitchFamily="18" charset="0"/>
              </a:rPr>
              <a:t>Li</a:t>
            </a:r>
          </a:p>
          <a:p>
            <a:pPr marL="685800" algn="just">
              <a:spcAft>
                <a:spcPts val="0"/>
              </a:spcAft>
            </a:pPr>
            <a:r>
              <a:rPr lang="en-GB" sz="1200" baseline="30000" dirty="0" smtClean="0">
                <a:effectLst/>
                <a:latin typeface="Times New Roman" panose="02020603050405020304" pitchFamily="18" charset="0"/>
                <a:ea typeface="Times New Roman" panose="02020603050405020304" pitchFamily="18" charset="0"/>
              </a:rPr>
              <a:t>6</a:t>
            </a:r>
            <a:r>
              <a:rPr lang="en-GB" sz="1200" dirty="0" smtClean="0">
                <a:effectLst/>
                <a:latin typeface="Times New Roman" panose="02020603050405020304" pitchFamily="18" charset="0"/>
                <a:ea typeface="Times New Roman" panose="02020603050405020304" pitchFamily="18" charset="0"/>
              </a:rPr>
              <a:t>Li (n, α) </a:t>
            </a:r>
            <a:r>
              <a:rPr lang="en-GB" sz="1200" baseline="30000" dirty="0" smtClean="0">
                <a:effectLst/>
                <a:latin typeface="Times New Roman" panose="02020603050405020304" pitchFamily="18" charset="0"/>
                <a:ea typeface="Times New Roman" panose="02020603050405020304" pitchFamily="18" charset="0"/>
              </a:rPr>
              <a:t>3</a:t>
            </a:r>
            <a:r>
              <a:rPr lang="en-GB" sz="1200" dirty="0" smtClean="0">
                <a:effectLst/>
                <a:latin typeface="Times New Roman" panose="02020603050405020304" pitchFamily="18" charset="0"/>
                <a:ea typeface="Times New Roman" panose="02020603050405020304" pitchFamily="18" charset="0"/>
              </a:rPr>
              <a:t>H</a:t>
            </a:r>
          </a:p>
          <a:p>
            <a:pPr marL="685800" algn="just">
              <a:spcAft>
                <a:spcPts val="0"/>
              </a:spcAft>
            </a:pPr>
            <a:r>
              <a:rPr lang="en-GB" sz="1200" baseline="30000" dirty="0" smtClean="0">
                <a:effectLst/>
                <a:latin typeface="Times New Roman" panose="02020603050405020304" pitchFamily="18" charset="0"/>
                <a:ea typeface="Times New Roman" panose="02020603050405020304" pitchFamily="18" charset="0"/>
              </a:rPr>
              <a:t>3</a:t>
            </a:r>
            <a:r>
              <a:rPr lang="en-GB" sz="1200" dirty="0" smtClean="0">
                <a:effectLst/>
                <a:latin typeface="Times New Roman" panose="02020603050405020304" pitchFamily="18" charset="0"/>
                <a:ea typeface="Times New Roman" panose="02020603050405020304" pitchFamily="18" charset="0"/>
              </a:rPr>
              <a:t>He (n, p) </a:t>
            </a:r>
            <a:r>
              <a:rPr lang="en-GB" sz="1200" baseline="30000" dirty="0" smtClean="0">
                <a:effectLst/>
                <a:latin typeface="Times New Roman" panose="02020603050405020304" pitchFamily="18" charset="0"/>
                <a:ea typeface="Times New Roman" panose="02020603050405020304" pitchFamily="18" charset="0"/>
              </a:rPr>
              <a:t>3</a:t>
            </a:r>
            <a:r>
              <a:rPr lang="en-GB" sz="1200" dirty="0" smtClean="0">
                <a:effectLst/>
                <a:latin typeface="Times New Roman" panose="02020603050405020304" pitchFamily="18" charset="0"/>
                <a:ea typeface="Times New Roman" panose="02020603050405020304" pitchFamily="18" charset="0"/>
              </a:rPr>
              <a:t>H</a:t>
            </a:r>
          </a:p>
          <a:p>
            <a:pPr marL="685800" algn="just">
              <a:spcAft>
                <a:spcPts val="0"/>
              </a:spcAft>
            </a:pPr>
            <a:r>
              <a:rPr lang="en-GB" sz="1200" baseline="30000" dirty="0" smtClean="0">
                <a:effectLst/>
                <a:latin typeface="Times New Roman" panose="02020603050405020304" pitchFamily="18" charset="0"/>
                <a:ea typeface="Times New Roman" panose="02020603050405020304" pitchFamily="18" charset="0"/>
              </a:rPr>
              <a:t>235</a:t>
            </a:r>
            <a:r>
              <a:rPr lang="en-GB" sz="1200" dirty="0" smtClean="0">
                <a:effectLst/>
                <a:latin typeface="Times New Roman" panose="02020603050405020304" pitchFamily="18" charset="0"/>
                <a:ea typeface="Times New Roman" panose="02020603050405020304" pitchFamily="18" charset="0"/>
              </a:rPr>
              <a:t>U (n, f) and </a:t>
            </a:r>
            <a:r>
              <a:rPr lang="en-GB" sz="1200" baseline="30000" dirty="0" smtClean="0">
                <a:effectLst/>
                <a:latin typeface="Times New Roman" panose="02020603050405020304" pitchFamily="18" charset="0"/>
                <a:ea typeface="Times New Roman" panose="02020603050405020304" pitchFamily="18" charset="0"/>
              </a:rPr>
              <a:t>239</a:t>
            </a:r>
            <a:r>
              <a:rPr lang="en-GB" sz="1200" dirty="0" smtClean="0">
                <a:effectLst/>
                <a:latin typeface="Times New Roman" panose="02020603050405020304" pitchFamily="18" charset="0"/>
                <a:ea typeface="Times New Roman" panose="02020603050405020304" pitchFamily="18" charset="0"/>
              </a:rPr>
              <a:t>Pu (n, f).</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r>
              <a:rPr lang="en-GB" sz="1200" dirty="0" smtClean="0">
                <a:effectLst/>
                <a:latin typeface="Times New Roman" panose="02020603050405020304" pitchFamily="18" charset="0"/>
                <a:ea typeface="Times New Roman" panose="02020603050405020304" pitchFamily="18" charset="0"/>
              </a:rPr>
              <a:t>A substance containing the atoms of one of the targets in the above reactions is added to a standard gas counter (e.g. ionization chamber or proportional counter).</a:t>
            </a:r>
            <a:endParaRPr lang="sl-SI"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56</a:t>
            </a:fld>
            <a:endParaRPr lang="en-GB"/>
          </a:p>
        </p:txBody>
      </p:sp>
    </p:spTree>
    <p:extLst>
      <p:ext uri="{BB962C8B-B14F-4D97-AF65-F5344CB8AC3E}">
        <p14:creationId xmlns:p14="http://schemas.microsoft.com/office/powerpoint/2010/main" val="17425483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endParaRPr lang="sl-SI"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57</a:t>
            </a:fld>
            <a:endParaRPr lang="en-GB"/>
          </a:p>
        </p:txBody>
      </p:sp>
    </p:spTree>
    <p:extLst>
      <p:ext uri="{BB962C8B-B14F-4D97-AF65-F5344CB8AC3E}">
        <p14:creationId xmlns:p14="http://schemas.microsoft.com/office/powerpoint/2010/main" val="372612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If</a:t>
            </a:r>
            <a:r>
              <a:rPr lang="en-GB" sz="1200" baseline="0" dirty="0" smtClean="0">
                <a:effectLst/>
                <a:latin typeface="Times New Roman" panose="02020603050405020304" pitchFamily="18" charset="0"/>
                <a:ea typeface="Times New Roman" panose="02020603050405020304" pitchFamily="18" charset="0"/>
              </a:rPr>
              <a:t> the host organization has any radiation detection equipment, have someone bring and demonstrate the operation.</a:t>
            </a:r>
          </a:p>
          <a:p>
            <a:pPr algn="just">
              <a:spcAft>
                <a:spcPts val="0"/>
              </a:spcAft>
            </a:pPr>
            <a:endParaRPr lang="en-GB" sz="1200" baseline="0" dirty="0" smtClean="0">
              <a:effectLst/>
              <a:latin typeface="Times New Roman" panose="02020603050405020304" pitchFamily="18" charset="0"/>
              <a:ea typeface="Times New Roman" panose="02020603050405020304" pitchFamily="18" charset="0"/>
            </a:endParaRPr>
          </a:p>
          <a:p>
            <a:pPr algn="just">
              <a:spcAft>
                <a:spcPts val="0"/>
              </a:spcAft>
            </a:pPr>
            <a:r>
              <a:rPr lang="en-GB" sz="1200" baseline="0" dirty="0" smtClean="0">
                <a:effectLst/>
                <a:latin typeface="Times New Roman" panose="02020603050405020304" pitchFamily="18" charset="0"/>
                <a:ea typeface="Times New Roman" panose="02020603050405020304" pitchFamily="18" charset="0"/>
              </a:rPr>
              <a:t>Assume that the classroom is a typical room in a NPP. Demonstrate how to conduct a radiation survey of the room.</a:t>
            </a:r>
          </a:p>
          <a:p>
            <a:pPr algn="just">
              <a:spcAft>
                <a:spcPts val="0"/>
              </a:spcAft>
            </a:pPr>
            <a:endParaRPr lang="en-GB" sz="1200" baseline="0" dirty="0" smtClean="0">
              <a:effectLst/>
              <a:latin typeface="Times New Roman" panose="02020603050405020304" pitchFamily="18" charset="0"/>
              <a:ea typeface="Times New Roman" panose="02020603050405020304" pitchFamily="18" charset="0"/>
            </a:endParaRPr>
          </a:p>
          <a:p>
            <a:pPr algn="just">
              <a:spcAft>
                <a:spcPts val="0"/>
              </a:spcAft>
            </a:pPr>
            <a:r>
              <a:rPr lang="en-GB" sz="1200" baseline="0" dirty="0" smtClean="0">
                <a:effectLst/>
                <a:latin typeface="Times New Roman" panose="02020603050405020304" pitchFamily="18" charset="0"/>
                <a:ea typeface="Times New Roman" panose="02020603050405020304" pitchFamily="18" charset="0"/>
              </a:rPr>
              <a:t>Have the candidates practice taking swab samples for contamination</a:t>
            </a:r>
            <a:endParaRPr lang="sl-SI"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58</a:t>
            </a:fld>
            <a:endParaRPr lang="en-GB"/>
          </a:p>
        </p:txBody>
      </p:sp>
    </p:spTree>
    <p:extLst>
      <p:ext uri="{BB962C8B-B14F-4D97-AF65-F5344CB8AC3E}">
        <p14:creationId xmlns:p14="http://schemas.microsoft.com/office/powerpoint/2010/main" val="16102239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59</a:t>
            </a:fld>
            <a:endParaRPr lang="en-GB"/>
          </a:p>
        </p:txBody>
      </p:sp>
    </p:spTree>
    <p:extLst>
      <p:ext uri="{BB962C8B-B14F-4D97-AF65-F5344CB8AC3E}">
        <p14:creationId xmlns:p14="http://schemas.microsoft.com/office/powerpoint/2010/main" val="3777484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order to discuss the issues of radiation and radiation protection, we need a suitable set of physical quantities and units to quantitatively describe radiation fields and their effects.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In the context of nuclear physics, we have already met </a:t>
            </a:r>
            <a:r>
              <a:rPr lang="en-GB" sz="1200" i="1" dirty="0" smtClean="0">
                <a:effectLst/>
                <a:latin typeface="Times New Roman" panose="02020603050405020304" pitchFamily="18" charset="0"/>
                <a:ea typeface="Times New Roman" panose="02020603050405020304" pitchFamily="18" charset="0"/>
              </a:rPr>
              <a:t>activity</a:t>
            </a:r>
            <a:r>
              <a:rPr lang="en-GB" sz="1200" dirty="0" smtClean="0">
                <a:effectLst/>
                <a:latin typeface="Times New Roman" panose="02020603050405020304" pitchFamily="18" charset="0"/>
                <a:ea typeface="Times New Roman" panose="02020603050405020304" pitchFamily="18" charset="0"/>
              </a:rPr>
              <a:t>, a physical quantity defined as the number of radioactive disintegrations per unit time. Although the activity of a source is related to the exposure to the radiation emitted by the source, the primary concern is how much of this radiation actually reaches us. The situation can be compared to a loudspeaker heard from a certain distance. If the loudspeaker’s power is compared to source activity, we still need a quantity which corresponds to the volume at the location of the listener.</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basic </a:t>
            </a:r>
            <a:r>
              <a:rPr lang="en-GB" sz="1200" dirty="0" err="1" smtClean="0">
                <a:effectLst/>
                <a:latin typeface="Times New Roman" panose="02020603050405020304" pitchFamily="18" charset="0"/>
                <a:ea typeface="Times New Roman" panose="02020603050405020304" pitchFamily="18" charset="0"/>
              </a:rPr>
              <a:t>dosimetric</a:t>
            </a:r>
            <a:r>
              <a:rPr lang="en-GB" sz="1200" dirty="0" smtClean="0">
                <a:effectLst/>
                <a:latin typeface="Times New Roman" panose="02020603050405020304" pitchFamily="18" charset="0"/>
                <a:ea typeface="Times New Roman" panose="02020603050405020304" pitchFamily="18" charset="0"/>
              </a:rPr>
              <a:t> quantity is called the </a:t>
            </a:r>
            <a:r>
              <a:rPr lang="en-GB" sz="1200" b="1" dirty="0" smtClean="0">
                <a:effectLst/>
                <a:latin typeface="Times New Roman" panose="02020603050405020304" pitchFamily="18" charset="0"/>
                <a:ea typeface="Times New Roman" panose="02020603050405020304" pitchFamily="18" charset="0"/>
              </a:rPr>
              <a:t>absorbed dose</a:t>
            </a:r>
            <a:r>
              <a:rPr lang="en-GB" sz="1200" dirty="0" smtClean="0">
                <a:effectLst/>
                <a:latin typeface="Times New Roman" panose="02020603050405020304" pitchFamily="18" charset="0"/>
                <a:ea typeface="Times New Roman" panose="02020603050405020304" pitchFamily="18" charset="0"/>
              </a:rPr>
              <a:t>, </a:t>
            </a:r>
            <a:r>
              <a:rPr lang="en-GB" sz="1200" i="1" dirty="0" smtClean="0">
                <a:effectLst/>
                <a:latin typeface="Times New Roman" panose="02020603050405020304" pitchFamily="18" charset="0"/>
                <a:ea typeface="Times New Roman" panose="02020603050405020304" pitchFamily="18" charset="0"/>
              </a:rPr>
              <a:t>D</a:t>
            </a:r>
            <a:r>
              <a:rPr lang="en-GB" sz="1200" dirty="0" smtClean="0">
                <a:effectLst/>
                <a:latin typeface="Times New Roman" panose="02020603050405020304" pitchFamily="18" charset="0"/>
                <a:ea typeface="Times New Roman" panose="02020603050405020304" pitchFamily="18" charset="0"/>
              </a:rPr>
              <a:t>, defined as the energy of radiation deposited (absorbed) in unit mass</a:t>
            </a:r>
            <a:r>
              <a:rPr lang="sl-SI" sz="1200" baseline="0" dirty="0" smtClean="0">
                <a:effectLst/>
                <a:latin typeface="Times New Roman" panose="02020603050405020304" pitchFamily="18" charset="0"/>
                <a:ea typeface="Times New Roman" panose="02020603050405020304" pitchFamily="18" charset="0"/>
              </a:rPr>
              <a:t>:</a:t>
            </a:r>
          </a:p>
          <a:p>
            <a:pPr algn="just">
              <a:spcAft>
                <a:spcPts val="0"/>
              </a:spcAft>
            </a:pPr>
            <a:endParaRPr lang="sl-SI" sz="1200" baseline="0" dirty="0" smtClean="0">
              <a:effectLst/>
              <a:latin typeface="Times New Roman" panose="02020603050405020304" pitchFamily="18" charset="0"/>
              <a:ea typeface="Times New Roman" panose="02020603050405020304" pitchFamily="18" charset="0"/>
            </a:endParaRPr>
          </a:p>
          <a:p>
            <a:pPr algn="ctr">
              <a:spcAft>
                <a:spcPts val="0"/>
              </a:spcAft>
            </a:pPr>
            <a:r>
              <a:rPr lang="sl-SI" sz="1200" b="1" baseline="0" dirty="0" smtClean="0">
                <a:effectLst/>
                <a:latin typeface="Times New Roman" panose="02020603050405020304" pitchFamily="18" charset="0"/>
                <a:ea typeface="Times New Roman" panose="02020603050405020304" pitchFamily="18" charset="0"/>
              </a:rPr>
              <a:t>D=…</a:t>
            </a:r>
            <a:endParaRPr lang="en-GB" sz="1200" b="1" dirty="0" smtClean="0">
              <a:effectLst/>
              <a:latin typeface="Times New Roman" panose="02020603050405020304" pitchFamily="18" charset="0"/>
              <a:ea typeface="Times New Roman" panose="02020603050405020304" pitchFamily="18" charset="0"/>
            </a:endParaRP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unit for absorbed dose is the </a:t>
            </a:r>
            <a:r>
              <a:rPr lang="en-GB" sz="1200" b="1" dirty="0" err="1" smtClean="0">
                <a:effectLst/>
                <a:latin typeface="Times New Roman" panose="02020603050405020304" pitchFamily="18" charset="0"/>
                <a:ea typeface="Times New Roman" panose="02020603050405020304" pitchFamily="18" charset="0"/>
              </a:rPr>
              <a:t>gray</a:t>
            </a:r>
            <a:r>
              <a:rPr lang="en-GB" sz="1200" dirty="0" smtClean="0">
                <a:effectLst/>
                <a:latin typeface="Times New Roman" panose="02020603050405020304" pitchFamily="18" charset="0"/>
                <a:ea typeface="Times New Roman" panose="02020603050405020304" pitchFamily="18" charset="0"/>
              </a:rPr>
              <a:t>, in abbreviated form </a:t>
            </a:r>
            <a:r>
              <a:rPr lang="en-GB" sz="1200" dirty="0" err="1" smtClean="0">
                <a:effectLst/>
                <a:latin typeface="Times New Roman" panose="02020603050405020304" pitchFamily="18" charset="0"/>
                <a:ea typeface="Times New Roman" panose="02020603050405020304" pitchFamily="18" charset="0"/>
              </a:rPr>
              <a:t>Gy</a:t>
            </a:r>
            <a:r>
              <a:rPr lang="en-GB" sz="1200" dirty="0" smtClean="0">
                <a:effectLst/>
                <a:latin typeface="Times New Roman" panose="02020603050405020304" pitchFamily="18" charset="0"/>
                <a:ea typeface="Times New Roman" panose="02020603050405020304" pitchFamily="18" charset="0"/>
              </a:rPr>
              <a:t>, which is defined as: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ctr">
              <a:spcAft>
                <a:spcPts val="0"/>
              </a:spcAft>
            </a:pPr>
            <a:r>
              <a:rPr lang="en-GB" sz="1200" dirty="0" smtClean="0">
                <a:effectLst/>
                <a:latin typeface="Times New Roman" panose="02020603050405020304" pitchFamily="18" charset="0"/>
                <a:ea typeface="Times New Roman" panose="02020603050405020304" pitchFamily="18" charset="0"/>
              </a:rPr>
              <a:t>1 </a:t>
            </a:r>
            <a:r>
              <a:rPr lang="en-GB" sz="1200" dirty="0" err="1" smtClean="0">
                <a:effectLst/>
                <a:latin typeface="Times New Roman" panose="02020603050405020304" pitchFamily="18" charset="0"/>
                <a:ea typeface="Times New Roman" panose="02020603050405020304" pitchFamily="18" charset="0"/>
              </a:rPr>
              <a:t>Gy</a:t>
            </a:r>
            <a:r>
              <a:rPr lang="en-GB" sz="1200" dirty="0" smtClean="0">
                <a:effectLst/>
                <a:latin typeface="Times New Roman" panose="02020603050405020304" pitchFamily="18" charset="0"/>
                <a:ea typeface="Times New Roman" panose="02020603050405020304" pitchFamily="18" charset="0"/>
              </a:rPr>
              <a:t> = 1 J/kg</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A target thus receives a dose of 1 </a:t>
            </a:r>
            <a:r>
              <a:rPr lang="en-GB" sz="1200" dirty="0" err="1" smtClean="0">
                <a:effectLst/>
                <a:latin typeface="Times New Roman" panose="02020603050405020304" pitchFamily="18" charset="0"/>
                <a:ea typeface="Times New Roman" panose="02020603050405020304" pitchFamily="18" charset="0"/>
              </a:rPr>
              <a:t>Gy</a:t>
            </a:r>
            <a:r>
              <a:rPr lang="en-GB" sz="1200" dirty="0" smtClean="0">
                <a:effectLst/>
                <a:latin typeface="Times New Roman" panose="02020603050405020304" pitchFamily="18" charset="0"/>
                <a:ea typeface="Times New Roman" panose="02020603050405020304" pitchFamily="18" charset="0"/>
              </a:rPr>
              <a:t> if 1 J of ionizing radiation is deposited in 1 kg of matter. More frequently used and smaller units are the </a:t>
            </a:r>
            <a:r>
              <a:rPr lang="en-GB" sz="1200" dirty="0" err="1" smtClean="0">
                <a:effectLst/>
                <a:latin typeface="Times New Roman" panose="02020603050405020304" pitchFamily="18" charset="0"/>
                <a:ea typeface="Times New Roman" panose="02020603050405020304" pitchFamily="18" charset="0"/>
              </a:rPr>
              <a:t>mGy</a:t>
            </a:r>
            <a:r>
              <a:rPr lang="en-GB" sz="1200" dirty="0" smtClean="0">
                <a:effectLst/>
                <a:latin typeface="Times New Roman" panose="02020603050405020304" pitchFamily="18" charset="0"/>
                <a:ea typeface="Times New Roman" panose="02020603050405020304" pitchFamily="18" charset="0"/>
              </a:rPr>
              <a:t> and µ</a:t>
            </a:r>
            <a:r>
              <a:rPr lang="en-GB" sz="1200" dirty="0" err="1" smtClean="0">
                <a:effectLst/>
                <a:latin typeface="Times New Roman" panose="02020603050405020304" pitchFamily="18" charset="0"/>
                <a:ea typeface="Times New Roman" panose="02020603050405020304" pitchFamily="18" charset="0"/>
              </a:rPr>
              <a:t>Gy</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ctr">
              <a:spcAft>
                <a:spcPts val="0"/>
              </a:spcAft>
            </a:pPr>
            <a:r>
              <a:rPr lang="en-GB" sz="1200" dirty="0" smtClean="0">
                <a:effectLst/>
                <a:latin typeface="Times New Roman" panose="02020603050405020304" pitchFamily="18" charset="0"/>
                <a:ea typeface="Times New Roman" panose="02020603050405020304" pitchFamily="18" charset="0"/>
              </a:rPr>
              <a:t>1 </a:t>
            </a:r>
            <a:r>
              <a:rPr lang="en-GB" sz="1200" dirty="0" err="1" smtClean="0">
                <a:effectLst/>
                <a:latin typeface="Times New Roman" panose="02020603050405020304" pitchFamily="18" charset="0"/>
                <a:ea typeface="Times New Roman" panose="02020603050405020304" pitchFamily="18" charset="0"/>
              </a:rPr>
              <a:t>mGy</a:t>
            </a:r>
            <a:r>
              <a:rPr lang="en-GB" sz="1200" dirty="0" smtClean="0">
                <a:effectLst/>
                <a:latin typeface="Times New Roman" panose="02020603050405020304" pitchFamily="18" charset="0"/>
                <a:ea typeface="Times New Roman" panose="02020603050405020304" pitchFamily="18" charset="0"/>
              </a:rPr>
              <a:t> = 0.001 </a:t>
            </a:r>
            <a:r>
              <a:rPr lang="en-GB" sz="1200" dirty="0" err="1" smtClean="0">
                <a:effectLst/>
                <a:latin typeface="Times New Roman" panose="02020603050405020304" pitchFamily="18" charset="0"/>
                <a:ea typeface="Times New Roman" panose="02020603050405020304" pitchFamily="18" charset="0"/>
              </a:rPr>
              <a:t>Gy</a:t>
            </a:r>
            <a:r>
              <a:rPr lang="en-GB" sz="1200" dirty="0" smtClean="0">
                <a:effectLst/>
                <a:latin typeface="Times New Roman" panose="02020603050405020304" pitchFamily="18" charset="0"/>
                <a:ea typeface="Times New Roman" panose="02020603050405020304" pitchFamily="18" charset="0"/>
              </a:rPr>
              <a:t> = 10</a:t>
            </a:r>
            <a:r>
              <a:rPr lang="en-GB" sz="1200" baseline="30000" dirty="0" smtClean="0">
                <a:effectLst/>
                <a:latin typeface="Times New Roman" panose="02020603050405020304" pitchFamily="18" charset="0"/>
                <a:ea typeface="Times New Roman" panose="02020603050405020304" pitchFamily="18" charset="0"/>
              </a:rPr>
              <a:t>-3</a:t>
            </a:r>
            <a:r>
              <a:rPr lang="en-GB" sz="1200" dirty="0" smtClean="0">
                <a:effectLst/>
                <a:latin typeface="Times New Roman" panose="02020603050405020304" pitchFamily="18" charset="0"/>
                <a:ea typeface="Times New Roman" panose="02020603050405020304" pitchFamily="18" charset="0"/>
              </a:rPr>
              <a:t> </a:t>
            </a:r>
            <a:r>
              <a:rPr lang="en-GB" sz="1200" dirty="0" err="1" smtClean="0">
                <a:effectLst/>
                <a:latin typeface="Times New Roman" panose="02020603050405020304" pitchFamily="18" charset="0"/>
                <a:ea typeface="Times New Roman" panose="02020603050405020304" pitchFamily="18" charset="0"/>
              </a:rPr>
              <a:t>Gy</a:t>
            </a:r>
            <a:endParaRPr lang="en-GB" sz="1200" dirty="0" smtClean="0">
              <a:effectLst/>
              <a:latin typeface="Times New Roman" panose="02020603050405020304" pitchFamily="18" charset="0"/>
              <a:ea typeface="Times New Roman" panose="02020603050405020304" pitchFamily="18" charset="0"/>
            </a:endParaRPr>
          </a:p>
          <a:p>
            <a:pPr algn="ctr">
              <a:spcAft>
                <a:spcPts val="0"/>
              </a:spcAft>
            </a:pPr>
            <a:r>
              <a:rPr lang="en-GB" sz="1200" dirty="0" smtClean="0">
                <a:effectLst/>
                <a:latin typeface="Times New Roman" panose="02020603050405020304" pitchFamily="18" charset="0"/>
                <a:ea typeface="Times New Roman" panose="02020603050405020304" pitchFamily="18" charset="0"/>
              </a:rPr>
              <a:t>1 </a:t>
            </a:r>
            <a:r>
              <a:rPr lang="en-GB" sz="1200" dirty="0" err="1" smtClean="0">
                <a:effectLst/>
                <a:latin typeface="Times New Roman" panose="02020603050405020304" pitchFamily="18" charset="0"/>
                <a:ea typeface="Times New Roman" panose="02020603050405020304" pitchFamily="18" charset="0"/>
              </a:rPr>
              <a:t>μGy</a:t>
            </a:r>
            <a:r>
              <a:rPr lang="en-GB" sz="1200" dirty="0" smtClean="0">
                <a:effectLst/>
                <a:latin typeface="Times New Roman" panose="02020603050405020304" pitchFamily="18" charset="0"/>
                <a:ea typeface="Times New Roman" panose="02020603050405020304" pitchFamily="18" charset="0"/>
              </a:rPr>
              <a:t> = 0.000001 </a:t>
            </a:r>
            <a:r>
              <a:rPr lang="en-GB" sz="1200" dirty="0" err="1" smtClean="0">
                <a:effectLst/>
                <a:latin typeface="Times New Roman" panose="02020603050405020304" pitchFamily="18" charset="0"/>
                <a:ea typeface="Times New Roman" panose="02020603050405020304" pitchFamily="18" charset="0"/>
              </a:rPr>
              <a:t>Gy</a:t>
            </a:r>
            <a:r>
              <a:rPr lang="en-GB" sz="1200" dirty="0" smtClean="0">
                <a:effectLst/>
                <a:latin typeface="Times New Roman" panose="02020603050405020304" pitchFamily="18" charset="0"/>
                <a:ea typeface="Times New Roman" panose="02020603050405020304" pitchFamily="18" charset="0"/>
              </a:rPr>
              <a:t> = 10</a:t>
            </a:r>
            <a:r>
              <a:rPr lang="en-GB" sz="1200" baseline="30000" dirty="0" smtClean="0">
                <a:effectLst/>
                <a:latin typeface="Times New Roman" panose="02020603050405020304" pitchFamily="18" charset="0"/>
                <a:ea typeface="Times New Roman" panose="02020603050405020304" pitchFamily="18" charset="0"/>
              </a:rPr>
              <a:t>-6</a:t>
            </a:r>
            <a:r>
              <a:rPr lang="en-GB" sz="1200" dirty="0" smtClean="0">
                <a:effectLst/>
                <a:latin typeface="Times New Roman" panose="02020603050405020304" pitchFamily="18" charset="0"/>
                <a:ea typeface="Times New Roman" panose="02020603050405020304" pitchFamily="18" charset="0"/>
              </a:rPr>
              <a:t> </a:t>
            </a:r>
            <a:r>
              <a:rPr lang="en-GB" sz="1200" dirty="0" err="1" smtClean="0">
                <a:effectLst/>
                <a:latin typeface="Times New Roman" panose="02020603050405020304" pitchFamily="18" charset="0"/>
                <a:ea typeface="Times New Roman" panose="02020603050405020304" pitchFamily="18" charset="0"/>
              </a:rPr>
              <a:t>Gy</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The old unit, which is often found especially in U.S. literature and regulations, is the </a:t>
            </a:r>
            <a:r>
              <a:rPr lang="en-GB" sz="1200" i="1" dirty="0" smtClean="0">
                <a:effectLst/>
                <a:latin typeface="Times New Roman" panose="02020603050405020304" pitchFamily="18" charset="0"/>
                <a:ea typeface="Times New Roman" panose="02020603050405020304" pitchFamily="18" charset="0"/>
              </a:rPr>
              <a:t>rad</a:t>
            </a:r>
            <a:r>
              <a:rPr lang="en-GB" sz="1200" dirty="0" smtClean="0">
                <a:effectLst/>
                <a:latin typeface="Times New Roman" panose="02020603050405020304" pitchFamily="18" charset="0"/>
                <a:ea typeface="Times New Roman" panose="02020603050405020304" pitchFamily="18" charset="0"/>
              </a:rPr>
              <a:t> and is a hundred times smaller than the </a:t>
            </a:r>
            <a:r>
              <a:rPr lang="en-GB" sz="1200" dirty="0" err="1" smtClean="0">
                <a:effectLst/>
                <a:latin typeface="Times New Roman" panose="02020603050405020304" pitchFamily="18" charset="0"/>
                <a:ea typeface="Times New Roman" panose="02020603050405020304" pitchFamily="18" charset="0"/>
              </a:rPr>
              <a:t>gray</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ctr">
              <a:spcAft>
                <a:spcPts val="0"/>
              </a:spcAft>
            </a:pPr>
            <a:r>
              <a:rPr lang="en-GB" sz="1200" dirty="0" smtClean="0">
                <a:effectLst/>
                <a:latin typeface="Times New Roman" panose="02020603050405020304" pitchFamily="18" charset="0"/>
                <a:ea typeface="Times New Roman" panose="02020603050405020304" pitchFamily="18" charset="0"/>
              </a:rPr>
              <a:t>1 rad = 0.01 </a:t>
            </a:r>
            <a:r>
              <a:rPr lang="en-GB" sz="1200" dirty="0" err="1" smtClean="0">
                <a:effectLst/>
                <a:latin typeface="Times New Roman" panose="02020603050405020304" pitchFamily="18" charset="0"/>
                <a:ea typeface="Times New Roman" panose="02020603050405020304" pitchFamily="18" charset="0"/>
              </a:rPr>
              <a:t>Gy</a:t>
            </a:r>
            <a:endParaRPr lang="en-GB" sz="1200" dirty="0" smtClean="0">
              <a:effectLst/>
              <a:latin typeface="Times New Roman" panose="02020603050405020304" pitchFamily="18" charset="0"/>
              <a:ea typeface="Times New Roman" panose="02020603050405020304" pitchFamily="18" charset="0"/>
            </a:endParaRPr>
          </a:p>
          <a:p>
            <a:pPr algn="ctr">
              <a:spcAft>
                <a:spcPts val="0"/>
              </a:spcAft>
            </a:pPr>
            <a:r>
              <a:rPr lang="en-GB" sz="1200" dirty="0" smtClean="0">
                <a:effectLst/>
                <a:latin typeface="Times New Roman" panose="02020603050405020304" pitchFamily="18" charset="0"/>
                <a:ea typeface="Times New Roman" panose="02020603050405020304" pitchFamily="18" charset="0"/>
              </a:rPr>
              <a:t>1 </a:t>
            </a:r>
            <a:r>
              <a:rPr lang="en-GB" sz="1200" dirty="0" err="1" smtClean="0">
                <a:effectLst/>
                <a:latin typeface="Times New Roman" panose="02020603050405020304" pitchFamily="18" charset="0"/>
                <a:ea typeface="Times New Roman" panose="02020603050405020304" pitchFamily="18" charset="0"/>
              </a:rPr>
              <a:t>Gy</a:t>
            </a:r>
            <a:r>
              <a:rPr lang="en-GB" sz="1200" dirty="0" smtClean="0">
                <a:effectLst/>
                <a:latin typeface="Times New Roman" panose="02020603050405020304" pitchFamily="18" charset="0"/>
                <a:ea typeface="Times New Roman" panose="02020603050405020304" pitchFamily="18" charset="0"/>
              </a:rPr>
              <a:t> = 100 rad</a:t>
            </a:r>
          </a:p>
          <a:p>
            <a:endParaRPr lang="en-GB" dirty="0" smtClean="0"/>
          </a:p>
          <a:p>
            <a:endParaRPr lang="en-CA" dirty="0"/>
          </a:p>
        </p:txBody>
      </p:sp>
      <p:sp>
        <p:nvSpPr>
          <p:cNvPr id="4" name="Slide Number Placeholder 3"/>
          <p:cNvSpPr>
            <a:spLocks noGrp="1"/>
          </p:cNvSpPr>
          <p:nvPr>
            <p:ph type="sldNum" sz="quarter" idx="10"/>
          </p:nvPr>
        </p:nvSpPr>
        <p:spPr/>
        <p:txBody>
          <a:bodyPr/>
          <a:lstStyle/>
          <a:p>
            <a:fld id="{5750A1E1-C8D9-4447-9192-37BA973CD27A}" type="slidenum">
              <a:rPr lang="en-GB" smtClean="0"/>
              <a:t>61</a:t>
            </a:fld>
            <a:endParaRPr lang="en-GB"/>
          </a:p>
        </p:txBody>
      </p:sp>
    </p:spTree>
    <p:extLst>
      <p:ext uri="{BB962C8B-B14F-4D97-AF65-F5344CB8AC3E}">
        <p14:creationId xmlns:p14="http://schemas.microsoft.com/office/powerpoint/2010/main" val="14695094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a:t>
            </a:r>
            <a:r>
              <a:rPr lang="en-GB" sz="1200" b="1" dirty="0" smtClean="0">
                <a:effectLst/>
                <a:latin typeface="Times New Roman" panose="02020603050405020304" pitchFamily="18" charset="0"/>
                <a:ea typeface="Times New Roman" panose="02020603050405020304" pitchFamily="18" charset="0"/>
              </a:rPr>
              <a:t>absorbed dose rate</a:t>
            </a:r>
            <a:r>
              <a:rPr lang="en-GB" sz="1200" dirty="0" smtClean="0">
                <a:effectLst/>
                <a:latin typeface="Times New Roman" panose="02020603050405020304" pitchFamily="18" charset="0"/>
                <a:ea typeface="Times New Roman" panose="02020603050405020304" pitchFamily="18" charset="0"/>
              </a:rPr>
              <a:t>, </a:t>
            </a:r>
            <a:r>
              <a:rPr lang="en-GB" sz="1200" i="1" dirty="0" err="1" smtClean="0">
                <a:effectLst/>
                <a:latin typeface="Times New Roman" panose="02020603050405020304" pitchFamily="18" charset="0"/>
                <a:ea typeface="Times New Roman" panose="02020603050405020304" pitchFamily="18" charset="0"/>
              </a:rPr>
              <a:t>Ḋ</a:t>
            </a:r>
            <a:r>
              <a:rPr lang="en-GB" sz="1200" dirty="0" smtClean="0">
                <a:effectLst/>
                <a:latin typeface="Times New Roman" panose="02020603050405020304" pitchFamily="18" charset="0"/>
                <a:ea typeface="Times New Roman" panose="02020603050405020304" pitchFamily="18" charset="0"/>
              </a:rPr>
              <a:t>, tells us how quickly the absorbed dose to the target increases.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p>
          <a:p>
            <a:pPr algn="ctr">
              <a:spcAft>
                <a:spcPts val="0"/>
              </a:spcAft>
            </a:pPr>
            <a:r>
              <a:rPr lang="en-GB" b="1" i="1" dirty="0" err="1" smtClean="0"/>
              <a:t>Ḋ</a:t>
            </a:r>
            <a:r>
              <a:rPr lang="sl-SI" b="1" i="1" dirty="0" smtClean="0"/>
              <a:t>=</a:t>
            </a:r>
            <a:r>
              <a:rPr lang="sl-SI" b="1" i="1" dirty="0" smtClean="0">
                <a:sym typeface="Symbol" panose="05050102010706020507" pitchFamily="18" charset="2"/>
              </a:rPr>
              <a:t>D/t</a:t>
            </a:r>
            <a:endParaRPr lang="en-GB" sz="1200" b="1" dirty="0" smtClean="0">
              <a:effectLst/>
              <a:latin typeface="Times New Roman" panose="02020603050405020304" pitchFamily="18" charset="0"/>
              <a:ea typeface="Times New Roman" panose="02020603050405020304" pitchFamily="18" charset="0"/>
            </a:endParaRP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absorbed dose rate is measured in units of </a:t>
            </a:r>
            <a:r>
              <a:rPr lang="en-GB" sz="1200" dirty="0" err="1" smtClean="0">
                <a:effectLst/>
                <a:latin typeface="Times New Roman" panose="02020603050405020304" pitchFamily="18" charset="0"/>
                <a:ea typeface="Times New Roman" panose="02020603050405020304" pitchFamily="18" charset="0"/>
              </a:rPr>
              <a:t>Gy</a:t>
            </a:r>
            <a:r>
              <a:rPr lang="en-GB" sz="1200" dirty="0" smtClean="0">
                <a:effectLst/>
                <a:latin typeface="Times New Roman" panose="02020603050405020304" pitchFamily="18" charset="0"/>
                <a:ea typeface="Times New Roman" panose="02020603050405020304" pitchFamily="18" charset="0"/>
              </a:rPr>
              <a:t>/h, </a:t>
            </a:r>
            <a:r>
              <a:rPr lang="en-GB" sz="1200" dirty="0" err="1" smtClean="0">
                <a:effectLst/>
                <a:latin typeface="Times New Roman" panose="02020603050405020304" pitchFamily="18" charset="0"/>
                <a:ea typeface="Times New Roman" panose="02020603050405020304" pitchFamily="18" charset="0"/>
              </a:rPr>
              <a:t>mGy</a:t>
            </a:r>
            <a:r>
              <a:rPr lang="en-GB" sz="1200" dirty="0" smtClean="0">
                <a:effectLst/>
                <a:latin typeface="Times New Roman" panose="02020603050405020304" pitchFamily="18" charset="0"/>
                <a:ea typeface="Times New Roman" panose="02020603050405020304" pitchFamily="18" charset="0"/>
              </a:rPr>
              <a:t>/h etc.</a:t>
            </a:r>
          </a:p>
        </p:txBody>
      </p:sp>
      <p:sp>
        <p:nvSpPr>
          <p:cNvPr id="4" name="Slide Number Placeholder 3"/>
          <p:cNvSpPr>
            <a:spLocks noGrp="1"/>
          </p:cNvSpPr>
          <p:nvPr>
            <p:ph type="sldNum" sz="quarter" idx="10"/>
          </p:nvPr>
        </p:nvSpPr>
        <p:spPr/>
        <p:txBody>
          <a:bodyPr/>
          <a:lstStyle/>
          <a:p>
            <a:fld id="{5750A1E1-C8D9-4447-9192-37BA973CD27A}" type="slidenum">
              <a:rPr lang="en-GB" smtClean="0"/>
              <a:t>62</a:t>
            </a:fld>
            <a:endParaRPr lang="en-GB"/>
          </a:p>
        </p:txBody>
      </p:sp>
    </p:spTree>
    <p:extLst>
      <p:ext uri="{BB962C8B-B14F-4D97-AF65-F5344CB8AC3E}">
        <p14:creationId xmlns:p14="http://schemas.microsoft.com/office/powerpoint/2010/main" val="3316029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200" dirty="0" smtClean="0">
                <a:effectLst/>
                <a:latin typeface="Times New Roman" panose="02020603050405020304" pitchFamily="18" charset="0"/>
                <a:ea typeface="Times New Roman" panose="02020603050405020304" pitchFamily="18" charset="0"/>
              </a:rPr>
              <a:t>In case of a point source (a source of radiation may be considered as a point source when its</a:t>
            </a:r>
            <a:r>
              <a:rPr lang="en-GB" sz="1200" baseline="0" dirty="0" smtClean="0">
                <a:effectLst/>
                <a:latin typeface="Times New Roman" panose="02020603050405020304" pitchFamily="18" charset="0"/>
                <a:ea typeface="Times New Roman" panose="02020603050405020304" pitchFamily="18" charset="0"/>
              </a:rPr>
              <a:t> </a:t>
            </a:r>
            <a:r>
              <a:rPr lang="en-GB" sz="1200" dirty="0" smtClean="0">
                <a:effectLst/>
                <a:latin typeface="Times New Roman" panose="02020603050405020304" pitchFamily="18" charset="0"/>
                <a:ea typeface="Times New Roman" panose="02020603050405020304" pitchFamily="18" charset="0"/>
              </a:rPr>
              <a:t>distance from the target is more than 3 times its dimension) of radiation with activity </a:t>
            </a:r>
            <a:r>
              <a:rPr lang="en-GB" sz="1400" dirty="0" smtClean="0">
                <a:effectLst/>
                <a:latin typeface="Monotype Corsiva" panose="03010101010201010101" pitchFamily="66" charset="0"/>
                <a:ea typeface="Times New Roman" panose="02020603050405020304" pitchFamily="18" charset="0"/>
              </a:rPr>
              <a:t>Ac</a:t>
            </a:r>
            <a:r>
              <a:rPr lang="en-GB" sz="1200" dirty="0" smtClean="0">
                <a:effectLst/>
                <a:latin typeface="Times New Roman" panose="02020603050405020304" pitchFamily="18" charset="0"/>
                <a:ea typeface="Times New Roman" panose="02020603050405020304" pitchFamily="18" charset="0"/>
              </a:rPr>
              <a:t>, radiation spreads from it </a:t>
            </a:r>
            <a:r>
              <a:rPr lang="en-GB" sz="1200" dirty="0" err="1" smtClean="0">
                <a:effectLst/>
                <a:latin typeface="Times New Roman" panose="02020603050405020304" pitchFamily="18" charset="0"/>
                <a:ea typeface="Times New Roman" panose="02020603050405020304" pitchFamily="18" charset="0"/>
              </a:rPr>
              <a:t>isotropically</a:t>
            </a:r>
            <a:r>
              <a:rPr lang="en-GB" sz="1200" dirty="0" smtClean="0">
                <a:effectLst/>
                <a:latin typeface="Times New Roman" panose="02020603050405020304" pitchFamily="18" charset="0"/>
                <a:ea typeface="Times New Roman" panose="02020603050405020304" pitchFamily="18" charset="0"/>
              </a:rPr>
              <a:t>, i.e. evenly in all directions.</a:t>
            </a:r>
          </a:p>
          <a:p>
            <a:pPr marL="0" marR="0" indent="0" algn="just" defTabSz="914400" rtl="0" eaLnBrk="1" fontAlgn="auto" latinLnBrk="0" hangingPunct="1">
              <a:lnSpc>
                <a:spcPct val="100000"/>
              </a:lnSpc>
              <a:spcBef>
                <a:spcPts val="0"/>
              </a:spcBef>
              <a:spcAft>
                <a:spcPts val="0"/>
              </a:spcAft>
              <a:buClrTx/>
              <a:buSzTx/>
              <a:buFontTx/>
              <a:buNone/>
              <a:tabLst/>
              <a:defRPr/>
            </a:pPr>
            <a:r>
              <a:rPr lang="en-GB" sz="1200" dirty="0" smtClean="0">
                <a:effectLst/>
                <a:latin typeface="Times New Roman" panose="02020603050405020304" pitchFamily="18" charset="0"/>
                <a:ea typeface="Times New Roman" panose="02020603050405020304" pitchFamily="18" charset="0"/>
              </a:rPr>
              <a:t>Let us consider the simplest example, where a radionuclide emits one photon with each decay. At distance </a:t>
            </a:r>
            <a:r>
              <a:rPr lang="en-GB" sz="1200" i="1" dirty="0" smtClean="0">
                <a:effectLst/>
                <a:latin typeface="Times New Roman" panose="02020603050405020304" pitchFamily="18" charset="0"/>
                <a:ea typeface="Times New Roman" panose="02020603050405020304" pitchFamily="18" charset="0"/>
              </a:rPr>
              <a:t>r</a:t>
            </a:r>
            <a:r>
              <a:rPr lang="en-GB" sz="1200" dirty="0" smtClean="0">
                <a:effectLst/>
                <a:latin typeface="Times New Roman" panose="02020603050405020304" pitchFamily="18" charset="0"/>
                <a:ea typeface="Times New Roman" panose="02020603050405020304" pitchFamily="18" charset="0"/>
              </a:rPr>
              <a:t> from the source, the photons spread evenly over the surface of a sphere with radius </a:t>
            </a:r>
            <a:r>
              <a:rPr lang="en-GB" sz="1200" i="1" dirty="0" smtClean="0">
                <a:effectLst/>
                <a:latin typeface="Times New Roman" panose="02020603050405020304" pitchFamily="18" charset="0"/>
                <a:ea typeface="Times New Roman" panose="02020603050405020304" pitchFamily="18" charset="0"/>
              </a:rPr>
              <a:t>r</a:t>
            </a:r>
            <a:r>
              <a:rPr lang="en-GB" sz="1200" dirty="0" smtClean="0">
                <a:effectLst/>
                <a:latin typeface="Times New Roman" panose="02020603050405020304" pitchFamily="18" charset="0"/>
                <a:ea typeface="Times New Roman" panose="02020603050405020304" pitchFamily="18" charset="0"/>
              </a:rPr>
              <a:t>, so that </a:t>
            </a:r>
            <a:r>
              <a:rPr lang="en-GB" sz="1200" i="1" dirty="0" smtClean="0">
                <a:effectLst/>
                <a:latin typeface="Times New Roman" panose="02020603050405020304" pitchFamily="18" charset="0"/>
                <a:ea typeface="Times New Roman" panose="02020603050405020304" pitchFamily="18" charset="0"/>
              </a:rPr>
              <a:t>S</a:t>
            </a:r>
            <a:r>
              <a:rPr lang="en-GB" sz="1200" dirty="0" smtClean="0">
                <a:effectLst/>
                <a:latin typeface="Times New Roman" panose="02020603050405020304" pitchFamily="18" charset="0"/>
                <a:ea typeface="Times New Roman" panose="02020603050405020304" pitchFamily="18" charset="0"/>
              </a:rPr>
              <a:t> = 4</a:t>
            </a:r>
            <a:r>
              <a:rPr lang="en-GB" sz="1200" dirty="0" smtClean="0">
                <a:effectLst/>
                <a:latin typeface="Times New Roman" panose="02020603050405020304" pitchFamily="18" charset="0"/>
                <a:ea typeface="Times New Roman" panose="02020603050405020304" pitchFamily="18" charset="0"/>
                <a:sym typeface="Symbol" panose="05050102010706020507" pitchFamily="18" charset="2"/>
              </a:rPr>
              <a:t></a:t>
            </a:r>
            <a:r>
              <a:rPr lang="en-GB" sz="1200" i="1" dirty="0" smtClean="0">
                <a:effectLst/>
                <a:latin typeface="Times New Roman" panose="02020603050405020304" pitchFamily="18" charset="0"/>
                <a:ea typeface="Times New Roman" panose="02020603050405020304" pitchFamily="18" charset="0"/>
              </a:rPr>
              <a:t>r</a:t>
            </a:r>
            <a:r>
              <a:rPr lang="en-GB" sz="1200" baseline="30000" dirty="0" smtClean="0">
                <a:effectLst/>
                <a:latin typeface="Times New Roman" panose="02020603050405020304" pitchFamily="18" charset="0"/>
                <a:ea typeface="Times New Roman" panose="02020603050405020304" pitchFamily="18" charset="0"/>
              </a:rPr>
              <a:t>2</a:t>
            </a:r>
            <a:r>
              <a:rPr lang="en-GB" sz="1200" dirty="0" smtClean="0">
                <a:effectLst/>
                <a:latin typeface="Times New Roman" panose="02020603050405020304" pitchFamily="18" charset="0"/>
                <a:ea typeface="Times New Roman" panose="02020603050405020304" pitchFamily="18" charset="0"/>
              </a:rPr>
              <a:t>. At this distance, the photon flux thus equals</a:t>
            </a:r>
            <a:r>
              <a:rPr lang="en-GB" sz="1200" baseline="0" dirty="0" smtClean="0">
                <a:effectLst/>
                <a:latin typeface="Times New Roman" panose="02020603050405020304" pitchFamily="18" charset="0"/>
                <a:ea typeface="Times New Roman" panose="02020603050405020304" pitchFamily="18" charset="0"/>
              </a:rPr>
              <a:t> (see slide)</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endParaRPr lang="en-GB" sz="1200" dirty="0" smtClean="0">
              <a:effectLst/>
              <a:latin typeface="Times New Roman" panose="02020603050405020304" pitchFamily="18" charset="0"/>
              <a:ea typeface="Times New Roman" panose="02020603050405020304" pitchFamily="18" charset="0"/>
            </a:endParaRPr>
          </a:p>
          <a:p>
            <a:pPr algn="ctr">
              <a:spcAft>
                <a:spcPts val="0"/>
              </a:spcAft>
            </a:pPr>
            <a:r>
              <a:rPr lang="en-GB" sz="1200" b="1" dirty="0" smtClean="0">
                <a:effectLst/>
                <a:latin typeface="Times New Roman" panose="02020603050405020304" pitchFamily="18" charset="0"/>
                <a:ea typeface="Times New Roman" panose="02020603050405020304" pitchFamily="18" charset="0"/>
                <a:sym typeface="Symbol" panose="05050102010706020507" pitchFamily="18" charset="2"/>
              </a:rPr>
              <a:t>=…</a:t>
            </a:r>
            <a:endParaRPr lang="en-GB" sz="1200" b="1"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The dose rate is the product of the number of photons absorbed in the target per unit time, and the energy they pass to the target on absorption. The number of photons absorbed in the target is proportional to the number of photons reaching the target, i.e. the photon flux. This means the dose rate is proportional to the photon flux</a:t>
            </a:r>
            <a:r>
              <a:rPr lang="en-GB" sz="1200" baseline="0" dirty="0" smtClean="0">
                <a:effectLst/>
                <a:latin typeface="Times New Roman" panose="02020603050405020304" pitchFamily="18" charset="0"/>
                <a:ea typeface="Times New Roman" panose="02020603050405020304" pitchFamily="18" charset="0"/>
              </a:rPr>
              <a:t> (see slide):</a:t>
            </a:r>
          </a:p>
          <a:p>
            <a:pPr algn="just">
              <a:spcAft>
                <a:spcPts val="0"/>
              </a:spcAft>
            </a:pPr>
            <a:endParaRPr lang="en-GB" sz="1200" dirty="0" smtClean="0">
              <a:effectLst/>
              <a:latin typeface="Times New Roman" panose="02020603050405020304" pitchFamily="18" charset="0"/>
              <a:ea typeface="Times New Roman" panose="02020603050405020304" pitchFamily="18" charset="0"/>
            </a:endParaRPr>
          </a:p>
          <a:p>
            <a:pPr algn="ctr">
              <a:spcAft>
                <a:spcPts val="0"/>
              </a:spcAft>
            </a:pPr>
            <a:r>
              <a:rPr lang="en-GB" b="1" i="1" dirty="0" err="1" smtClean="0"/>
              <a:t>Ḋ</a:t>
            </a:r>
            <a:r>
              <a:rPr lang="en-GB" b="1" i="1" dirty="0" smtClean="0"/>
              <a:t>=…</a:t>
            </a:r>
            <a:endParaRPr lang="en-GB" sz="1200" b="1" dirty="0" smtClean="0">
              <a:effectLst/>
              <a:latin typeface="Times New Roman" panose="02020603050405020304" pitchFamily="18" charset="0"/>
              <a:ea typeface="Times New Roman" panose="02020603050405020304" pitchFamily="18" charset="0"/>
            </a:endParaRPr>
          </a:p>
          <a:p>
            <a:pPr algn="just">
              <a:spcAft>
                <a:spcPts val="0"/>
              </a:spcAft>
            </a:pP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b="1" dirty="0" smtClean="0">
                <a:effectLst/>
                <a:latin typeface="Times New Roman" panose="02020603050405020304" pitchFamily="18" charset="0"/>
                <a:ea typeface="Times New Roman" panose="02020603050405020304" pitchFamily="18" charset="0"/>
              </a:rPr>
              <a:t>The absorbed dose rate is directly proportional to the point source activity and inversely proportional to the square of the distance from the source.</a:t>
            </a:r>
            <a:endParaRPr lang="en-GB"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63</a:t>
            </a:fld>
            <a:endParaRPr lang="en-GB"/>
          </a:p>
        </p:txBody>
      </p:sp>
    </p:spTree>
    <p:extLst>
      <p:ext uri="{BB962C8B-B14F-4D97-AF65-F5344CB8AC3E}">
        <p14:creationId xmlns:p14="http://schemas.microsoft.com/office/powerpoint/2010/main" val="4185956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effectLst/>
                <a:latin typeface="Times New Roman" panose="02020603050405020304" pitchFamily="18" charset="0"/>
                <a:ea typeface="Times New Roman" panose="02020603050405020304" pitchFamily="18" charset="0"/>
              </a:rPr>
              <a:t>We also frequently deal with line sources of radiation, e.g. a pipe carrying radioactive fluid. The dose rate falls </a:t>
            </a:r>
            <a:r>
              <a:rPr lang="en-GB" sz="1200" b="1" dirty="0" smtClean="0">
                <a:effectLst/>
                <a:latin typeface="Times New Roman" panose="02020603050405020304" pitchFamily="18" charset="0"/>
                <a:ea typeface="Times New Roman" panose="02020603050405020304" pitchFamily="18" charset="0"/>
              </a:rPr>
              <a:t>inversely proportionally </a:t>
            </a:r>
            <a:r>
              <a:rPr lang="en-GB" sz="1200" dirty="0" smtClean="0">
                <a:effectLst/>
                <a:latin typeface="Times New Roman" panose="02020603050405020304" pitchFamily="18" charset="0"/>
                <a:ea typeface="Times New Roman" panose="02020603050405020304" pitchFamily="18" charset="0"/>
              </a:rPr>
              <a:t>to the distance from the line source</a:t>
            </a:r>
            <a:r>
              <a:rPr lang="sl-SI" sz="1200" dirty="0" smtClean="0">
                <a:effectLst/>
                <a:latin typeface="Times New Roman" panose="02020603050405020304" pitchFamily="18" charset="0"/>
                <a:ea typeface="Times New Roman" panose="02020603050405020304" pitchFamily="18" charset="0"/>
              </a:rPr>
              <a:t>.</a:t>
            </a:r>
            <a:endParaRPr lang="en-GB"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t>64</a:t>
            </a:fld>
            <a:endParaRPr lang="en-GB"/>
          </a:p>
        </p:txBody>
      </p:sp>
    </p:spTree>
    <p:extLst>
      <p:ext uri="{BB962C8B-B14F-4D97-AF65-F5344CB8AC3E}">
        <p14:creationId xmlns:p14="http://schemas.microsoft.com/office/powerpoint/2010/main" val="52398226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Things would be simple if radiation effects were directly proportional to the absorbed dose. Unfortunately, they are not. Besides the energy deposited in the body by radiation, the degree of biological damage also depends on the type of incoming radiation and sometimes on the energy of the particles.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Biological effects increase with the </a:t>
            </a:r>
            <a:r>
              <a:rPr lang="en-GB" sz="1200" i="1" dirty="0" smtClean="0">
                <a:effectLst/>
                <a:latin typeface="Times New Roman" panose="02020603050405020304" pitchFamily="18" charset="0"/>
                <a:ea typeface="Times New Roman" panose="02020603050405020304" pitchFamily="18" charset="0"/>
              </a:rPr>
              <a:t>stopping power</a:t>
            </a:r>
            <a:r>
              <a:rPr lang="en-GB" sz="1200" dirty="0" smtClean="0">
                <a:effectLst/>
                <a:latin typeface="Times New Roman" panose="02020603050405020304" pitchFamily="18" charset="0"/>
                <a:ea typeface="Times New Roman" panose="02020603050405020304" pitchFamily="18" charset="0"/>
              </a:rPr>
              <a:t> of particles which is also called </a:t>
            </a:r>
            <a:r>
              <a:rPr lang="en-GB" sz="1200" b="1" dirty="0" smtClean="0">
                <a:effectLst/>
                <a:latin typeface="Times New Roman" panose="02020603050405020304" pitchFamily="18" charset="0"/>
                <a:ea typeface="Times New Roman" panose="02020603050405020304" pitchFamily="18" charset="0"/>
              </a:rPr>
              <a:t>linear energy transfer </a:t>
            </a:r>
            <a:r>
              <a:rPr lang="en-GB" sz="1200" dirty="0" smtClean="0">
                <a:effectLst/>
                <a:latin typeface="Times New Roman" panose="02020603050405020304" pitchFamily="18" charset="0"/>
                <a:ea typeface="Times New Roman" panose="02020603050405020304" pitchFamily="18" charset="0"/>
              </a:rPr>
              <a:t>– LET. This means that particles with a large LET (alpha particles, neutrons) cause more damage than particles with a small LET (beta and gamma particles) at the same absorbed dose.</a:t>
            </a:r>
          </a:p>
        </p:txBody>
      </p:sp>
      <p:sp>
        <p:nvSpPr>
          <p:cNvPr id="4" name="Slide Number Placeholder 3"/>
          <p:cNvSpPr>
            <a:spLocks noGrp="1"/>
          </p:cNvSpPr>
          <p:nvPr>
            <p:ph type="sldNum" sz="quarter" idx="10"/>
          </p:nvPr>
        </p:nvSpPr>
        <p:spPr/>
        <p:txBody>
          <a:bodyPr/>
          <a:lstStyle/>
          <a:p>
            <a:fld id="{5750A1E1-C8D9-4447-9192-37BA973CD27A}" type="slidenum">
              <a:rPr lang="en-GB" smtClean="0"/>
              <a:t>65</a:t>
            </a:fld>
            <a:endParaRPr lang="en-GB"/>
          </a:p>
        </p:txBody>
      </p:sp>
    </p:spTree>
    <p:extLst>
      <p:ext uri="{BB962C8B-B14F-4D97-AF65-F5344CB8AC3E}">
        <p14:creationId xmlns:p14="http://schemas.microsoft.com/office/powerpoint/2010/main" val="14896601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Since there is no easy way of adequately expressing the dependence of biological effects on linear energy transfer by a simple mathematical formula, we need to introduce the </a:t>
            </a:r>
            <a:r>
              <a:rPr lang="en-GB" sz="1200" b="1" dirty="0" smtClean="0">
                <a:effectLst/>
                <a:latin typeface="Times New Roman" panose="02020603050405020304" pitchFamily="18" charset="0"/>
                <a:ea typeface="Times New Roman" panose="02020603050405020304" pitchFamily="18" charset="0"/>
              </a:rPr>
              <a:t>radiation weighting factor</a:t>
            </a:r>
            <a:r>
              <a:rPr lang="en-GB" sz="1200" dirty="0" smtClean="0">
                <a:effectLst/>
                <a:latin typeface="Times New Roman" panose="02020603050405020304" pitchFamily="18" charset="0"/>
                <a:ea typeface="Times New Roman" panose="02020603050405020304" pitchFamily="18" charset="0"/>
              </a:rPr>
              <a:t> </a:t>
            </a:r>
            <a:r>
              <a:rPr lang="en-GB" sz="1200" b="1" i="1" dirty="0" err="1" smtClean="0">
                <a:effectLst/>
                <a:latin typeface="Times New Roman" panose="02020603050405020304" pitchFamily="18" charset="0"/>
                <a:ea typeface="Times New Roman" panose="02020603050405020304" pitchFamily="18" charset="0"/>
              </a:rPr>
              <a:t>w</a:t>
            </a:r>
            <a:r>
              <a:rPr lang="en-GB" sz="1200" b="1" baseline="-25000" dirty="0" err="1" smtClean="0">
                <a:effectLst/>
                <a:latin typeface="Times New Roman" panose="02020603050405020304" pitchFamily="18" charset="0"/>
                <a:ea typeface="Times New Roman" panose="02020603050405020304" pitchFamily="18" charset="0"/>
              </a:rPr>
              <a:t>R</a:t>
            </a:r>
            <a:r>
              <a:rPr lang="en-GB" sz="1200" dirty="0" smtClean="0">
                <a:effectLst/>
                <a:latin typeface="Times New Roman" panose="02020603050405020304" pitchFamily="18" charset="0"/>
                <a:ea typeface="Times New Roman" panose="02020603050405020304" pitchFamily="18" charset="0"/>
              </a:rPr>
              <a:t> which accounts for the differences in the quality (effectiveness) of various radiations.</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To estimate the degree of biological damage, we introduce a new </a:t>
            </a:r>
            <a:r>
              <a:rPr lang="en-GB" sz="1200" dirty="0" err="1" smtClean="0">
                <a:effectLst/>
                <a:latin typeface="Times New Roman" panose="02020603050405020304" pitchFamily="18" charset="0"/>
                <a:ea typeface="Times New Roman" panose="02020603050405020304" pitchFamily="18" charset="0"/>
              </a:rPr>
              <a:t>dosimetric</a:t>
            </a:r>
            <a:r>
              <a:rPr lang="en-GB" sz="1200" dirty="0" smtClean="0">
                <a:effectLst/>
                <a:latin typeface="Times New Roman" panose="02020603050405020304" pitchFamily="18" charset="0"/>
                <a:ea typeface="Times New Roman" panose="02020603050405020304" pitchFamily="18" charset="0"/>
              </a:rPr>
              <a:t> quantity, called the </a:t>
            </a:r>
            <a:r>
              <a:rPr lang="en-GB" sz="1200" b="1" dirty="0" smtClean="0">
                <a:effectLst/>
                <a:latin typeface="Times New Roman" panose="02020603050405020304" pitchFamily="18" charset="0"/>
                <a:ea typeface="Times New Roman" panose="02020603050405020304" pitchFamily="18" charset="0"/>
              </a:rPr>
              <a:t>equivalent dose</a:t>
            </a:r>
            <a:r>
              <a:rPr lang="en-GB" sz="1200" dirty="0" smtClean="0">
                <a:effectLst/>
                <a:latin typeface="Times New Roman" panose="02020603050405020304" pitchFamily="18" charset="0"/>
                <a:ea typeface="Times New Roman" panose="02020603050405020304" pitchFamily="18" charset="0"/>
              </a:rPr>
              <a:t>, </a:t>
            </a:r>
            <a:r>
              <a:rPr lang="en-GB" sz="1200" i="1" dirty="0" smtClean="0">
                <a:effectLst/>
                <a:latin typeface="Times New Roman" panose="02020603050405020304" pitchFamily="18" charset="0"/>
                <a:ea typeface="Times New Roman" panose="02020603050405020304" pitchFamily="18" charset="0"/>
              </a:rPr>
              <a:t>H</a:t>
            </a:r>
            <a:r>
              <a:rPr lang="en-GB" sz="1200" dirty="0" smtClean="0">
                <a:effectLst/>
                <a:latin typeface="Times New Roman" panose="02020603050405020304" pitchFamily="18" charset="0"/>
                <a:ea typeface="Times New Roman" panose="02020603050405020304" pitchFamily="18" charset="0"/>
              </a:rPr>
              <a:t>, defined as the product of the absorbed dose and the radiation weighting factor </a:t>
            </a:r>
            <a:r>
              <a:rPr lang="en-GB" sz="1200" i="1" dirty="0" err="1" smtClean="0">
                <a:effectLst/>
                <a:latin typeface="Times New Roman" panose="02020603050405020304" pitchFamily="18" charset="0"/>
                <a:ea typeface="Times New Roman" panose="02020603050405020304" pitchFamily="18" charset="0"/>
              </a:rPr>
              <a:t>w</a:t>
            </a:r>
            <a:r>
              <a:rPr lang="en-GB" sz="1200" baseline="-25000" dirty="0" err="1" smtClean="0">
                <a:effectLst/>
                <a:latin typeface="Times New Roman" panose="02020603050405020304" pitchFamily="18" charset="0"/>
                <a:ea typeface="Times New Roman" panose="02020603050405020304" pitchFamily="18" charset="0"/>
              </a:rPr>
              <a:t>R</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l">
              <a:spcAft>
                <a:spcPts val="0"/>
              </a:spcAft>
            </a:pPr>
            <a:r>
              <a:rPr lang="en-GB" sz="1200" i="1" dirty="0" smtClean="0">
                <a:effectLst/>
                <a:latin typeface="Times New Roman" panose="02020603050405020304" pitchFamily="18" charset="0"/>
                <a:ea typeface="Times New Roman" panose="02020603050405020304" pitchFamily="18" charset="0"/>
              </a:rPr>
              <a:t>H</a:t>
            </a:r>
            <a:r>
              <a:rPr lang="en-GB" sz="1200" dirty="0" smtClean="0">
                <a:effectLst/>
                <a:latin typeface="Times New Roman" panose="02020603050405020304" pitchFamily="18" charset="0"/>
                <a:ea typeface="Times New Roman" panose="02020603050405020304" pitchFamily="18" charset="0"/>
              </a:rPr>
              <a:t> = </a:t>
            </a:r>
            <a:r>
              <a:rPr lang="en-GB" sz="1200" i="1" dirty="0" err="1" smtClean="0">
                <a:effectLst/>
                <a:latin typeface="Times New Roman" panose="02020603050405020304" pitchFamily="18" charset="0"/>
                <a:ea typeface="Times New Roman" panose="02020603050405020304" pitchFamily="18" charset="0"/>
              </a:rPr>
              <a:t>w</a:t>
            </a:r>
            <a:r>
              <a:rPr lang="en-GB" sz="1200" baseline="-25000" dirty="0" err="1" smtClean="0">
                <a:effectLst/>
                <a:latin typeface="Times New Roman" panose="02020603050405020304" pitchFamily="18" charset="0"/>
                <a:ea typeface="Times New Roman" panose="02020603050405020304" pitchFamily="18" charset="0"/>
              </a:rPr>
              <a:t>R</a:t>
            </a:r>
            <a:r>
              <a:rPr lang="en-GB" sz="1200" dirty="0" smtClean="0">
                <a:effectLst/>
                <a:latin typeface="Times New Roman" panose="02020603050405020304" pitchFamily="18" charset="0"/>
                <a:ea typeface="Times New Roman" panose="02020603050405020304" pitchFamily="18" charset="0"/>
              </a:rPr>
              <a:t> · </a:t>
            </a:r>
            <a:r>
              <a:rPr lang="en-GB" sz="1200" i="1" dirty="0" smtClean="0">
                <a:effectLst/>
                <a:latin typeface="Times New Roman" panose="02020603050405020304" pitchFamily="18" charset="0"/>
                <a:ea typeface="Times New Roman" panose="02020603050405020304" pitchFamily="18" charset="0"/>
              </a:rPr>
              <a:t>D</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The unit for equivalent dose is called the </a:t>
            </a:r>
            <a:r>
              <a:rPr lang="en-GB" sz="1200" b="1" dirty="0" err="1" smtClean="0">
                <a:effectLst/>
                <a:latin typeface="Times New Roman" panose="02020603050405020304" pitchFamily="18" charset="0"/>
                <a:ea typeface="Times New Roman" panose="02020603050405020304" pitchFamily="18" charset="0"/>
              </a:rPr>
              <a:t>sievert</a:t>
            </a:r>
            <a:r>
              <a:rPr lang="en-GB" sz="1200" dirty="0" smtClean="0">
                <a:effectLst/>
                <a:latin typeface="Times New Roman" panose="02020603050405020304" pitchFamily="18" charset="0"/>
                <a:ea typeface="Times New Roman" panose="02020603050405020304" pitchFamily="18" charset="0"/>
              </a:rPr>
              <a:t> (</a:t>
            </a:r>
            <a:r>
              <a:rPr lang="en-GB" sz="1200" dirty="0" err="1" smtClean="0">
                <a:effectLst/>
                <a:latin typeface="Times New Roman" panose="02020603050405020304" pitchFamily="18" charset="0"/>
                <a:ea typeface="Times New Roman" panose="02020603050405020304" pitchFamily="18" charset="0"/>
              </a:rPr>
              <a:t>Sv</a:t>
            </a:r>
            <a:r>
              <a:rPr lang="en-GB" sz="1200" dirty="0" smtClean="0">
                <a:effectLst/>
                <a:latin typeface="Times New Roman" panose="02020603050405020304" pitchFamily="18" charset="0"/>
                <a:ea typeface="Times New Roman" panose="02020603050405020304" pitchFamily="18" charset="0"/>
              </a:rPr>
              <a:t>). This unit is used to point out that we are dealing with equivalent and not absorbed dose (the unit of the latter is </a:t>
            </a:r>
            <a:r>
              <a:rPr lang="en-GB" sz="1200" dirty="0" err="1" smtClean="0">
                <a:effectLst/>
                <a:latin typeface="Times New Roman" panose="02020603050405020304" pitchFamily="18" charset="0"/>
                <a:ea typeface="Times New Roman" panose="02020603050405020304" pitchFamily="18" charset="0"/>
              </a:rPr>
              <a:t>Gy</a:t>
            </a:r>
            <a:r>
              <a:rPr lang="en-GB" sz="1200" dirty="0" smtClean="0">
                <a:effectLst/>
                <a:latin typeface="Times New Roman" panose="02020603050405020304" pitchFamily="18" charset="0"/>
                <a:ea typeface="Times New Roman" panose="02020603050405020304" pitchFamily="18" charset="0"/>
              </a:rPr>
              <a:t>), although both can be expressed with the same basic physical units:</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l">
              <a:spcAft>
                <a:spcPts val="0"/>
              </a:spcAft>
            </a:pPr>
            <a:r>
              <a:rPr lang="en-GB" sz="1200" dirty="0" smtClean="0">
                <a:effectLst/>
                <a:latin typeface="Times New Roman" panose="02020603050405020304" pitchFamily="18" charset="0"/>
                <a:ea typeface="Times New Roman" panose="02020603050405020304" pitchFamily="18" charset="0"/>
              </a:rPr>
              <a:t>1 </a:t>
            </a:r>
            <a:r>
              <a:rPr lang="en-GB" sz="1200" dirty="0" err="1" smtClean="0">
                <a:effectLst/>
                <a:latin typeface="Times New Roman" panose="02020603050405020304" pitchFamily="18" charset="0"/>
                <a:ea typeface="Times New Roman" panose="02020603050405020304" pitchFamily="18" charset="0"/>
              </a:rPr>
              <a:t>Sv</a:t>
            </a:r>
            <a:r>
              <a:rPr lang="en-GB" sz="1200" dirty="0" smtClean="0">
                <a:effectLst/>
                <a:latin typeface="Times New Roman" panose="02020603050405020304" pitchFamily="18" charset="0"/>
                <a:ea typeface="Times New Roman" panose="02020603050405020304" pitchFamily="18" charset="0"/>
              </a:rPr>
              <a:t> = 1 J/kg</a:t>
            </a:r>
          </a:p>
          <a:p>
            <a:pPr algn="ctr">
              <a:spcAft>
                <a:spcPts val="0"/>
              </a:spcAft>
            </a:pP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An equivalent dose of 1 </a:t>
            </a:r>
            <a:r>
              <a:rPr lang="en-GB" sz="1200" dirty="0" err="1" smtClean="0">
                <a:effectLst/>
                <a:latin typeface="Times New Roman" panose="02020603050405020304" pitchFamily="18" charset="0"/>
                <a:ea typeface="Times New Roman" panose="02020603050405020304" pitchFamily="18" charset="0"/>
              </a:rPr>
              <a:t>Sv</a:t>
            </a:r>
            <a:r>
              <a:rPr lang="en-GB" sz="1200" dirty="0" smtClean="0">
                <a:effectLst/>
                <a:latin typeface="Times New Roman" panose="02020603050405020304" pitchFamily="18" charset="0"/>
                <a:ea typeface="Times New Roman" panose="02020603050405020304" pitchFamily="18" charset="0"/>
              </a:rPr>
              <a:t> is a very large dose, so we often use smaller units,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and µ</a:t>
            </a:r>
            <a:r>
              <a:rPr lang="en-GB" sz="1200" dirty="0" err="1" smtClean="0">
                <a:effectLst/>
                <a:latin typeface="Times New Roman" panose="02020603050405020304" pitchFamily="18" charset="0"/>
                <a:ea typeface="Times New Roman" panose="02020603050405020304" pitchFamily="18" charset="0"/>
              </a:rPr>
              <a:t>Sv</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The old unit for equivalent dose, which is still encountered in American literature and legislation, is the rem (roentgen equivalent man):</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1 rem = 0.01 </a:t>
            </a:r>
            <a:r>
              <a:rPr lang="en-GB" sz="1200" dirty="0" err="1" smtClean="0">
                <a:effectLst/>
                <a:latin typeface="Times New Roman" panose="02020603050405020304" pitchFamily="18" charset="0"/>
                <a:ea typeface="Times New Roman" panose="02020603050405020304" pitchFamily="18" charset="0"/>
              </a:rPr>
              <a:t>Sv</a:t>
            </a:r>
            <a:r>
              <a:rPr lang="en-GB" sz="1200" dirty="0" smtClean="0">
                <a:effectLst/>
                <a:latin typeface="Times New Roman" panose="02020603050405020304" pitchFamily="18" charset="0"/>
                <a:ea typeface="Times New Roman" panose="02020603050405020304" pitchFamily="18" charset="0"/>
              </a:rPr>
              <a:t> = 10 </a:t>
            </a:r>
            <a:r>
              <a:rPr lang="en-GB" sz="1200" dirty="0" err="1" smtClean="0">
                <a:effectLst/>
                <a:latin typeface="Times New Roman" panose="02020603050405020304" pitchFamily="18" charset="0"/>
                <a:ea typeface="Times New Roman" panose="02020603050405020304" pitchFamily="18" charset="0"/>
              </a:rPr>
              <a:t>mSv</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1 </a:t>
            </a:r>
            <a:r>
              <a:rPr lang="en-GB" sz="1200" dirty="0" err="1" smtClean="0">
                <a:effectLst/>
                <a:latin typeface="Times New Roman" panose="02020603050405020304" pitchFamily="18" charset="0"/>
                <a:ea typeface="Times New Roman" panose="02020603050405020304" pitchFamily="18" charset="0"/>
              </a:rPr>
              <a:t>Sv</a:t>
            </a:r>
            <a:r>
              <a:rPr lang="en-GB" sz="1200" dirty="0" smtClean="0">
                <a:effectLst/>
                <a:latin typeface="Times New Roman" panose="02020603050405020304" pitchFamily="18" charset="0"/>
                <a:ea typeface="Times New Roman" panose="02020603050405020304" pitchFamily="18" charset="0"/>
              </a:rPr>
              <a:t> = 100 rem</a:t>
            </a:r>
          </a:p>
        </p:txBody>
      </p:sp>
      <p:sp>
        <p:nvSpPr>
          <p:cNvPr id="4" name="Slide Number Placeholder 3"/>
          <p:cNvSpPr>
            <a:spLocks noGrp="1"/>
          </p:cNvSpPr>
          <p:nvPr>
            <p:ph type="sldNum" sz="quarter" idx="10"/>
          </p:nvPr>
        </p:nvSpPr>
        <p:spPr/>
        <p:txBody>
          <a:bodyPr/>
          <a:lstStyle/>
          <a:p>
            <a:fld id="{5750A1E1-C8D9-4447-9192-37BA973CD27A}" type="slidenum">
              <a:rPr lang="en-GB" smtClean="0"/>
              <a:t>66</a:t>
            </a:fld>
            <a:endParaRPr lang="en-GB"/>
          </a:p>
        </p:txBody>
      </p:sp>
    </p:spTree>
    <p:extLst>
      <p:ext uri="{BB962C8B-B14F-4D97-AF65-F5344CB8AC3E}">
        <p14:creationId xmlns:p14="http://schemas.microsoft.com/office/powerpoint/2010/main" val="5272169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noProof="0" dirty="0" smtClean="0">
                <a:effectLst/>
                <a:latin typeface="Times New Roman" panose="02020603050405020304" pitchFamily="18" charset="0"/>
                <a:ea typeface="Times New Roman" panose="02020603050405020304" pitchFamily="18" charset="0"/>
              </a:rPr>
              <a:t>The biological consequences vary if a given equivalent dose is received by the whole body or just by a part of the body or an organ. In terms of biological effects, we also find that not all organs are equally sensitive to radiation, i.e. the same equivalent dose produces more harmful effects in some organs than in others.</a:t>
            </a:r>
          </a:p>
          <a:p>
            <a:pPr algn="just">
              <a:spcAft>
                <a:spcPts val="0"/>
              </a:spcAft>
            </a:pPr>
            <a:r>
              <a:rPr lang="en-GB" sz="1200" noProof="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noProof="0" dirty="0" smtClean="0">
                <a:effectLst/>
                <a:latin typeface="Times New Roman" panose="02020603050405020304" pitchFamily="18" charset="0"/>
                <a:ea typeface="Times New Roman" panose="02020603050405020304" pitchFamily="18" charset="0"/>
              </a:rPr>
              <a:t>This is why another quantity was introduced, the </a:t>
            </a:r>
            <a:r>
              <a:rPr lang="en-GB" sz="1200" b="1" noProof="0" dirty="0" smtClean="0">
                <a:effectLst/>
                <a:latin typeface="Times New Roman" panose="02020603050405020304" pitchFamily="18" charset="0"/>
                <a:ea typeface="Times New Roman" panose="02020603050405020304" pitchFamily="18" charset="0"/>
              </a:rPr>
              <a:t>effective dose</a:t>
            </a:r>
            <a:r>
              <a:rPr lang="en-GB" sz="1200" noProof="0" dirty="0" smtClean="0">
                <a:effectLst/>
                <a:latin typeface="Times New Roman" panose="02020603050405020304" pitchFamily="18" charset="0"/>
                <a:ea typeface="Times New Roman" panose="02020603050405020304" pitchFamily="18" charset="0"/>
              </a:rPr>
              <a:t>, </a:t>
            </a:r>
            <a:r>
              <a:rPr lang="en-GB" sz="1200" i="1" noProof="0" dirty="0" smtClean="0">
                <a:effectLst/>
                <a:latin typeface="Times New Roman" panose="02020603050405020304" pitchFamily="18" charset="0"/>
                <a:ea typeface="Times New Roman" panose="02020603050405020304" pitchFamily="18" charset="0"/>
              </a:rPr>
              <a:t>E</a:t>
            </a:r>
            <a:r>
              <a:rPr lang="en-GB" sz="1200" noProof="0" dirty="0" smtClean="0">
                <a:effectLst/>
                <a:latin typeface="Times New Roman" panose="02020603050405020304" pitchFamily="18" charset="0"/>
                <a:ea typeface="Times New Roman" panose="02020603050405020304" pitchFamily="18" charset="0"/>
              </a:rPr>
              <a:t>, which basically expresses the share of whole body effects contributed by a particular organ or tissue.</a:t>
            </a:r>
            <a:endParaRPr lang="en-GB" sz="1200" noProof="0" dirty="0" smtClean="0">
              <a:effectLst/>
              <a:latin typeface="+mn-lt"/>
              <a:ea typeface="+mn-ea"/>
            </a:endParaRPr>
          </a:p>
          <a:p>
            <a:pPr algn="just">
              <a:spcAft>
                <a:spcPts val="0"/>
              </a:spcAft>
            </a:pPr>
            <a:endParaRPr lang="en-GB" sz="1200" noProof="0" dirty="0" smtClean="0">
              <a:effectLst/>
              <a:latin typeface="+mn-lt"/>
              <a:ea typeface="+mn-ea"/>
            </a:endParaRPr>
          </a:p>
          <a:p>
            <a:pPr algn="just">
              <a:spcAft>
                <a:spcPts val="0"/>
              </a:spcAft>
            </a:pPr>
            <a:r>
              <a:rPr lang="en-GB" sz="1200" kern="1200" noProof="0" dirty="0" smtClean="0">
                <a:solidFill>
                  <a:schemeClr val="tx1"/>
                </a:solidFill>
                <a:effectLst/>
                <a:latin typeface="+mn-lt"/>
                <a:ea typeface="+mn-ea"/>
                <a:cs typeface="+mn-cs"/>
              </a:rPr>
              <a:t>If several organs are irradiated, each with its own dose, </a:t>
            </a:r>
            <a:r>
              <a:rPr lang="en-GB" sz="1200" i="1" kern="1200" noProof="0" dirty="0" smtClean="0">
                <a:solidFill>
                  <a:schemeClr val="tx1"/>
                </a:solidFill>
                <a:effectLst/>
                <a:latin typeface="+mn-lt"/>
                <a:ea typeface="+mn-ea"/>
                <a:cs typeface="+mn-cs"/>
              </a:rPr>
              <a:t>H</a:t>
            </a:r>
            <a:r>
              <a:rPr lang="en-GB" sz="1200" kern="1200" baseline="-25000" noProof="0" dirty="0" smtClean="0">
                <a:solidFill>
                  <a:schemeClr val="tx1"/>
                </a:solidFill>
                <a:effectLst/>
                <a:latin typeface="+mn-lt"/>
                <a:ea typeface="+mn-ea"/>
                <a:cs typeface="+mn-cs"/>
              </a:rPr>
              <a:t>T</a:t>
            </a:r>
            <a:r>
              <a:rPr lang="en-GB" sz="1200" kern="1200" noProof="0" dirty="0" smtClean="0">
                <a:solidFill>
                  <a:schemeClr val="tx1"/>
                </a:solidFill>
                <a:effectLst/>
                <a:latin typeface="+mn-lt"/>
                <a:ea typeface="+mn-ea"/>
                <a:cs typeface="+mn-cs"/>
              </a:rPr>
              <a:t>, the total effective dose is sum</a:t>
            </a:r>
            <a:r>
              <a:rPr lang="en-GB" sz="1200" kern="1200" baseline="0" noProof="0" dirty="0" smtClean="0">
                <a:solidFill>
                  <a:schemeClr val="tx1"/>
                </a:solidFill>
                <a:effectLst/>
                <a:latin typeface="+mn-lt"/>
                <a:ea typeface="+mn-ea"/>
                <a:cs typeface="+mn-cs"/>
              </a:rPr>
              <a:t> of partial effective doses.</a:t>
            </a:r>
            <a:endParaRPr lang="en-GB" sz="1200" noProof="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69</a:t>
            </a:fld>
            <a:endParaRPr lang="en-GB"/>
          </a:p>
        </p:txBody>
      </p:sp>
    </p:spTree>
    <p:extLst>
      <p:ext uri="{BB962C8B-B14F-4D97-AF65-F5344CB8AC3E}">
        <p14:creationId xmlns:p14="http://schemas.microsoft.com/office/powerpoint/2010/main" val="21461763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effectLst/>
                <a:latin typeface="Times New Roman" panose="02020603050405020304" pitchFamily="18" charset="0"/>
                <a:ea typeface="Times New Roman" panose="02020603050405020304" pitchFamily="18" charset="0"/>
              </a:rPr>
              <a:t>As for equivalent dose, the unit for effective dose is the Sievert (</a:t>
            </a:r>
            <a:r>
              <a:rPr lang="en-GB" sz="1200" dirty="0" err="1" smtClean="0">
                <a:effectLst/>
                <a:latin typeface="Times New Roman" panose="02020603050405020304" pitchFamily="18" charset="0"/>
                <a:ea typeface="Times New Roman" panose="02020603050405020304" pitchFamily="18" charset="0"/>
              </a:rPr>
              <a:t>Sv</a:t>
            </a:r>
            <a:r>
              <a:rPr lang="en-GB" sz="1200" dirty="0" smtClean="0">
                <a:effectLst/>
                <a:latin typeface="Times New Roman" panose="02020603050405020304" pitchFamily="18" charset="0"/>
                <a:ea typeface="Times New Roman" panose="02020603050405020304" pitchFamily="18" charset="0"/>
              </a:rPr>
              <a:t>). It should be emphasized that using the concept of effective dose only makes sense at low doses (E &lt;&lt; </a:t>
            </a:r>
            <a:r>
              <a:rPr lang="en-GB" sz="1200" dirty="0" err="1" smtClean="0">
                <a:effectLst/>
                <a:latin typeface="Times New Roman" panose="02020603050405020304" pitchFamily="18" charset="0"/>
                <a:ea typeface="Times New Roman" panose="02020603050405020304" pitchFamily="18" charset="0"/>
              </a:rPr>
              <a:t>Sv</a:t>
            </a:r>
            <a:r>
              <a:rPr lang="en-GB" sz="1200" dirty="0" smtClean="0">
                <a:effectLst/>
                <a:latin typeface="Times New Roman" panose="02020603050405020304" pitchFamily="18" charset="0"/>
                <a:ea typeface="Times New Roman" panose="02020603050405020304" pitchFamily="18" charset="0"/>
              </a:rPr>
              <a:t>) and that tissue weighting factor values also apply to low doses only.</a:t>
            </a:r>
          </a:p>
        </p:txBody>
      </p:sp>
      <p:sp>
        <p:nvSpPr>
          <p:cNvPr id="4" name="Slide Number Placeholder 3"/>
          <p:cNvSpPr>
            <a:spLocks noGrp="1"/>
          </p:cNvSpPr>
          <p:nvPr>
            <p:ph type="sldNum" sz="quarter" idx="10"/>
          </p:nvPr>
        </p:nvSpPr>
        <p:spPr/>
        <p:txBody>
          <a:bodyPr/>
          <a:lstStyle/>
          <a:p>
            <a:fld id="{5750A1E1-C8D9-4447-9192-37BA973CD27A}" type="slidenum">
              <a:rPr lang="en-GB" smtClean="0"/>
              <a:t>71</a:t>
            </a:fld>
            <a:endParaRPr lang="en-GB"/>
          </a:p>
        </p:txBody>
      </p:sp>
    </p:spTree>
    <p:extLst>
      <p:ext uri="{BB962C8B-B14F-4D97-AF65-F5344CB8AC3E}">
        <p14:creationId xmlns:p14="http://schemas.microsoft.com/office/powerpoint/2010/main" val="107580291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75</a:t>
            </a:fld>
            <a:endParaRPr lang="en-GB"/>
          </a:p>
        </p:txBody>
      </p:sp>
    </p:spTree>
    <p:extLst>
      <p:ext uri="{BB962C8B-B14F-4D97-AF65-F5344CB8AC3E}">
        <p14:creationId xmlns:p14="http://schemas.microsoft.com/office/powerpoint/2010/main" val="2370893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basic building blocks of living organisms are cells. </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body of an adult person consists of around 4·10</a:t>
            </a:r>
            <a:r>
              <a:rPr lang="en-GB" sz="1200" baseline="30000" dirty="0" smtClean="0">
                <a:effectLst/>
                <a:latin typeface="Times New Roman" panose="02020603050405020304" pitchFamily="18" charset="0"/>
                <a:ea typeface="Times New Roman" panose="02020603050405020304" pitchFamily="18" charset="0"/>
              </a:rPr>
              <a:t>13</a:t>
            </a:r>
            <a:r>
              <a:rPr lang="en-GB" sz="1200" dirty="0" smtClean="0">
                <a:effectLst/>
                <a:latin typeface="Times New Roman" panose="02020603050405020304" pitchFamily="18" charset="0"/>
                <a:ea typeface="Times New Roman" panose="02020603050405020304" pitchFamily="18" charset="0"/>
              </a:rPr>
              <a:t> cells. Cells differ from each other both in function and size. Most cells are relatively small (around 10 </a:t>
            </a:r>
            <a:r>
              <a:rPr lang="en-GB" sz="1200" dirty="0" err="1" smtClean="0">
                <a:effectLst/>
                <a:latin typeface="Times New Roman" panose="02020603050405020304" pitchFamily="18" charset="0"/>
                <a:ea typeface="Times New Roman" panose="02020603050405020304" pitchFamily="18" charset="0"/>
              </a:rPr>
              <a:t>μm</a:t>
            </a:r>
            <a:r>
              <a:rPr lang="en-GB" sz="1200" dirty="0" smtClean="0">
                <a:effectLst/>
                <a:latin typeface="Times New Roman" panose="02020603050405020304" pitchFamily="18" charset="0"/>
                <a:ea typeface="Times New Roman" panose="02020603050405020304" pitchFamily="18" charset="0"/>
              </a:rPr>
              <a:t>), whereas nerve cells can be up to a metre long. Cells fall roughly into two families: </a:t>
            </a:r>
            <a:r>
              <a:rPr lang="en-GB" sz="1200" i="1" dirty="0" smtClean="0">
                <a:effectLst/>
                <a:latin typeface="Times New Roman" panose="02020603050405020304" pitchFamily="18" charset="0"/>
                <a:ea typeface="Times New Roman" panose="02020603050405020304" pitchFamily="18" charset="0"/>
              </a:rPr>
              <a:t>somatic</a:t>
            </a:r>
            <a:r>
              <a:rPr lang="en-GB" sz="1200" dirty="0" smtClean="0">
                <a:effectLst/>
                <a:latin typeface="Times New Roman" panose="02020603050405020304" pitchFamily="18" charset="0"/>
                <a:ea typeface="Times New Roman" panose="02020603050405020304" pitchFamily="18" charset="0"/>
              </a:rPr>
              <a:t> cells and </a:t>
            </a:r>
            <a:r>
              <a:rPr lang="en-GB" sz="1200" i="1" dirty="0" smtClean="0">
                <a:effectLst/>
                <a:latin typeface="Times New Roman" panose="02020603050405020304" pitchFamily="18" charset="0"/>
                <a:ea typeface="Times New Roman" panose="02020603050405020304" pitchFamily="18" charset="0"/>
              </a:rPr>
              <a:t>sex </a:t>
            </a:r>
            <a:r>
              <a:rPr lang="en-GB" sz="1200" dirty="0" smtClean="0">
                <a:effectLst/>
                <a:latin typeface="Times New Roman" panose="02020603050405020304" pitchFamily="18" charset="0"/>
                <a:ea typeface="Times New Roman" panose="02020603050405020304" pitchFamily="18" charset="0"/>
              </a:rPr>
              <a:t>cells. Almost all cells in the body are somatic cells, and sex cells or </a:t>
            </a:r>
            <a:r>
              <a:rPr lang="en-GB" sz="1200" i="1" dirty="0" smtClean="0">
                <a:effectLst/>
                <a:latin typeface="Times New Roman" panose="02020603050405020304" pitchFamily="18" charset="0"/>
                <a:ea typeface="Times New Roman" panose="02020603050405020304" pitchFamily="18" charset="0"/>
              </a:rPr>
              <a:t>gametes</a:t>
            </a:r>
            <a:r>
              <a:rPr lang="en-GB" sz="1200" dirty="0" smtClean="0">
                <a:effectLst/>
                <a:latin typeface="Times New Roman" panose="02020603050405020304" pitchFamily="18" charset="0"/>
                <a:ea typeface="Times New Roman" panose="02020603050405020304" pitchFamily="18" charset="0"/>
              </a:rPr>
              <a:t> are only relevant to reproduction. Gametes pass hereditary information from one generation to the next.</a:t>
            </a:r>
            <a:endParaRPr lang="sl-SI"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77</a:t>
            </a:fld>
            <a:endParaRPr lang="en-GB"/>
          </a:p>
        </p:txBody>
      </p:sp>
    </p:spTree>
    <p:extLst>
      <p:ext uri="{BB962C8B-B14F-4D97-AF65-F5344CB8AC3E}">
        <p14:creationId xmlns:p14="http://schemas.microsoft.com/office/powerpoint/2010/main" val="11142425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Cells are composed of ~70-85 % water, ~10-20 % proteins, ~10 % carbohydrates (sugars) and ~2-3 % lipids (fats) and small quantities of inorganic substances</a:t>
            </a:r>
          </a:p>
        </p:txBody>
      </p:sp>
      <p:sp>
        <p:nvSpPr>
          <p:cNvPr id="4" name="Slide Number Placeholder 3"/>
          <p:cNvSpPr>
            <a:spLocks noGrp="1"/>
          </p:cNvSpPr>
          <p:nvPr>
            <p:ph type="sldNum" sz="quarter" idx="10"/>
          </p:nvPr>
        </p:nvSpPr>
        <p:spPr/>
        <p:txBody>
          <a:bodyPr/>
          <a:lstStyle/>
          <a:p>
            <a:fld id="{5750A1E1-C8D9-4447-9192-37BA973CD27A}" type="slidenum">
              <a:rPr lang="en-GB" smtClean="0"/>
              <a:t>78</a:t>
            </a:fld>
            <a:endParaRPr lang="en-GB"/>
          </a:p>
        </p:txBody>
      </p:sp>
    </p:spTree>
    <p:extLst>
      <p:ext uri="{BB962C8B-B14F-4D97-AF65-F5344CB8AC3E}">
        <p14:creationId xmlns:p14="http://schemas.microsoft.com/office/powerpoint/2010/main" val="13941705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No atom in a cell is free; all atoms are bound into molecules. Since molecular bonds are formed by electrons, ionization results in the breakdown of molecules or the formation of free radicals from previously neutral molecules.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When ionization causes a complex organic molecule in one of the organelles to split, this is a </a:t>
            </a:r>
            <a:r>
              <a:rPr lang="en-GB" sz="1200" b="1" dirty="0" smtClean="0">
                <a:effectLst/>
                <a:latin typeface="Times New Roman" panose="02020603050405020304" pitchFamily="18" charset="0"/>
                <a:ea typeface="Times New Roman" panose="02020603050405020304" pitchFamily="18" charset="0"/>
              </a:rPr>
              <a:t>direct effect of ionizing radiation</a:t>
            </a:r>
            <a:r>
              <a:rPr lang="en-GB" sz="1200" dirty="0" smtClean="0">
                <a:effectLst/>
                <a:latin typeface="Times New Roman" panose="02020603050405020304" pitchFamily="18" charset="0"/>
                <a:ea typeface="Times New Roman" panose="02020603050405020304" pitchFamily="18" charset="0"/>
              </a:rPr>
              <a:t> on the cell.</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r>
              <a:rPr lang="en-GB" sz="1200" dirty="0" smtClean="0">
                <a:effectLst/>
                <a:latin typeface="Times New Roman" panose="02020603050405020304" pitchFamily="18" charset="0"/>
                <a:ea typeface="Times New Roman" panose="02020603050405020304" pitchFamily="18" charset="0"/>
              </a:rPr>
              <a:t>Since cells to a large extent (70-85 %) consist of water, it is more likely for radiation to ionize the water in the cell than to affect any of the (vital) organic molecules. Water ionization involves several chemical reactions called </a:t>
            </a:r>
            <a:r>
              <a:rPr lang="en-GB" sz="1200" b="1" dirty="0" smtClean="0">
                <a:effectLst/>
                <a:latin typeface="Times New Roman" panose="02020603050405020304" pitchFamily="18" charset="0"/>
                <a:ea typeface="Times New Roman" panose="02020603050405020304" pitchFamily="18" charset="0"/>
              </a:rPr>
              <a:t>water radiolysis</a:t>
            </a:r>
            <a:r>
              <a:rPr lang="en-GB" sz="1200" dirty="0" smtClean="0">
                <a:effectLst/>
                <a:latin typeface="Times New Roman" panose="02020603050405020304" pitchFamily="18" charset="0"/>
                <a:ea typeface="Times New Roman" panose="02020603050405020304" pitchFamily="18" charset="0"/>
              </a:rPr>
              <a:t>. Particularly important products of radiolysis include free hydroxyl radicals, OH</a:t>
            </a:r>
            <a:r>
              <a:rPr lang="en-GB" sz="1200" b="1" dirty="0" smtClean="0">
                <a:effectLst/>
                <a:latin typeface="Times New Roman" panose="02020603050405020304" pitchFamily="18" charset="0"/>
                <a:ea typeface="Times New Roman" panose="02020603050405020304" pitchFamily="18" charset="0"/>
              </a:rPr>
              <a:t>˙, </a:t>
            </a:r>
            <a:r>
              <a:rPr lang="en-GB" sz="1200" dirty="0" smtClean="0">
                <a:effectLst/>
                <a:latin typeface="Times New Roman" panose="02020603050405020304" pitchFamily="18" charset="0"/>
                <a:ea typeface="Times New Roman" panose="02020603050405020304" pitchFamily="18" charset="0"/>
              </a:rPr>
              <a:t>and hydrogen peroxide, H</a:t>
            </a:r>
            <a:r>
              <a:rPr lang="en-GB" sz="1200" baseline="-25000" dirty="0" smtClean="0">
                <a:effectLst/>
                <a:latin typeface="Times New Roman" panose="02020603050405020304" pitchFamily="18" charset="0"/>
                <a:ea typeface="Times New Roman" panose="02020603050405020304" pitchFamily="18" charset="0"/>
              </a:rPr>
              <a:t>2</a:t>
            </a:r>
            <a:r>
              <a:rPr lang="en-GB" sz="1200" dirty="0" smtClean="0">
                <a:effectLst/>
                <a:latin typeface="Times New Roman" panose="02020603050405020304" pitchFamily="18" charset="0"/>
                <a:ea typeface="Times New Roman" panose="02020603050405020304" pitchFamily="18" charset="0"/>
              </a:rPr>
              <a:t>O</a:t>
            </a:r>
            <a:r>
              <a:rPr lang="en-GB" sz="1200" baseline="-25000" dirty="0" smtClean="0">
                <a:effectLst/>
                <a:latin typeface="Times New Roman" panose="02020603050405020304" pitchFamily="18" charset="0"/>
                <a:ea typeface="Times New Roman" panose="02020603050405020304" pitchFamily="18" charset="0"/>
              </a:rPr>
              <a:t>2</a:t>
            </a:r>
            <a:r>
              <a:rPr lang="en-GB" sz="1200" dirty="0" smtClean="0">
                <a:effectLst/>
                <a:latin typeface="Times New Roman" panose="02020603050405020304" pitchFamily="18" charset="0"/>
                <a:ea typeface="Times New Roman" panose="02020603050405020304" pitchFamily="18" charset="0"/>
              </a:rPr>
              <a:t>. Both are strong oxidants which are able to travel approximately 4 nm from their point of origin, where they have a very aggressive effect on cell elements. This process is called an </a:t>
            </a:r>
            <a:r>
              <a:rPr lang="en-GB" sz="1200" b="1" dirty="0" smtClean="0">
                <a:effectLst/>
                <a:latin typeface="Times New Roman" panose="02020603050405020304" pitchFamily="18" charset="0"/>
                <a:ea typeface="Times New Roman" panose="02020603050405020304" pitchFamily="18" charset="0"/>
              </a:rPr>
              <a:t>indirect effect of ionizing radiation</a:t>
            </a:r>
            <a:r>
              <a:rPr lang="en-GB" sz="1200" dirty="0" smtClean="0">
                <a:effectLst/>
                <a:latin typeface="Times New Roman" panose="02020603050405020304" pitchFamily="18" charset="0"/>
                <a:ea typeface="Times New Roman" panose="02020603050405020304" pitchFamily="18" charset="0"/>
              </a:rPr>
              <a:t> and its consequences are very similar to those of the direct radiation effect. In forms of radiation that rarely ionize matter (have a low LET), the indirect effect accounts for around 70 % of damage; for high-LET radiation, this share is smaller than the direct effects. It is important to note that both processes are essentially chemical. The biological effects of radiation are thus basically no different from the effects caused by various chemicals. Radiation is just one of the ways in which harmful chemical substances are formed in or enter the body</a:t>
            </a:r>
            <a:r>
              <a:rPr lang="sl-SI" sz="1200" dirty="0" smtClean="0">
                <a:effectLst/>
                <a:latin typeface="Times New Roman" panose="02020603050405020304" pitchFamily="18" charset="0"/>
                <a:ea typeface="Times New Roman" panose="02020603050405020304" pitchFamily="18" charset="0"/>
              </a:rPr>
              <a:t>.</a:t>
            </a:r>
            <a:endParaRPr lang="en-GB"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t>80</a:t>
            </a:fld>
            <a:endParaRPr lang="en-GB"/>
          </a:p>
        </p:txBody>
      </p:sp>
    </p:spTree>
    <p:extLst>
      <p:ext uri="{BB962C8B-B14F-4D97-AF65-F5344CB8AC3E}">
        <p14:creationId xmlns:p14="http://schemas.microsoft.com/office/powerpoint/2010/main" val="6185081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cell is such a complex system that, even at the cellular level, there is no single mechanism through which radiation acts on the body. Radiation effects depend on which of the cell organelles is affected and what its role is in cell functioning. Although not all the details are understood as yet, many studies suggest that the most sensitive part of the cell is its nucleus, specifically the chromosomes. Of course, radiation may also damage other organelles. If damage is caused to a large molecular group, e.g. in the mitochondrion, the function of this mitochondrion will very likely be impaired or fail entirely. However, there are several mitochondria in most cells which can take over its role. On the other hand, damage to the cell DNA affects the function of the cell as a whole and may be transmitted to its progeny by mitosis. DNA is therefore a critical target for ionising radiation.</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As it turns out, many cells damaged by radiation continue to function. During mitosis, however, a defective chromosome prevents them from dividing properly and they die. This is called mitotic death. Radiation effects are therefore most dramatic in organs with the most quickly dividing cells (red marrow, large intestine epithelium, skin epithelium, hair follicles). In contrast, tissues which are more static such as muscles and bones are less sensitive to radiation. Also very sensitive to radiation are embryos, especially in the first months after conception, because their cells divide at a much faster rate than in adults</a:t>
            </a:r>
          </a:p>
        </p:txBody>
      </p:sp>
      <p:sp>
        <p:nvSpPr>
          <p:cNvPr id="4" name="Slide Number Placeholder 3"/>
          <p:cNvSpPr>
            <a:spLocks noGrp="1"/>
          </p:cNvSpPr>
          <p:nvPr>
            <p:ph type="sldNum" sz="quarter" idx="10"/>
          </p:nvPr>
        </p:nvSpPr>
        <p:spPr/>
        <p:txBody>
          <a:bodyPr/>
          <a:lstStyle/>
          <a:p>
            <a:fld id="{5750A1E1-C8D9-4447-9192-37BA973CD27A}" type="slidenum">
              <a:rPr lang="en-GB" smtClean="0"/>
              <a:t>81</a:t>
            </a:fld>
            <a:endParaRPr lang="en-GB"/>
          </a:p>
        </p:txBody>
      </p:sp>
    </p:spTree>
    <p:extLst>
      <p:ext uri="{BB962C8B-B14F-4D97-AF65-F5344CB8AC3E}">
        <p14:creationId xmlns:p14="http://schemas.microsoft.com/office/powerpoint/2010/main" val="5914104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Parts of certain animal tissues can be removed and then grown in cell colonies which multiply spontaneously by cell division. Exposing such a colony to a short-term, </a:t>
            </a:r>
            <a:r>
              <a:rPr lang="en-GB" sz="1200" i="1" dirty="0" smtClean="0">
                <a:effectLst/>
                <a:latin typeface="Times New Roman" panose="02020603050405020304" pitchFamily="18" charset="0"/>
                <a:ea typeface="Times New Roman" panose="02020603050405020304" pitchFamily="18" charset="0"/>
              </a:rPr>
              <a:t>acute </a:t>
            </a:r>
            <a:r>
              <a:rPr lang="en-GB" sz="1200" dirty="0" smtClean="0">
                <a:effectLst/>
                <a:latin typeface="Times New Roman" panose="02020603050405020304" pitchFamily="18" charset="0"/>
                <a:ea typeface="Times New Roman" panose="02020603050405020304" pitchFamily="18" charset="0"/>
              </a:rPr>
              <a:t>dose of radiation enables very precise measurement of </a:t>
            </a:r>
            <a:r>
              <a:rPr lang="en-GB" sz="1200" b="1" dirty="0" smtClean="0">
                <a:effectLst/>
                <a:latin typeface="Times New Roman" panose="02020603050405020304" pitchFamily="18" charset="0"/>
                <a:ea typeface="Times New Roman" panose="02020603050405020304" pitchFamily="18" charset="0"/>
              </a:rPr>
              <a:t>cell death </a:t>
            </a:r>
            <a:r>
              <a:rPr lang="en-GB" sz="1200" dirty="0" smtClean="0">
                <a:effectLst/>
                <a:latin typeface="Times New Roman" panose="02020603050405020304" pitchFamily="18" charset="0"/>
                <a:ea typeface="Times New Roman" panose="02020603050405020304" pitchFamily="18" charset="0"/>
              </a:rPr>
              <a:t>as a function of dose. Figure on</a:t>
            </a:r>
            <a:r>
              <a:rPr lang="en-GB" sz="1200" baseline="0" dirty="0" smtClean="0">
                <a:effectLst/>
                <a:latin typeface="Times New Roman" panose="02020603050405020304" pitchFamily="18" charset="0"/>
                <a:ea typeface="Times New Roman" panose="02020603050405020304" pitchFamily="18" charset="0"/>
              </a:rPr>
              <a:t> the slide </a:t>
            </a:r>
            <a:r>
              <a:rPr lang="en-GB" sz="1200" dirty="0" smtClean="0">
                <a:effectLst/>
                <a:latin typeface="Times New Roman" panose="02020603050405020304" pitchFamily="18" charset="0"/>
                <a:ea typeface="Times New Roman" panose="02020603050405020304" pitchFamily="18" charset="0"/>
              </a:rPr>
              <a:t> shows the proportion of surviving cells as a function of the absorbed dose. This figure very clearly indicates that radiation with high stopping power or a high linear energy transfer (LET), e.g. alpha radiation or neutron radiation, causes much greater biological damage than radiation with a low LET such as beta and gamma radiation at the same absorbed dose. This example illustrates why absorbed dose is insufficient to describe biological effects and why we also need to use the equivalent dose, which multiplies the absorbed dose by the relevant radiation weighting factor. Figure also shows that the proportion of cells surviving irradiation with a high LET radiation falls exponentially (the chart uses a logarithmic scale for the vertical axis) with increasing dose, whereas in low-LET radiation, the proportion of surviving cells decreases very slowly at lower doses and only starts falling exponentially at high doses. Although the process of cell death is not yet fully understood, this suggests that some kind of </a:t>
            </a:r>
            <a:r>
              <a:rPr lang="en-GB" sz="1200" b="1" dirty="0" smtClean="0">
                <a:effectLst/>
                <a:latin typeface="Times New Roman" panose="02020603050405020304" pitchFamily="18" charset="0"/>
                <a:ea typeface="Times New Roman" panose="02020603050405020304" pitchFamily="18" charset="0"/>
              </a:rPr>
              <a:t>repair mechanism</a:t>
            </a:r>
            <a:r>
              <a:rPr lang="en-GB" sz="1200" dirty="0" smtClean="0">
                <a:effectLst/>
                <a:latin typeface="Times New Roman" panose="02020603050405020304" pitchFamily="18" charset="0"/>
                <a:ea typeface="Times New Roman" panose="02020603050405020304" pitchFamily="18" charset="0"/>
              </a:rPr>
              <a:t> exists in cells at low doses and low-LET radiation which reduces the number of cells killed.</a:t>
            </a:r>
          </a:p>
        </p:txBody>
      </p:sp>
      <p:sp>
        <p:nvSpPr>
          <p:cNvPr id="4" name="Slide Number Placeholder 3"/>
          <p:cNvSpPr>
            <a:spLocks noGrp="1"/>
          </p:cNvSpPr>
          <p:nvPr>
            <p:ph type="sldNum" sz="quarter" idx="10"/>
          </p:nvPr>
        </p:nvSpPr>
        <p:spPr/>
        <p:txBody>
          <a:bodyPr/>
          <a:lstStyle/>
          <a:p>
            <a:fld id="{5750A1E1-C8D9-4447-9192-37BA973CD27A}" type="slidenum">
              <a:rPr lang="en-GB" smtClean="0"/>
              <a:t>82</a:t>
            </a:fld>
            <a:endParaRPr lang="en-GB"/>
          </a:p>
        </p:txBody>
      </p:sp>
    </p:spTree>
    <p:extLst>
      <p:ext uri="{BB962C8B-B14F-4D97-AF65-F5344CB8AC3E}">
        <p14:creationId xmlns:p14="http://schemas.microsoft.com/office/powerpoint/2010/main" val="14759855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certain cases, the damaged cells keep the ability to divide further. As they divide, the change in their chromosomes is passed to the next generations of cells. This phenomenon is called </a:t>
            </a:r>
            <a:r>
              <a:rPr lang="en-GB" sz="1200" b="1" dirty="0" smtClean="0">
                <a:effectLst/>
                <a:latin typeface="Times New Roman" panose="02020603050405020304" pitchFamily="18" charset="0"/>
                <a:ea typeface="Times New Roman" panose="02020603050405020304" pitchFamily="18" charset="0"/>
              </a:rPr>
              <a:t>mutation</a:t>
            </a:r>
            <a:r>
              <a:rPr lang="en-GB" sz="1200" dirty="0" smtClean="0">
                <a:effectLst/>
                <a:latin typeface="Times New Roman" panose="02020603050405020304" pitchFamily="18" charset="0"/>
                <a:ea typeface="Times New Roman" panose="02020603050405020304" pitchFamily="18" charset="0"/>
              </a:rPr>
              <a:t>. Just as the mechanism of the effects of ionizing radiation on the cell is basically no different from the mechanism that underlies the effects of other environmental factors, mutations in the body are by no means caused by radiation alone; they are so to speak a daily occurrence produced by various external influences on cells.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Alternatively, mutations may cause pathological changes which are manifested as the abnormal functioning of individual organs or as a greatly increased rate of cell division in a tissue or organ. Such a pathological change is called </a:t>
            </a:r>
            <a:r>
              <a:rPr lang="en-GB" sz="1200" b="1" dirty="0" smtClean="0">
                <a:effectLst/>
                <a:latin typeface="Times New Roman" panose="02020603050405020304" pitchFamily="18" charset="0"/>
                <a:ea typeface="Times New Roman" panose="02020603050405020304" pitchFamily="18" charset="0"/>
              </a:rPr>
              <a:t>cancer</a:t>
            </a:r>
            <a:r>
              <a:rPr lang="en-GB" sz="1200" dirty="0" smtClean="0">
                <a:effectLst/>
                <a:latin typeface="Times New Roman" panose="02020603050405020304" pitchFamily="18" charset="0"/>
                <a:ea typeface="Times New Roman" panose="02020603050405020304" pitchFamily="18" charset="0"/>
              </a:rPr>
              <a:t>.</a:t>
            </a:r>
          </a:p>
        </p:txBody>
      </p:sp>
      <p:sp>
        <p:nvSpPr>
          <p:cNvPr id="4" name="Slide Number Placeholder 3"/>
          <p:cNvSpPr>
            <a:spLocks noGrp="1"/>
          </p:cNvSpPr>
          <p:nvPr>
            <p:ph type="sldNum" sz="quarter" idx="10"/>
          </p:nvPr>
        </p:nvSpPr>
        <p:spPr/>
        <p:txBody>
          <a:bodyPr/>
          <a:lstStyle/>
          <a:p>
            <a:fld id="{5750A1E1-C8D9-4447-9192-37BA973CD27A}" type="slidenum">
              <a:rPr lang="en-GB" smtClean="0"/>
              <a:t>83</a:t>
            </a:fld>
            <a:endParaRPr lang="en-GB"/>
          </a:p>
        </p:txBody>
      </p:sp>
    </p:spTree>
    <p:extLst>
      <p:ext uri="{BB962C8B-B14F-4D97-AF65-F5344CB8AC3E}">
        <p14:creationId xmlns:p14="http://schemas.microsoft.com/office/powerpoint/2010/main" val="172582518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effectLst/>
                <a:latin typeface="Times New Roman" panose="02020603050405020304" pitchFamily="18" charset="0"/>
                <a:ea typeface="Times New Roman" panose="02020603050405020304" pitchFamily="18" charset="0"/>
              </a:rPr>
              <a:t>If any chromosome in the sex cells (in the sex glands – gonads) is damaged, the mutation is transmitted to the offspring and it is only in them </a:t>
            </a:r>
            <a:r>
              <a:rPr lang="en-GB" sz="1200" i="1" dirty="0" smtClean="0">
                <a:effectLst/>
                <a:latin typeface="Times New Roman" panose="02020603050405020304" pitchFamily="18" charset="0"/>
                <a:ea typeface="Times New Roman" panose="02020603050405020304" pitchFamily="18" charset="0"/>
              </a:rPr>
              <a:t>–</a:t>
            </a:r>
            <a:r>
              <a:rPr lang="en-GB" sz="1200" dirty="0" smtClean="0">
                <a:effectLst/>
                <a:latin typeface="Times New Roman" panose="02020603050405020304" pitchFamily="18" charset="0"/>
                <a:ea typeface="Times New Roman" panose="02020603050405020304" pitchFamily="18" charset="0"/>
              </a:rPr>
              <a:t> and/or their offspring </a:t>
            </a:r>
            <a:r>
              <a:rPr lang="en-GB" sz="1200" i="1" dirty="0" smtClean="0">
                <a:effectLst/>
                <a:latin typeface="Times New Roman" panose="02020603050405020304" pitchFamily="18" charset="0"/>
                <a:ea typeface="Times New Roman" panose="02020603050405020304" pitchFamily="18" charset="0"/>
              </a:rPr>
              <a:t>–</a:t>
            </a:r>
            <a:r>
              <a:rPr lang="en-GB" sz="1200" dirty="0" smtClean="0">
                <a:effectLst/>
                <a:latin typeface="Times New Roman" panose="02020603050405020304" pitchFamily="18" charset="0"/>
                <a:ea typeface="Times New Roman" panose="02020603050405020304" pitchFamily="18" charset="0"/>
              </a:rPr>
              <a:t> that certain pathological changes will develop. This process is called </a:t>
            </a:r>
            <a:r>
              <a:rPr lang="en-GB" sz="1200" b="1" dirty="0" smtClean="0">
                <a:effectLst/>
                <a:latin typeface="Times New Roman" panose="02020603050405020304" pitchFamily="18" charset="0"/>
                <a:ea typeface="Times New Roman" panose="02020603050405020304" pitchFamily="18" charset="0"/>
              </a:rPr>
              <a:t>genetic change</a:t>
            </a:r>
            <a:r>
              <a:rPr lang="sl-SI" sz="1200" b="1" dirty="0" smtClean="0">
                <a:effectLst/>
                <a:latin typeface="Times New Roman" panose="02020603050405020304" pitchFamily="18" charset="0"/>
                <a:ea typeface="Times New Roman" panose="02020603050405020304" pitchFamily="18" charset="0"/>
              </a:rPr>
              <a:t>.</a:t>
            </a:r>
            <a:endParaRPr lang="en-GB"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t>84</a:t>
            </a:fld>
            <a:endParaRPr lang="en-GB"/>
          </a:p>
        </p:txBody>
      </p:sp>
    </p:spTree>
    <p:extLst>
      <p:ext uri="{BB962C8B-B14F-4D97-AF65-F5344CB8AC3E}">
        <p14:creationId xmlns:p14="http://schemas.microsoft.com/office/powerpoint/2010/main" val="12974920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effects of radiation on humans can be classified by two criteria. The first classification refers to the type of cells damaged or to the person that suffers the effects of radiation. Symptoms which are a consequence of damaged somatic cells and occur in the irradiated person are called </a:t>
            </a:r>
            <a:r>
              <a:rPr lang="en-GB" sz="1200" b="1" dirty="0" smtClean="0">
                <a:effectLst/>
                <a:latin typeface="Times New Roman" panose="02020603050405020304" pitchFamily="18" charset="0"/>
                <a:ea typeface="Times New Roman" panose="02020603050405020304" pitchFamily="18" charset="0"/>
              </a:rPr>
              <a:t>somatic effects</a:t>
            </a:r>
            <a:r>
              <a:rPr lang="en-GB" sz="1200" dirty="0" smtClean="0">
                <a:effectLst/>
                <a:latin typeface="Times New Roman" panose="02020603050405020304" pitchFamily="18" charset="0"/>
                <a:ea typeface="Times New Roman" panose="02020603050405020304" pitchFamily="18" charset="0"/>
              </a:rPr>
              <a:t>. Symptoms which are a consequence of damaged gonads and occur in the irradiated person’s offspring are called </a:t>
            </a:r>
            <a:r>
              <a:rPr lang="en-GB" sz="1200" b="1" dirty="0" smtClean="0">
                <a:effectLst/>
                <a:latin typeface="Times New Roman" panose="02020603050405020304" pitchFamily="18" charset="0"/>
                <a:ea typeface="Times New Roman" panose="02020603050405020304" pitchFamily="18" charset="0"/>
              </a:rPr>
              <a:t>genetic effects</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second classification relates to the probability that the effect or medical condition will occur. Effects as a consequence of radiation which are certain to occur above a specific dose are called </a:t>
            </a:r>
            <a:r>
              <a:rPr lang="en-GB" sz="1200" b="1" dirty="0" smtClean="0">
                <a:effectLst/>
                <a:latin typeface="Times New Roman" panose="02020603050405020304" pitchFamily="18" charset="0"/>
                <a:ea typeface="Times New Roman" panose="02020603050405020304" pitchFamily="18" charset="0"/>
              </a:rPr>
              <a:t>deterministic effects</a:t>
            </a:r>
            <a:r>
              <a:rPr lang="en-GB" sz="1200" dirty="0" smtClean="0">
                <a:effectLst/>
                <a:latin typeface="Times New Roman" panose="02020603050405020304" pitchFamily="18" charset="0"/>
                <a:ea typeface="Times New Roman" panose="02020603050405020304" pitchFamily="18" charset="0"/>
              </a:rPr>
              <a:t>. These effects are a consequence of irreparable damage to cells and their death during unsuccessful division. Effects which occur with a certain probability only in a specific percentage of irradiated persons are called </a:t>
            </a:r>
            <a:r>
              <a:rPr lang="en-GB" sz="1200" b="1" dirty="0" smtClean="0">
                <a:effectLst/>
                <a:latin typeface="Times New Roman" panose="02020603050405020304" pitchFamily="18" charset="0"/>
                <a:ea typeface="Times New Roman" panose="02020603050405020304" pitchFamily="18" charset="0"/>
              </a:rPr>
              <a:t>stochastic effects</a:t>
            </a:r>
            <a:r>
              <a:rPr lang="en-GB" sz="1200" dirty="0" smtClean="0">
                <a:effectLst/>
                <a:latin typeface="Times New Roman" panose="02020603050405020304" pitchFamily="18" charset="0"/>
                <a:ea typeface="Times New Roman" panose="02020603050405020304" pitchFamily="18" charset="0"/>
              </a:rPr>
              <a:t>. These effects are a consequence of accumulated mutations in irradiated cells.</a:t>
            </a:r>
          </a:p>
        </p:txBody>
      </p:sp>
      <p:sp>
        <p:nvSpPr>
          <p:cNvPr id="4" name="Slide Number Placeholder 3"/>
          <p:cNvSpPr>
            <a:spLocks noGrp="1"/>
          </p:cNvSpPr>
          <p:nvPr>
            <p:ph type="sldNum" sz="quarter" idx="10"/>
          </p:nvPr>
        </p:nvSpPr>
        <p:spPr/>
        <p:txBody>
          <a:bodyPr/>
          <a:lstStyle/>
          <a:p>
            <a:fld id="{5750A1E1-C8D9-4447-9192-37BA973CD27A}" type="slidenum">
              <a:rPr lang="en-GB" smtClean="0"/>
              <a:t>86</a:t>
            </a:fld>
            <a:endParaRPr lang="en-GB"/>
          </a:p>
        </p:txBody>
      </p:sp>
    </p:spTree>
    <p:extLst>
      <p:ext uri="{BB962C8B-B14F-4D97-AF65-F5344CB8AC3E}">
        <p14:creationId xmlns:p14="http://schemas.microsoft.com/office/powerpoint/2010/main" val="201936599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effects of radiation depend not only on the equivalent or effective dose received, but also on how this dose was received:</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Acute: a high dose in a short time interval.</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Chronic: prolonged irradiation with low doses.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Local: exposure of a particular organ.</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Total: whole body irradiation.</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r>
              <a:rPr lang="en-GB" sz="1200" dirty="0" smtClean="0">
                <a:effectLst/>
                <a:latin typeface="Times New Roman" panose="02020603050405020304" pitchFamily="18" charset="0"/>
                <a:ea typeface="Times New Roman" panose="02020603050405020304" pitchFamily="18" charset="0"/>
              </a:rPr>
              <a:t>Most information about the effects of radiation is drawn from cases of acute irradiation with high doses (e.g. survivors of the Hiroshima and Nagasaki bombings or accidents involving radiation sources). However, what is most relevant for the practical application of radiation protection principles, especially to occupationally exposed workers, is multiple (chronic) low dose irradiation. Since we know that repair mechanisms are at work at low doses, we may assume that an assessment of harmful radiation effects based on data from acute doses is a conservative assessment of the effects of chronic exposure to the same dose.</a:t>
            </a:r>
            <a:endParaRPr lang="en-GB"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t>87</a:t>
            </a:fld>
            <a:endParaRPr lang="en-GB"/>
          </a:p>
        </p:txBody>
      </p:sp>
    </p:spTree>
    <p:extLst>
      <p:ext uri="{BB962C8B-B14F-4D97-AF65-F5344CB8AC3E}">
        <p14:creationId xmlns:p14="http://schemas.microsoft.com/office/powerpoint/2010/main" val="104320532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As the name tells us, deterministic effects are effects which are certain to occur following irradiation with a high enough dose. They will manifest after a short delay, hours to weeks after irradiation. They are also characterized by a </a:t>
            </a:r>
            <a:r>
              <a:rPr lang="en-GB" sz="1200" b="1" kern="1200" dirty="0" smtClean="0">
                <a:solidFill>
                  <a:schemeClr val="tx1"/>
                </a:solidFill>
                <a:effectLst/>
                <a:latin typeface="+mn-lt"/>
                <a:ea typeface="+mn-ea"/>
                <a:cs typeface="+mn-cs"/>
              </a:rPr>
              <a:t>dose threshold</a:t>
            </a:r>
            <a:r>
              <a:rPr lang="en-GB" sz="1200" kern="1200" dirty="0" smtClean="0">
                <a:solidFill>
                  <a:schemeClr val="tx1"/>
                </a:solidFill>
                <a:effectLst/>
                <a:latin typeface="+mn-lt"/>
                <a:ea typeface="+mn-ea"/>
                <a:cs typeface="+mn-cs"/>
              </a:rPr>
              <a:t>, i.e. the minimum dose, </a:t>
            </a:r>
            <a:r>
              <a:rPr lang="en-GB" sz="1200" i="1" kern="1200" dirty="0" smtClean="0">
                <a:solidFill>
                  <a:schemeClr val="tx1"/>
                </a:solidFill>
                <a:effectLst/>
                <a:latin typeface="+mn-lt"/>
                <a:ea typeface="+mn-ea"/>
                <a:cs typeface="+mn-cs"/>
              </a:rPr>
              <a:t>D</a:t>
            </a:r>
            <a:r>
              <a:rPr lang="en-GB" sz="1200" kern="1200" baseline="-25000" dirty="0" smtClean="0">
                <a:solidFill>
                  <a:schemeClr val="tx1"/>
                </a:solidFill>
                <a:effectLst/>
                <a:latin typeface="+mn-lt"/>
                <a:ea typeface="+mn-ea"/>
                <a:cs typeface="+mn-cs"/>
              </a:rPr>
              <a:t>0</a:t>
            </a:r>
            <a:r>
              <a:rPr lang="en-GB" sz="1200" kern="1200" dirty="0" smtClean="0">
                <a:solidFill>
                  <a:schemeClr val="tx1"/>
                </a:solidFill>
                <a:effectLst/>
                <a:latin typeface="+mn-lt"/>
                <a:ea typeface="+mn-ea"/>
                <a:cs typeface="+mn-cs"/>
              </a:rPr>
              <a:t>, at which these effects occur. Below this threshold there are no radiation effects, and above it their severity or intensity increases with the dose received. Deterministic effects can also be unambiguously linked to excessive exposure to radiation.</a:t>
            </a:r>
          </a:p>
        </p:txBody>
      </p:sp>
      <p:sp>
        <p:nvSpPr>
          <p:cNvPr id="4" name="Slide Number Placeholder 3"/>
          <p:cNvSpPr>
            <a:spLocks noGrp="1"/>
          </p:cNvSpPr>
          <p:nvPr>
            <p:ph type="sldNum" sz="quarter" idx="10"/>
          </p:nvPr>
        </p:nvSpPr>
        <p:spPr/>
        <p:txBody>
          <a:bodyPr/>
          <a:lstStyle/>
          <a:p>
            <a:fld id="{5750A1E1-C8D9-4447-9192-37BA973CD27A}" type="slidenum">
              <a:rPr lang="en-GB" smtClean="0"/>
              <a:t>88</a:t>
            </a:fld>
            <a:endParaRPr lang="en-GB"/>
          </a:p>
        </p:txBody>
      </p:sp>
    </p:spTree>
    <p:extLst>
      <p:ext uri="{BB962C8B-B14F-4D97-AF65-F5344CB8AC3E}">
        <p14:creationId xmlns:p14="http://schemas.microsoft.com/office/powerpoint/2010/main" val="15111702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effectLst/>
                <a:latin typeface="Times New Roman" panose="02020603050405020304" pitchFamily="18" charset="0"/>
                <a:ea typeface="Times New Roman" panose="02020603050405020304" pitchFamily="18" charset="0"/>
              </a:rPr>
              <a:t>Stochastic effects of radiation are effects which can only be predicted to occur with a certain probability. In this case, a threshold dose, i.e. a minimum dose below which there is no risk of these effects, cannot be proved. A characteristic feature of stochastic effects is that the </a:t>
            </a:r>
            <a:r>
              <a:rPr lang="en-GB" sz="1200" i="1" dirty="0" smtClean="0">
                <a:effectLst/>
                <a:latin typeface="Times New Roman" panose="02020603050405020304" pitchFamily="18" charset="0"/>
                <a:ea typeface="Times New Roman" panose="02020603050405020304" pitchFamily="18" charset="0"/>
              </a:rPr>
              <a:t>probability</a:t>
            </a:r>
            <a:r>
              <a:rPr lang="en-GB" sz="1200" dirty="0" smtClean="0">
                <a:effectLst/>
                <a:latin typeface="Times New Roman" panose="02020603050405020304" pitchFamily="18" charset="0"/>
                <a:ea typeface="Times New Roman" panose="02020603050405020304" pitchFamily="18" charset="0"/>
              </a:rPr>
              <a:t> of a medical condition occurring rises with increasing dose, whereas the severity or intensity of an effect (in the case when it occurs) is not related to dose. Furthermore, the medical condition cannot be unequivocally linked to radiation exposure; all that may be determined is a statistical increase in the medical condition beyond its natural frequency or incidence due to other causes.</a:t>
            </a:r>
            <a:endParaRPr lang="en-GB"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t>91</a:t>
            </a:fld>
            <a:endParaRPr lang="en-GB"/>
          </a:p>
        </p:txBody>
      </p:sp>
    </p:spTree>
    <p:extLst>
      <p:ext uri="{BB962C8B-B14F-4D97-AF65-F5344CB8AC3E}">
        <p14:creationId xmlns:p14="http://schemas.microsoft.com/office/powerpoint/2010/main" val="166483582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Stochastic effects of radiation include in particular:</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cancer,</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genetic effects.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b="1" dirty="0" smtClean="0">
                <a:effectLst/>
                <a:latin typeface="Times New Roman" panose="02020603050405020304" pitchFamily="18" charset="0"/>
                <a:ea typeface="Times New Roman" panose="02020603050405020304" pitchFamily="18" charset="0"/>
              </a:rPr>
              <a:t>Cancer </a:t>
            </a:r>
            <a:r>
              <a:rPr lang="en-GB" sz="1200" dirty="0" smtClean="0">
                <a:effectLst/>
                <a:latin typeface="Times New Roman" panose="02020603050405020304" pitchFamily="18" charset="0"/>
                <a:ea typeface="Times New Roman" panose="02020603050405020304" pitchFamily="18" charset="0"/>
              </a:rPr>
              <a:t>is (after cardiovascular diseases) the second leading cause of death. In the developed world, around 40 % of people contract cancer and almost 20 % die from cancer. Cancer is not a single disease but a group of around a hundred very similar diseases, all of which share rapid, uncontrolled division of cells. Over 90 % of cancers are caused by various chemicals which are called </a:t>
            </a:r>
            <a:r>
              <a:rPr lang="en-GB" sz="1200" b="1" dirty="0" smtClean="0">
                <a:effectLst/>
                <a:latin typeface="Times New Roman" panose="02020603050405020304" pitchFamily="18" charset="0"/>
                <a:ea typeface="Times New Roman" panose="02020603050405020304" pitchFamily="18" charset="0"/>
              </a:rPr>
              <a:t>carcinogens</a:t>
            </a:r>
            <a:r>
              <a:rPr lang="en-GB" sz="1200" dirty="0" smtClean="0">
                <a:effectLst/>
                <a:latin typeface="Times New Roman" panose="02020603050405020304" pitchFamily="18" charset="0"/>
                <a:ea typeface="Times New Roman" panose="02020603050405020304" pitchFamily="18" charset="0"/>
              </a:rPr>
              <a:t>. More than a thousand carcinogens are known and most of them occur naturally in the environment. Radiation is therefore just one – albeit not chemical – of many carcinogens. Among the 86572 surviving victims of the Hiroshima and Nagasaki bombings, 249 people died of leukaemia and 7578 of other types of cancer, but a comparison with other groups of people shows that only 87 of the leukaemia cases and 334 of the cases of other cancer types may be attributed to radiation exposure</a:t>
            </a:r>
            <a:r>
              <a:rPr lang="sl-SI" sz="1200" dirty="0" smtClean="0">
                <a:effectLst/>
                <a:latin typeface="Times New Roman" panose="02020603050405020304" pitchFamily="18" charset="0"/>
                <a:ea typeface="Times New Roman" panose="02020603050405020304" pitchFamily="18" charset="0"/>
              </a:rPr>
              <a:t> (</a:t>
            </a:r>
            <a:r>
              <a:rPr lang="en-GB" sz="1200" dirty="0" smtClean="0">
                <a:effectLst/>
                <a:latin typeface="Times New Roman" panose="02020603050405020304" pitchFamily="18" charset="0"/>
                <a:ea typeface="Times New Roman" panose="02020603050405020304" pitchFamily="18" charset="0"/>
              </a:rPr>
              <a:t>UNSCEAR 2000 Report Vol. II</a:t>
            </a:r>
            <a:r>
              <a:rPr lang="sl-SI" sz="1200" dirty="0" smtClean="0">
                <a:effectLst/>
                <a:latin typeface="Times New Roman" panose="02020603050405020304" pitchFamily="18" charset="0"/>
                <a:ea typeface="Times New Roman" panose="02020603050405020304" pitchFamily="18" charset="0"/>
              </a:rPr>
              <a:t>)</a:t>
            </a:r>
            <a:r>
              <a:rPr lang="en-GB" sz="1200" dirty="0" smtClean="0">
                <a:effectLst/>
                <a:latin typeface="Times New Roman" panose="02020603050405020304" pitchFamily="18" charset="0"/>
                <a:ea typeface="Times New Roman" panose="02020603050405020304" pitchFamily="18" charset="0"/>
              </a:rPr>
              <a:t>, while the rest resulted from other, natural causes. This suggests that radiation is not a conspicuously strong carcinogen.</a:t>
            </a:r>
          </a:p>
        </p:txBody>
      </p:sp>
      <p:sp>
        <p:nvSpPr>
          <p:cNvPr id="4" name="Slide Number Placeholder 3"/>
          <p:cNvSpPr>
            <a:spLocks noGrp="1"/>
          </p:cNvSpPr>
          <p:nvPr>
            <p:ph type="sldNum" sz="quarter" idx="10"/>
          </p:nvPr>
        </p:nvSpPr>
        <p:spPr/>
        <p:txBody>
          <a:bodyPr/>
          <a:lstStyle/>
          <a:p>
            <a:fld id="{5750A1E1-C8D9-4447-9192-37BA973CD27A}" type="slidenum">
              <a:rPr lang="en-GB" smtClean="0"/>
              <a:t>92</a:t>
            </a:fld>
            <a:endParaRPr lang="en-GB"/>
          </a:p>
        </p:txBody>
      </p:sp>
    </p:spTree>
    <p:extLst>
      <p:ext uri="{BB962C8B-B14F-4D97-AF65-F5344CB8AC3E}">
        <p14:creationId xmlns:p14="http://schemas.microsoft.com/office/powerpoint/2010/main" val="9109394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effectLst/>
                <a:latin typeface="Times New Roman" panose="02020603050405020304" pitchFamily="18" charset="0"/>
                <a:ea typeface="Times New Roman" panose="02020603050405020304" pitchFamily="18" charset="0"/>
              </a:rPr>
              <a:t>The bulk of the data on additional incidence of cancer was obtained by monitoring Hiroshima and Nagasaki survivors and from some accidents involving sources of radiation. What is characteristic of all these cases is that the individuals received relatively high radiation doses. It was also found that, at high doses, the probability of developing cancer is proportional to the dose received. For low doses, the number of additional disease cases was too small to be statistically identified. It was therefore assumed that even in low doses, the risk of cancer is proportional to the dose received and that there is </a:t>
            </a:r>
            <a:r>
              <a:rPr lang="en-GB" sz="1200" b="1" dirty="0" smtClean="0">
                <a:effectLst/>
                <a:latin typeface="Times New Roman" panose="02020603050405020304" pitchFamily="18" charset="0"/>
                <a:ea typeface="Times New Roman" panose="02020603050405020304" pitchFamily="18" charset="0"/>
              </a:rPr>
              <a:t>no “safe dose” </a:t>
            </a:r>
            <a:r>
              <a:rPr lang="en-GB" sz="1200" dirty="0" smtClean="0">
                <a:effectLst/>
                <a:latin typeface="Times New Roman" panose="02020603050405020304" pitchFamily="18" charset="0"/>
                <a:ea typeface="Times New Roman" panose="02020603050405020304" pitchFamily="18" charset="0"/>
              </a:rPr>
              <a:t>or threshold dose with no risk below that value. However, there are many indications that certain repair mechanisms exist at low doses which reduce this risk.</a:t>
            </a:r>
            <a:endParaRPr lang="sl-SI" sz="1200" dirty="0" smtClean="0">
              <a:effectLst/>
              <a:latin typeface="Times New Roman" panose="02020603050405020304" pitchFamily="18" charset="0"/>
              <a:ea typeface="Times New Roman" panose="02020603050405020304" pitchFamily="18" charset="0"/>
            </a:endParaRPr>
          </a:p>
          <a:p>
            <a:r>
              <a:rPr lang="en-GB" sz="1200" kern="1200" dirty="0" smtClean="0">
                <a:solidFill>
                  <a:schemeClr val="tx1"/>
                </a:solidFill>
                <a:effectLst/>
                <a:latin typeface="+mn-lt"/>
                <a:ea typeface="+mn-ea"/>
                <a:cs typeface="+mn-cs"/>
              </a:rPr>
              <a:t>Taking a conservative approach, however, radiation protection regulations are based on the </a:t>
            </a:r>
            <a:r>
              <a:rPr lang="en-GB" sz="1200" b="1" i="1" kern="1200" dirty="0" smtClean="0">
                <a:solidFill>
                  <a:schemeClr val="tx1"/>
                </a:solidFill>
                <a:effectLst/>
                <a:latin typeface="+mn-lt"/>
                <a:ea typeface="+mn-ea"/>
                <a:cs typeface="+mn-cs"/>
              </a:rPr>
              <a:t>linear no-threshold hypothesis</a:t>
            </a:r>
            <a:r>
              <a:rPr lang="sl-SI" sz="1200" i="1" kern="1200" dirty="0" smtClean="0">
                <a:solidFill>
                  <a:schemeClr val="tx1"/>
                </a:solidFill>
                <a:effectLst/>
                <a:latin typeface="+mn-lt"/>
                <a:ea typeface="+mn-ea"/>
                <a:cs typeface="+mn-cs"/>
              </a:rPr>
              <a:t>.</a:t>
            </a:r>
          </a:p>
          <a:p>
            <a:pPr algn="just">
              <a:spcAft>
                <a:spcPts val="0"/>
              </a:spcAft>
            </a:pPr>
            <a:r>
              <a:rPr lang="en-GB" sz="1200" dirty="0" smtClean="0">
                <a:effectLst/>
                <a:latin typeface="Times New Roman" panose="02020603050405020304" pitchFamily="18" charset="0"/>
                <a:ea typeface="Times New Roman" panose="02020603050405020304" pitchFamily="18" charset="0"/>
              </a:rPr>
              <a:t>Leukaemia is the leading cancerous disease caused by radiation, followed by breast, lung, thyroid and stomach cancer. For each of these, the probability of occurrence can be determined and expressed as the number of expected deaths per specific collective dose. The total probability for any type of cancer is </a:t>
            </a:r>
            <a:r>
              <a:rPr lang="en-GB" sz="1200" b="1" dirty="0" smtClean="0">
                <a:effectLst/>
                <a:latin typeface="Times New Roman" panose="02020603050405020304" pitchFamily="18" charset="0"/>
                <a:ea typeface="Times New Roman" panose="02020603050405020304" pitchFamily="18" charset="0"/>
              </a:rPr>
              <a:t>5 % per 1 </a:t>
            </a:r>
            <a:r>
              <a:rPr lang="en-GB" sz="1200" b="1" dirty="0" err="1" smtClean="0">
                <a:effectLst/>
                <a:latin typeface="Times New Roman" panose="02020603050405020304" pitchFamily="18" charset="0"/>
                <a:ea typeface="Times New Roman" panose="02020603050405020304" pitchFamily="18" charset="0"/>
              </a:rPr>
              <a:t>man</a:t>
            </a:r>
            <a:r>
              <a:rPr lang="en-GB" sz="1000" dirty="0" err="1" smtClean="0">
                <a:effectLst/>
                <a:latin typeface="Times New Roman" panose="02020603050405020304" pitchFamily="18" charset="0"/>
                <a:ea typeface="Times New Roman" panose="02020603050405020304" pitchFamily="18" charset="0"/>
              </a:rPr>
              <a:t>·</a:t>
            </a:r>
            <a:r>
              <a:rPr lang="en-GB" sz="1200" b="1" dirty="0" err="1" smtClean="0">
                <a:effectLst/>
                <a:latin typeface="Times New Roman" panose="02020603050405020304" pitchFamily="18" charset="0"/>
                <a:ea typeface="Times New Roman" panose="02020603050405020304" pitchFamily="18" charset="0"/>
              </a:rPr>
              <a:t>Sv</a:t>
            </a:r>
            <a:r>
              <a:rPr lang="en-GB" sz="1200" dirty="0" smtClean="0">
                <a:effectLst/>
                <a:latin typeface="Times New Roman" panose="02020603050405020304" pitchFamily="18" charset="0"/>
                <a:ea typeface="Times New Roman" panose="02020603050405020304" pitchFamily="18" charset="0"/>
              </a:rPr>
              <a:t>.</a:t>
            </a:r>
            <a:endParaRPr lang="sl-SI"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What is also characteristic of all types of cancer is a </a:t>
            </a:r>
            <a:r>
              <a:rPr lang="en-GB" sz="1200" b="1" dirty="0" smtClean="0">
                <a:effectLst/>
                <a:latin typeface="Times New Roman" panose="02020603050405020304" pitchFamily="18" charset="0"/>
                <a:ea typeface="Times New Roman" panose="02020603050405020304" pitchFamily="18" charset="0"/>
              </a:rPr>
              <a:t>latent period,</a:t>
            </a:r>
            <a:r>
              <a:rPr lang="en-GB" sz="1200" dirty="0" smtClean="0">
                <a:effectLst/>
                <a:latin typeface="Times New Roman" panose="02020603050405020304" pitchFamily="18" charset="0"/>
                <a:ea typeface="Times New Roman" panose="02020603050405020304" pitchFamily="18" charset="0"/>
              </a:rPr>
              <a:t> i.e. the time between radiation exposure and the onset of cancer. In leukaemia the latent period is 5-15 years, and for other types of cancer it is 10 years or more.</a:t>
            </a:r>
          </a:p>
        </p:txBody>
      </p:sp>
      <p:sp>
        <p:nvSpPr>
          <p:cNvPr id="4" name="Slide Number Placeholder 3"/>
          <p:cNvSpPr>
            <a:spLocks noGrp="1"/>
          </p:cNvSpPr>
          <p:nvPr>
            <p:ph type="sldNum" sz="quarter" idx="10"/>
          </p:nvPr>
        </p:nvSpPr>
        <p:spPr/>
        <p:txBody>
          <a:bodyPr/>
          <a:lstStyle/>
          <a:p>
            <a:fld id="{5750A1E1-C8D9-4447-9192-37BA973CD27A}" type="slidenum">
              <a:rPr lang="en-GB" smtClean="0"/>
              <a:t>93</a:t>
            </a:fld>
            <a:endParaRPr lang="en-GB"/>
          </a:p>
        </p:txBody>
      </p:sp>
    </p:spTree>
    <p:extLst>
      <p:ext uri="{BB962C8B-B14F-4D97-AF65-F5344CB8AC3E}">
        <p14:creationId xmlns:p14="http://schemas.microsoft.com/office/powerpoint/2010/main" val="162537067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b="1" dirty="0" smtClean="0">
                <a:effectLst/>
                <a:latin typeface="Times New Roman" panose="02020603050405020304" pitchFamily="18" charset="0"/>
                <a:ea typeface="Times New Roman" panose="02020603050405020304" pitchFamily="18" charset="0"/>
              </a:rPr>
              <a:t>Genetic effects </a:t>
            </a:r>
            <a:r>
              <a:rPr lang="en-GB" sz="1200" dirty="0" smtClean="0">
                <a:effectLst/>
                <a:latin typeface="Times New Roman" panose="02020603050405020304" pitchFamily="18" charset="0"/>
                <a:ea typeface="Times New Roman" panose="02020603050405020304" pitchFamily="18" charset="0"/>
              </a:rPr>
              <a:t>are another type of stochastic effect of radiation. These are effects which are only displayed in the offspring of the irradiated person. Being even less probable than cancer, there has been so far no statistically proven increase of genetic effects in any group of irradiated persons.</a:t>
            </a:r>
          </a:p>
        </p:txBody>
      </p:sp>
      <p:sp>
        <p:nvSpPr>
          <p:cNvPr id="4" name="Slide Number Placeholder 3"/>
          <p:cNvSpPr>
            <a:spLocks noGrp="1"/>
          </p:cNvSpPr>
          <p:nvPr>
            <p:ph type="sldNum" sz="quarter" idx="10"/>
          </p:nvPr>
        </p:nvSpPr>
        <p:spPr/>
        <p:txBody>
          <a:bodyPr/>
          <a:lstStyle/>
          <a:p>
            <a:fld id="{5750A1E1-C8D9-4447-9192-37BA973CD27A}" type="slidenum">
              <a:rPr lang="en-GB" smtClean="0"/>
              <a:t>94</a:t>
            </a:fld>
            <a:endParaRPr lang="en-GB"/>
          </a:p>
        </p:txBody>
      </p:sp>
    </p:spTree>
    <p:extLst>
      <p:ext uri="{BB962C8B-B14F-4D97-AF65-F5344CB8AC3E}">
        <p14:creationId xmlns:p14="http://schemas.microsoft.com/office/powerpoint/2010/main" val="18624848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95</a:t>
            </a:fld>
            <a:endParaRPr lang="en-GB"/>
          </a:p>
        </p:txBody>
      </p:sp>
    </p:spTree>
    <p:extLst>
      <p:ext uri="{BB962C8B-B14F-4D97-AF65-F5344CB8AC3E}">
        <p14:creationId xmlns:p14="http://schemas.microsoft.com/office/powerpoint/2010/main" val="18962398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main objective of radiation protection, as its name implies, is protection against excessive exposure to radiation. This involves the important step of calculating or assessing the received dose or dose rate which depends on the configuration of the radiation source. The methods of protection as well as the calculation of the dose received very much depend on whether the source is located inside or outside the human body and on the type of radiation emitted by the source.</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When the source of radiation is located outside the body, this produces external exposure. In this case, alpha radiation is harmless, because it is already stopped by the dead outer layer of the skin. Similarly, beta radiation is only harmful in some special cases (direct exposure to unshielded sources, skin contamination, direct eye irradiation) and safety is achieved just by wearing clothes and other protective items (safety spectacles, gloves). Thus, when dealing with external sources of radiation, it is most important to provide protection against gamma and neutron radiation. Since – except in some special cases – a reactor is a source of neutron radiation only during operation, the most important consideration in practice is protection against gamma radiation.</a:t>
            </a:r>
          </a:p>
        </p:txBody>
      </p:sp>
      <p:sp>
        <p:nvSpPr>
          <p:cNvPr id="4" name="Slide Number Placeholder 3"/>
          <p:cNvSpPr>
            <a:spLocks noGrp="1"/>
          </p:cNvSpPr>
          <p:nvPr>
            <p:ph type="sldNum" sz="quarter" idx="10"/>
          </p:nvPr>
        </p:nvSpPr>
        <p:spPr/>
        <p:txBody>
          <a:bodyPr/>
          <a:lstStyle/>
          <a:p>
            <a:fld id="{5750A1E1-C8D9-4447-9192-37BA973CD27A}" type="slidenum">
              <a:rPr lang="en-GB" smtClean="0"/>
              <a:t>97</a:t>
            </a:fld>
            <a:endParaRPr lang="en-GB"/>
          </a:p>
        </p:txBody>
      </p:sp>
    </p:spTree>
    <p:extLst>
      <p:ext uri="{BB962C8B-B14F-4D97-AF65-F5344CB8AC3E}">
        <p14:creationId xmlns:p14="http://schemas.microsoft.com/office/powerpoint/2010/main" val="7362586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less time is spent in a field of radiation, the smaller is the dose received. This time can be shortened, particularly with proper preparation and practice outside the radiation area. This is to ensure that the actual exposure time is the shortest time required to perform the job and that the chances of a mistake (and the need to do the same job again) are minimal. Examples of good practice for reducing time are:</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precise planning and organisation of the work (breaking down the tasks beforehand),</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meetings before the work is started (to plan and coordinate activities),</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training on a mock-up,</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preparing tools in a clean environment,</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optimizing protective clothing,</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video surveillance,</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remote communication,</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delaying the beginning of work (decay of short-lived nuclides),</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ensuring appropriate working conditions (ventilation, lighting, appropriate supply of air).</a:t>
            </a:r>
          </a:p>
        </p:txBody>
      </p:sp>
      <p:sp>
        <p:nvSpPr>
          <p:cNvPr id="4" name="Slide Number Placeholder 3"/>
          <p:cNvSpPr>
            <a:spLocks noGrp="1"/>
          </p:cNvSpPr>
          <p:nvPr>
            <p:ph type="sldNum" sz="quarter" idx="10"/>
          </p:nvPr>
        </p:nvSpPr>
        <p:spPr/>
        <p:txBody>
          <a:bodyPr/>
          <a:lstStyle/>
          <a:p>
            <a:fld id="{5750A1E1-C8D9-4447-9192-37BA973CD27A}" type="slidenum">
              <a:rPr lang="en-GB" smtClean="0"/>
              <a:t>100</a:t>
            </a:fld>
            <a:endParaRPr lang="en-GB"/>
          </a:p>
        </p:txBody>
      </p:sp>
    </p:spTree>
    <p:extLst>
      <p:ext uri="{BB962C8B-B14F-4D97-AF65-F5344CB8AC3E}">
        <p14:creationId xmlns:p14="http://schemas.microsoft.com/office/powerpoint/2010/main" val="100765149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radiation dose rate falls with increasing distance: for point sources with the square of the distance, and for line sources proportionally with distance. The distance from the source of radiation may be increased by:</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using telescopic measuring instruments (</a:t>
            </a:r>
            <a:r>
              <a:rPr lang="en-GB" sz="1200" dirty="0" err="1" smtClean="0">
                <a:effectLst/>
                <a:latin typeface="Times New Roman" panose="02020603050405020304" pitchFamily="18" charset="0"/>
                <a:ea typeface="Times New Roman" panose="02020603050405020304" pitchFamily="18" charset="0"/>
              </a:rPr>
              <a:t>teletectors</a:t>
            </a:r>
            <a:r>
              <a:rPr lang="en-GB" sz="1200" dirty="0" smtClean="0">
                <a:effectLst/>
                <a:latin typeface="Times New Roman" panose="02020603050405020304" pitchFamily="18" charset="0"/>
                <a:ea typeface="Times New Roman" panose="02020603050405020304" pitchFamily="18" charset="0"/>
              </a:rPr>
              <a:t>),</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remote reading of instruments,</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using tongs, pincers, tweezers and other adapted tools,</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remote control of tools,</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using video surveillance,</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repairing portable parts in a hot machine shop,</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using remote communication,</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indicating hot spots and radiation levels,</a:t>
            </a:r>
          </a:p>
          <a:p>
            <a:pPr marL="342900" lvl="0" indent="-342900" algn="l">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removing sources of radiation.</a:t>
            </a:r>
          </a:p>
        </p:txBody>
      </p:sp>
      <p:sp>
        <p:nvSpPr>
          <p:cNvPr id="4" name="Slide Number Placeholder 3"/>
          <p:cNvSpPr>
            <a:spLocks noGrp="1"/>
          </p:cNvSpPr>
          <p:nvPr>
            <p:ph type="sldNum" sz="quarter" idx="10"/>
          </p:nvPr>
        </p:nvSpPr>
        <p:spPr/>
        <p:txBody>
          <a:bodyPr/>
          <a:lstStyle/>
          <a:p>
            <a:fld id="{5750A1E1-C8D9-4447-9192-37BA973CD27A}" type="slidenum">
              <a:rPr lang="en-GB" smtClean="0"/>
              <a:t>101</a:t>
            </a:fld>
            <a:endParaRPr lang="en-GB"/>
          </a:p>
        </p:txBody>
      </p:sp>
    </p:spTree>
    <p:extLst>
      <p:ext uri="{BB962C8B-B14F-4D97-AF65-F5344CB8AC3E}">
        <p14:creationId xmlns:p14="http://schemas.microsoft.com/office/powerpoint/2010/main" val="12449147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Although distance and time can be put to good use as protection against external radiation, shielding is a more reliable method of reducing dose rate. In principle shielding alone could be used, but in practice the scope of shielding depends on the possibilities (of the location or equipment involved in a job), the actual effect on collective dose (setting up a shield also results in radiation exposure), as well as the ratio between its cost and the expected benefits (dose reduction). Shielding consists of:</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portable lead mats or screens,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lead bricks,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water (primary system, secondary side of steam generators),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existing concrete walls, etc.</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r>
              <a:rPr lang="en-GB" sz="1200" dirty="0" smtClean="0">
                <a:effectLst/>
                <a:latin typeface="Times New Roman" panose="02020603050405020304" pitchFamily="18" charset="0"/>
                <a:ea typeface="Times New Roman" panose="02020603050405020304" pitchFamily="18" charset="0"/>
              </a:rPr>
              <a:t>Due to gamma ray scattering and bremsstrahlung, shielding calculations are not simple and an expert should be consulted on the topic.</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102</a:t>
            </a:fld>
            <a:endParaRPr lang="en-GB"/>
          </a:p>
        </p:txBody>
      </p:sp>
    </p:spTree>
    <p:extLst>
      <p:ext uri="{BB962C8B-B14F-4D97-AF65-F5344CB8AC3E}">
        <p14:creationId xmlns:p14="http://schemas.microsoft.com/office/powerpoint/2010/main" val="1894419582"/>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Since in addition to directly transmitted radiation Compton-scattered photons also penetrate the shield, a slightly higher value of the tenth-value layer is used to give a conservative assessment of shielding effectiveness regardless of photon energy. Its values for radiation from spent fuel elements are shown in </a:t>
            </a:r>
            <a:r>
              <a:rPr lang="sl-SI" sz="1200" dirty="0" smtClean="0">
                <a:effectLst/>
                <a:latin typeface="Times New Roman" panose="02020603050405020304" pitchFamily="18" charset="0"/>
                <a:ea typeface="Times New Roman" panose="02020603050405020304" pitchFamily="18" charset="0"/>
              </a:rPr>
              <a:t>t</a:t>
            </a:r>
            <a:r>
              <a:rPr lang="en-GB" sz="1200" dirty="0" smtClean="0">
                <a:effectLst/>
                <a:latin typeface="Times New Roman" panose="02020603050405020304" pitchFamily="18" charset="0"/>
                <a:ea typeface="Times New Roman" panose="02020603050405020304" pitchFamily="18" charset="0"/>
              </a:rPr>
              <a:t>able.</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If the shielding thickness equals the one tenth-value layer, radiation is weakened by a factor of 10, at two such thicknesses by a factor of 10</a:t>
            </a:r>
            <a:r>
              <a:rPr lang="en-GB" sz="1200" dirty="0" smtClean="0">
                <a:effectLst/>
                <a:latin typeface="Times New Roman" panose="02020603050405020304" pitchFamily="18" charset="0"/>
                <a:ea typeface="Times New Roman" panose="02020603050405020304" pitchFamily="18" charset="0"/>
                <a:sym typeface="Symbol" panose="05050102010706020507" pitchFamily="18" charset="2"/>
              </a:rPr>
              <a:t></a:t>
            </a:r>
            <a:r>
              <a:rPr lang="en-GB" sz="1200" dirty="0" smtClean="0">
                <a:effectLst/>
                <a:latin typeface="Times New Roman" panose="02020603050405020304" pitchFamily="18" charset="0"/>
                <a:ea typeface="Times New Roman" panose="02020603050405020304" pitchFamily="18" charset="0"/>
              </a:rPr>
              <a:t>10 = 100, at three thicknesses by 1000, etc.</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examples given provide merely a rough assessment of shielding effectiveness. For precise assessment or more complicated geometries, calculation is best left to the experts.</a:t>
            </a:r>
          </a:p>
        </p:txBody>
      </p:sp>
      <p:sp>
        <p:nvSpPr>
          <p:cNvPr id="4" name="Slide Number Placeholder 3"/>
          <p:cNvSpPr>
            <a:spLocks noGrp="1"/>
          </p:cNvSpPr>
          <p:nvPr>
            <p:ph type="sldNum" sz="quarter" idx="10"/>
          </p:nvPr>
        </p:nvSpPr>
        <p:spPr/>
        <p:txBody>
          <a:bodyPr/>
          <a:lstStyle/>
          <a:p>
            <a:fld id="{5750A1E1-C8D9-4447-9192-37BA973CD27A}" type="slidenum">
              <a:rPr lang="en-GB" smtClean="0"/>
              <a:t>103</a:t>
            </a:fld>
            <a:endParaRPr lang="en-GB"/>
          </a:p>
        </p:txBody>
      </p:sp>
    </p:spTree>
    <p:extLst>
      <p:ext uri="{BB962C8B-B14F-4D97-AF65-F5344CB8AC3E}">
        <p14:creationId xmlns:p14="http://schemas.microsoft.com/office/powerpoint/2010/main" val="2713551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Beta emitters contribute to potential external exposure in two ways: by the beta rays themselves, i.e. fast electrons (or positrons), and by the bremsstrahlung produced by the stopping of electrons in matter. Beta particles can be relatively easily stopped by using a shield with a thickness larger than their range. </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In the case of protected beta emitters, bremsstrahlung often poses the only risk of external exposure. The share of bremsstrahlung is reduced by using a substance with a low atomic number, </a:t>
            </a:r>
            <a:r>
              <a:rPr lang="en-GB" sz="1200" i="1" dirty="0" smtClean="0">
                <a:effectLst/>
                <a:latin typeface="Times New Roman" panose="02020603050405020304" pitchFamily="18" charset="0"/>
                <a:ea typeface="Times New Roman" panose="02020603050405020304" pitchFamily="18" charset="0"/>
              </a:rPr>
              <a:t>Z</a:t>
            </a:r>
            <a:r>
              <a:rPr lang="en-GB" sz="1200" dirty="0" smtClean="0">
                <a:effectLst/>
                <a:latin typeface="Times New Roman" panose="02020603050405020304" pitchFamily="18" charset="0"/>
                <a:ea typeface="Times New Roman" panose="02020603050405020304" pitchFamily="18" charset="0"/>
              </a:rPr>
              <a:t>, for the beta radiation shield. In addition, the inner shield (designed to stop beta particles) can be covered with an outer shield made of a material with a high </a:t>
            </a:r>
            <a:r>
              <a:rPr lang="en-GB" sz="1200" i="1" dirty="0" smtClean="0">
                <a:effectLst/>
                <a:latin typeface="Times New Roman" panose="02020603050405020304" pitchFamily="18" charset="0"/>
                <a:ea typeface="Times New Roman" panose="02020603050405020304" pitchFamily="18" charset="0"/>
              </a:rPr>
              <a:t>Z</a:t>
            </a:r>
            <a:r>
              <a:rPr lang="en-GB" sz="1200" dirty="0" smtClean="0">
                <a:effectLst/>
                <a:latin typeface="Times New Roman" panose="02020603050405020304" pitchFamily="18" charset="0"/>
                <a:ea typeface="Times New Roman" panose="02020603050405020304" pitchFamily="18" charset="0"/>
              </a:rPr>
              <a:t> which additionally absorbs bremsstrahlung.</a:t>
            </a:r>
          </a:p>
        </p:txBody>
      </p:sp>
      <p:sp>
        <p:nvSpPr>
          <p:cNvPr id="4" name="Slide Number Placeholder 3"/>
          <p:cNvSpPr>
            <a:spLocks noGrp="1"/>
          </p:cNvSpPr>
          <p:nvPr>
            <p:ph type="sldNum" sz="quarter" idx="10"/>
          </p:nvPr>
        </p:nvSpPr>
        <p:spPr/>
        <p:txBody>
          <a:bodyPr/>
          <a:lstStyle/>
          <a:p>
            <a:fld id="{5750A1E1-C8D9-4447-9192-37BA973CD27A}" type="slidenum">
              <a:rPr lang="en-GB" smtClean="0"/>
              <a:t>104</a:t>
            </a:fld>
            <a:endParaRPr lang="en-GB"/>
          </a:p>
        </p:txBody>
      </p:sp>
    </p:spTree>
    <p:extLst>
      <p:ext uri="{BB962C8B-B14F-4D97-AF65-F5344CB8AC3E}">
        <p14:creationId xmlns:p14="http://schemas.microsoft.com/office/powerpoint/2010/main" val="150080190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Beta emitters contribute to potential external exposure in two ways: by the beta rays themselves, i.e. fast electrons (or positrons), and by the bremsstrahlung produced by the stopping of electrons in matter. Beta particles can be relatively easily stopped by using a shield with a thickness larger than their range. </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In the case of protected beta emitters, bremsstrahlung often poses the only risk of external exposure. The share of bremsstrahlung is reduced by using a substance with a low atomic number, </a:t>
            </a:r>
            <a:r>
              <a:rPr lang="en-GB" sz="1200" i="1" dirty="0" smtClean="0">
                <a:effectLst/>
                <a:latin typeface="Times New Roman" panose="02020603050405020304" pitchFamily="18" charset="0"/>
                <a:ea typeface="Times New Roman" panose="02020603050405020304" pitchFamily="18" charset="0"/>
              </a:rPr>
              <a:t>Z</a:t>
            </a:r>
            <a:r>
              <a:rPr lang="en-GB" sz="1200" dirty="0" smtClean="0">
                <a:effectLst/>
                <a:latin typeface="Times New Roman" panose="02020603050405020304" pitchFamily="18" charset="0"/>
                <a:ea typeface="Times New Roman" panose="02020603050405020304" pitchFamily="18" charset="0"/>
              </a:rPr>
              <a:t>, for the beta radiation shield. In addition, the inner shield (designed to stop beta particles) can be covered with an outer shield made of a material with a high </a:t>
            </a:r>
            <a:r>
              <a:rPr lang="en-GB" sz="1200" i="1" dirty="0" smtClean="0">
                <a:effectLst/>
                <a:latin typeface="Times New Roman" panose="02020603050405020304" pitchFamily="18" charset="0"/>
                <a:ea typeface="Times New Roman" panose="02020603050405020304" pitchFamily="18" charset="0"/>
              </a:rPr>
              <a:t>Z</a:t>
            </a:r>
            <a:r>
              <a:rPr lang="en-GB" sz="1200" dirty="0" smtClean="0">
                <a:effectLst/>
                <a:latin typeface="Times New Roman" panose="02020603050405020304" pitchFamily="18" charset="0"/>
                <a:ea typeface="Times New Roman" panose="02020603050405020304" pitchFamily="18" charset="0"/>
              </a:rPr>
              <a:t> which additionally absorbs bremsstrahlung.</a:t>
            </a:r>
          </a:p>
        </p:txBody>
      </p:sp>
      <p:sp>
        <p:nvSpPr>
          <p:cNvPr id="4" name="Slide Number Placeholder 3"/>
          <p:cNvSpPr>
            <a:spLocks noGrp="1"/>
          </p:cNvSpPr>
          <p:nvPr>
            <p:ph type="sldNum" sz="quarter" idx="10"/>
          </p:nvPr>
        </p:nvSpPr>
        <p:spPr/>
        <p:txBody>
          <a:bodyPr/>
          <a:lstStyle/>
          <a:p>
            <a:fld id="{5750A1E1-C8D9-4447-9192-37BA973CD27A}" type="slidenum">
              <a:rPr lang="en-GB" smtClean="0"/>
              <a:t>105</a:t>
            </a:fld>
            <a:endParaRPr lang="en-GB"/>
          </a:p>
        </p:txBody>
      </p:sp>
    </p:spTree>
    <p:extLst>
      <p:ext uri="{BB962C8B-B14F-4D97-AF65-F5344CB8AC3E}">
        <p14:creationId xmlns:p14="http://schemas.microsoft.com/office/powerpoint/2010/main" val="78852930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106</a:t>
            </a:fld>
            <a:endParaRPr lang="en-GB"/>
          </a:p>
        </p:txBody>
      </p:sp>
    </p:spTree>
    <p:extLst>
      <p:ext uri="{BB962C8B-B14F-4D97-AF65-F5344CB8AC3E}">
        <p14:creationId xmlns:p14="http://schemas.microsoft.com/office/powerpoint/2010/main" val="102961025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Internal exposure or </a:t>
            </a:r>
            <a:r>
              <a:rPr lang="en-GB" sz="1200" i="1" dirty="0" smtClean="0">
                <a:effectLst/>
                <a:latin typeface="Times New Roman" panose="02020603050405020304" pitchFamily="18" charset="0"/>
                <a:ea typeface="Times New Roman" panose="02020603050405020304" pitchFamily="18" charset="0"/>
              </a:rPr>
              <a:t>internal contamination </a:t>
            </a:r>
            <a:r>
              <a:rPr lang="en-GB" sz="1200" dirty="0" smtClean="0">
                <a:effectLst/>
                <a:latin typeface="Times New Roman" panose="02020603050405020304" pitchFamily="18" charset="0"/>
                <a:ea typeface="Times New Roman" panose="02020603050405020304" pitchFamily="18" charset="0"/>
              </a:rPr>
              <a:t>is caused by the presence of radioactivity (radionuclides) in the body. Radionuclides can enter the body in 4 ways: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with food and drink (</a:t>
            </a:r>
            <a:r>
              <a:rPr lang="en-GB" sz="1200" b="1" dirty="0" smtClean="0">
                <a:effectLst/>
                <a:latin typeface="Times New Roman" panose="02020603050405020304" pitchFamily="18" charset="0"/>
                <a:ea typeface="Times New Roman" panose="02020603050405020304" pitchFamily="18" charset="0"/>
              </a:rPr>
              <a:t>ingestion</a:t>
            </a:r>
            <a:r>
              <a:rPr lang="en-GB" sz="1200" dirty="0" smtClean="0">
                <a:effectLst/>
                <a:latin typeface="Times New Roman" panose="02020603050405020304" pitchFamily="18" charset="0"/>
                <a:ea typeface="Times New Roman" panose="02020603050405020304" pitchFamily="18" charset="0"/>
              </a:rPr>
              <a:t>),</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by breathing (</a:t>
            </a:r>
            <a:r>
              <a:rPr lang="en-GB" sz="1200" b="1" dirty="0" smtClean="0">
                <a:effectLst/>
                <a:latin typeface="Times New Roman" panose="02020603050405020304" pitchFamily="18" charset="0"/>
                <a:ea typeface="Times New Roman" panose="02020603050405020304" pitchFamily="18" charset="0"/>
              </a:rPr>
              <a:t>inhalation</a:t>
            </a:r>
            <a:r>
              <a:rPr lang="en-GB" sz="1200" dirty="0" smtClean="0">
                <a:effectLst/>
                <a:latin typeface="Times New Roman" panose="02020603050405020304" pitchFamily="18" charset="0"/>
                <a:ea typeface="Times New Roman" panose="02020603050405020304" pitchFamily="18" charset="0"/>
              </a:rPr>
              <a:t>),</a:t>
            </a:r>
            <a:endParaRPr lang="sl-SI" sz="12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Clr>
                <a:srgbClr val="FF6600"/>
              </a:buClr>
              <a:buSzPts val="1200"/>
              <a:buFont typeface="Wingdings" panose="05000000000000000000" pitchFamily="2" charset="2"/>
              <a:buChar char=""/>
            </a:pPr>
            <a:r>
              <a:rPr lang="en-GB" dirty="0" smtClean="0">
                <a:effectLst/>
              </a:rPr>
              <a:t>through the skin, </a:t>
            </a:r>
            <a:r>
              <a:rPr lang="en-GB" sz="1200" dirty="0" smtClean="0">
                <a:effectLst/>
                <a:latin typeface="Times New Roman" panose="02020603050405020304" pitchFamily="18" charset="0"/>
                <a:ea typeface="Times New Roman" panose="02020603050405020304" pitchFamily="18" charset="0"/>
              </a:rPr>
              <a:t>through open wounds</a:t>
            </a:r>
            <a:r>
              <a:rPr lang="sl-SI" sz="1200" dirty="0" smtClean="0">
                <a:effectLst/>
                <a:latin typeface="Times New Roman" panose="02020603050405020304" pitchFamily="18" charset="0"/>
                <a:ea typeface="Times New Roman" panose="02020603050405020304" pitchFamily="18" charset="0"/>
              </a:rPr>
              <a:t> </a:t>
            </a:r>
            <a:r>
              <a:rPr lang="en-GB" sz="1200" dirty="0" smtClean="0">
                <a:effectLst/>
                <a:latin typeface="Times New Roman" panose="02020603050405020304" pitchFamily="18" charset="0"/>
                <a:ea typeface="Times New Roman" panose="02020603050405020304" pitchFamily="18" charset="0"/>
              </a:rPr>
              <a:t>(</a:t>
            </a:r>
            <a:r>
              <a:rPr lang="en-GB" sz="1200" b="1" dirty="0" smtClean="0">
                <a:effectLst/>
                <a:latin typeface="Times New Roman" panose="02020603050405020304" pitchFamily="18" charset="0"/>
                <a:ea typeface="Times New Roman" panose="02020603050405020304" pitchFamily="18" charset="0"/>
              </a:rPr>
              <a:t>absorption</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In each of these cases, particular radionuclides follow separate pathways, so the dose received may also depend on the mode of intake. In contrast to external exposure, the greatest danger in internal exposure is posed by alpha emitters and certain beta emitters.</a:t>
            </a:r>
          </a:p>
        </p:txBody>
      </p:sp>
      <p:sp>
        <p:nvSpPr>
          <p:cNvPr id="4" name="Slide Number Placeholder 3"/>
          <p:cNvSpPr>
            <a:spLocks noGrp="1"/>
          </p:cNvSpPr>
          <p:nvPr>
            <p:ph type="sldNum" sz="quarter" idx="10"/>
          </p:nvPr>
        </p:nvSpPr>
        <p:spPr/>
        <p:txBody>
          <a:bodyPr/>
          <a:lstStyle/>
          <a:p>
            <a:fld id="{5750A1E1-C8D9-4447-9192-37BA973CD27A}" type="slidenum">
              <a:rPr lang="en-GB" smtClean="0"/>
              <a:t>108</a:t>
            </a:fld>
            <a:endParaRPr lang="en-GB"/>
          </a:p>
        </p:txBody>
      </p:sp>
    </p:spTree>
    <p:extLst>
      <p:ext uri="{BB962C8B-B14F-4D97-AF65-F5344CB8AC3E}">
        <p14:creationId xmlns:p14="http://schemas.microsoft.com/office/powerpoint/2010/main" val="29618189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concentration of radionuclides in the body diminishes over time - if there is no additional intake – due to their radioactive decay and biological elimination from the body through the gastrointestinal tract, urinary system and exhalation. Since the possibilities for artificially increasing the elimination of radionuclides from the body are very limited, the main objective of protection against internal exposure is to prevent any internal exposure from taking place at all.</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Preventing internal exposure starts by preventing contamination of the environment in which people live and work. However, if a (working) area is already contaminated, any work in the area is subject to special measures. In the case of a particularly highly contaminated environment or a high risk of internal contamination, personal protective equipment (face masks, protective clothing) is used.</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In contrast to external exposure, the dose received from internal exposure cannot be directly measured and can only be calculated or estimated.</a:t>
            </a:r>
          </a:p>
        </p:txBody>
      </p:sp>
      <p:sp>
        <p:nvSpPr>
          <p:cNvPr id="4" name="Slide Number Placeholder 3"/>
          <p:cNvSpPr>
            <a:spLocks noGrp="1"/>
          </p:cNvSpPr>
          <p:nvPr>
            <p:ph type="sldNum" sz="quarter" idx="10"/>
          </p:nvPr>
        </p:nvSpPr>
        <p:spPr/>
        <p:txBody>
          <a:bodyPr/>
          <a:lstStyle/>
          <a:p>
            <a:fld id="{5750A1E1-C8D9-4447-9192-37BA973CD27A}" type="slidenum">
              <a:rPr lang="en-GB" smtClean="0"/>
              <a:t>109</a:t>
            </a:fld>
            <a:endParaRPr lang="en-GB"/>
          </a:p>
        </p:txBody>
      </p:sp>
    </p:spTree>
    <p:extLst>
      <p:ext uri="{BB962C8B-B14F-4D97-AF65-F5344CB8AC3E}">
        <p14:creationId xmlns:p14="http://schemas.microsoft.com/office/powerpoint/2010/main" val="6125571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Different organs vary in their susceptibility to different chemical elements. It is known that e.g. iodine builds up in the thyroid gland, calcium in the bones, and so on. Some other elements disperse evenly throughout the body. Once in the body, the radioactive isotopes of individual elements accumulate in respective </a:t>
            </a:r>
            <a:r>
              <a:rPr lang="en-GB" sz="1200" i="1" dirty="0" smtClean="0">
                <a:effectLst/>
                <a:latin typeface="Times New Roman" panose="02020603050405020304" pitchFamily="18" charset="0"/>
                <a:ea typeface="Times New Roman" panose="02020603050405020304" pitchFamily="18" charset="0"/>
              </a:rPr>
              <a:t>target organs</a:t>
            </a:r>
            <a:r>
              <a:rPr lang="en-GB" sz="1200" dirty="0" smtClean="0">
                <a:effectLst/>
                <a:latin typeface="Times New Roman" panose="02020603050405020304" pitchFamily="18" charset="0"/>
                <a:ea typeface="Times New Roman" panose="02020603050405020304" pitchFamily="18" charset="0"/>
              </a:rPr>
              <a:t>. Alpha or beta radiation emitted by the respective radionuclides stops in the target organ and causes only a dose to the latter, whereas gamma radiation also irradiates other parts of the body from a particular organ and also escapes from the body.</a:t>
            </a:r>
          </a:p>
        </p:txBody>
      </p:sp>
      <p:sp>
        <p:nvSpPr>
          <p:cNvPr id="4" name="Slide Number Placeholder 3"/>
          <p:cNvSpPr>
            <a:spLocks noGrp="1"/>
          </p:cNvSpPr>
          <p:nvPr>
            <p:ph type="sldNum" sz="quarter" idx="10"/>
          </p:nvPr>
        </p:nvSpPr>
        <p:spPr/>
        <p:txBody>
          <a:bodyPr/>
          <a:lstStyle/>
          <a:p>
            <a:fld id="{5750A1E1-C8D9-4447-9192-37BA973CD27A}" type="slidenum">
              <a:rPr lang="en-GB" smtClean="0"/>
              <a:t>110</a:t>
            </a:fld>
            <a:endParaRPr lang="en-GB"/>
          </a:p>
        </p:txBody>
      </p:sp>
    </p:spTree>
    <p:extLst>
      <p:ext uri="{BB962C8B-B14F-4D97-AF65-F5344CB8AC3E}">
        <p14:creationId xmlns:p14="http://schemas.microsoft.com/office/powerpoint/2010/main" val="39469340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No substance, whether radioactive or not, stays in the body indefinitely. Ordinary biological processes remove all substances from the organs; their concentration falls roughly exponentially</a:t>
            </a:r>
            <a:r>
              <a:rPr lang="en-GB" sz="1200" baseline="0" dirty="0" smtClean="0">
                <a:effectLst/>
              </a:rPr>
              <a:t> (</a:t>
            </a:r>
            <a:r>
              <a:rPr lang="en-GB" sz="1200" baseline="0" dirty="0" smtClean="0">
                <a:effectLst/>
                <a:sym typeface="Mathematica1" panose="05000502060100000001" pitchFamily="2" charset="2"/>
              </a:rPr>
              <a:t> 2 </a:t>
            </a:r>
            <a:r>
              <a:rPr lang="en-GB" sz="1200" baseline="30000" dirty="0" smtClean="0">
                <a:effectLst/>
                <a:sym typeface="Mathematica1" panose="05000502060100000001" pitchFamily="2" charset="2"/>
              </a:rPr>
              <a:t>–t/t1/2b</a:t>
            </a:r>
            <a:r>
              <a:rPr lang="en-GB" sz="1200" baseline="0" dirty="0" smtClean="0">
                <a:effectLst/>
              </a:rPr>
              <a:t>).</a:t>
            </a:r>
          </a:p>
          <a:p>
            <a:pPr algn="just">
              <a:spcAft>
                <a:spcPts val="0"/>
              </a:spcAft>
            </a:pPr>
            <a:endParaRPr lang="en-GB" sz="1200" baseline="0" dirty="0" smtClean="0">
              <a:effectLst/>
            </a:endParaRPr>
          </a:p>
          <a:p>
            <a:pPr algn="just">
              <a:spcAft>
                <a:spcPts val="0"/>
              </a:spcAft>
            </a:pPr>
            <a:r>
              <a:rPr lang="en-GB" sz="1200" baseline="0" dirty="0" smtClean="0">
                <a:effectLst/>
              </a:rPr>
              <a:t>Where t</a:t>
            </a:r>
            <a:r>
              <a:rPr lang="en-GB" sz="1200" baseline="-25000" dirty="0" smtClean="0">
                <a:effectLst/>
              </a:rPr>
              <a:t>1/2b</a:t>
            </a:r>
            <a:r>
              <a:rPr lang="en-GB" sz="1200" baseline="0" dirty="0" smtClean="0">
                <a:effectLst/>
              </a:rPr>
              <a:t> </a:t>
            </a:r>
            <a:r>
              <a:rPr lang="en-GB" sz="1200" dirty="0" smtClean="0">
                <a:effectLst/>
                <a:latin typeface="Times New Roman" panose="02020603050405020304" pitchFamily="18" charset="0"/>
                <a:ea typeface="Times New Roman" panose="02020603050405020304" pitchFamily="18" charset="0"/>
              </a:rPr>
              <a:t>is the</a:t>
            </a:r>
            <a:r>
              <a:rPr lang="en-GB" sz="1200" i="1" dirty="0" smtClean="0">
                <a:effectLst/>
                <a:latin typeface="Times New Roman" panose="02020603050405020304" pitchFamily="18" charset="0"/>
                <a:ea typeface="Times New Roman" panose="02020603050405020304" pitchFamily="18" charset="0"/>
              </a:rPr>
              <a:t> </a:t>
            </a:r>
            <a:r>
              <a:rPr lang="en-GB" sz="1200" b="1" dirty="0" smtClean="0">
                <a:effectLst/>
                <a:latin typeface="Times New Roman" panose="02020603050405020304" pitchFamily="18" charset="0"/>
                <a:ea typeface="Times New Roman" panose="02020603050405020304" pitchFamily="18" charset="0"/>
              </a:rPr>
              <a:t>biological half-life</a:t>
            </a:r>
            <a:r>
              <a:rPr lang="en-GB" sz="1200" dirty="0" smtClean="0">
                <a:effectLst/>
                <a:latin typeface="Times New Roman" panose="02020603050405020304" pitchFamily="18" charset="0"/>
                <a:ea typeface="Times New Roman" panose="02020603050405020304" pitchFamily="18" charset="0"/>
              </a:rPr>
              <a:t>. Its value is determined experimentally and for some radionuclides it also depends on the target organ.</a:t>
            </a:r>
          </a:p>
          <a:p>
            <a:pPr algn="just">
              <a:spcAft>
                <a:spcPts val="0"/>
              </a:spcAft>
            </a:pPr>
            <a:r>
              <a:rPr lang="en-GB" sz="1200" noProof="0" dirty="0" smtClean="0">
                <a:effectLst/>
                <a:latin typeface="Times New Roman" panose="02020603050405020304" pitchFamily="18" charset="0"/>
                <a:ea typeface="Times New Roman" panose="02020603050405020304" pitchFamily="18" charset="0"/>
              </a:rPr>
              <a:t>If the substance in the body is radioactive, its activity declines as a result of both biological processes and radioactive decay:</a:t>
            </a:r>
          </a:p>
          <a:p>
            <a:r>
              <a:rPr lang="en-GB" noProof="0" dirty="0" smtClean="0"/>
              <a:t>Ac=Ac</a:t>
            </a:r>
            <a:r>
              <a:rPr lang="en-GB" baseline="-25000" noProof="0" dirty="0" smtClean="0"/>
              <a:t>0</a:t>
            </a:r>
            <a:r>
              <a:rPr lang="en-GB" baseline="0" noProof="0" dirty="0" smtClean="0"/>
              <a:t>…</a:t>
            </a:r>
          </a:p>
          <a:p>
            <a:endParaRPr lang="en-GB" baseline="0" noProof="0" dirty="0" smtClean="0"/>
          </a:p>
          <a:p>
            <a:r>
              <a:rPr lang="en-GB" sz="1200" kern="1200" noProof="0" dirty="0" smtClean="0">
                <a:solidFill>
                  <a:schemeClr val="tx1"/>
                </a:solidFill>
                <a:effectLst/>
                <a:latin typeface="+mn-lt"/>
                <a:ea typeface="+mn-ea"/>
                <a:cs typeface="+mn-cs"/>
              </a:rPr>
              <a:t>where </a:t>
            </a:r>
            <a:r>
              <a:rPr lang="en-GB" sz="1200" i="1" kern="1200" noProof="0" dirty="0" smtClean="0">
                <a:solidFill>
                  <a:schemeClr val="tx1"/>
                </a:solidFill>
                <a:effectLst/>
                <a:latin typeface="+mn-lt"/>
                <a:ea typeface="+mn-ea"/>
                <a:cs typeface="+mn-cs"/>
              </a:rPr>
              <a:t>t</a:t>
            </a:r>
            <a:r>
              <a:rPr lang="en-GB" sz="1200" kern="1200" baseline="-25000" noProof="0" dirty="0" smtClean="0">
                <a:solidFill>
                  <a:schemeClr val="tx1"/>
                </a:solidFill>
                <a:effectLst/>
                <a:latin typeface="+mn-lt"/>
                <a:ea typeface="+mn-ea"/>
                <a:cs typeface="+mn-cs"/>
              </a:rPr>
              <a:t>1/2</a:t>
            </a:r>
            <a:r>
              <a:rPr lang="en-GB" sz="1200" kern="1200" noProof="0" dirty="0" smtClean="0">
                <a:solidFill>
                  <a:schemeClr val="tx1"/>
                </a:solidFill>
                <a:effectLst/>
                <a:latin typeface="+mn-lt"/>
                <a:ea typeface="+mn-ea"/>
                <a:cs typeface="+mn-cs"/>
              </a:rPr>
              <a:t> is the “usual” (or “</a:t>
            </a:r>
            <a:r>
              <a:rPr lang="sl-SI" sz="1200" kern="1200" noProof="0" dirty="0" smtClean="0">
                <a:solidFill>
                  <a:schemeClr val="tx1"/>
                </a:solidFill>
                <a:effectLst/>
                <a:latin typeface="+mn-lt"/>
                <a:ea typeface="+mn-ea"/>
                <a:cs typeface="+mn-cs"/>
              </a:rPr>
              <a:t>normal</a:t>
            </a:r>
            <a:r>
              <a:rPr lang="en-GB" sz="1200" kern="1200" noProof="0" dirty="0" smtClean="0">
                <a:solidFill>
                  <a:schemeClr val="tx1"/>
                </a:solidFill>
                <a:effectLst/>
                <a:latin typeface="+mn-lt"/>
                <a:ea typeface="+mn-ea"/>
                <a:cs typeface="+mn-cs"/>
              </a:rPr>
              <a:t>”) radioactive half-life. The decline in the activity of a radionuclide in the body is therefore defined by the </a:t>
            </a:r>
            <a:r>
              <a:rPr lang="en-GB" sz="1200" b="1" kern="1200" noProof="0" dirty="0" smtClean="0">
                <a:solidFill>
                  <a:schemeClr val="tx1"/>
                </a:solidFill>
                <a:effectLst/>
                <a:latin typeface="+mn-lt"/>
                <a:ea typeface="+mn-ea"/>
                <a:cs typeface="+mn-cs"/>
              </a:rPr>
              <a:t>effective half-life</a:t>
            </a:r>
            <a:r>
              <a:rPr lang="sl-SI" sz="1200" b="1" kern="1200" noProof="0" dirty="0" smtClean="0">
                <a:solidFill>
                  <a:schemeClr val="tx1"/>
                </a:solidFill>
                <a:effectLst/>
                <a:latin typeface="+mn-lt"/>
                <a:ea typeface="+mn-ea"/>
                <a:cs typeface="+mn-cs"/>
              </a:rPr>
              <a:t>.</a:t>
            </a:r>
          </a:p>
          <a:p>
            <a:endParaRPr lang="sl-SI" sz="1200" b="1" kern="1200" baseline="0" noProof="0" dirty="0" smtClean="0">
              <a:solidFill>
                <a:schemeClr val="tx1"/>
              </a:solidFill>
              <a:effectLst/>
              <a:latin typeface="+mn-lt"/>
              <a:ea typeface="+mn-ea"/>
              <a:cs typeface="+mn-cs"/>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effective half-life is therefore the time in which the activity of a radionuclide in the body diminishes to half its initial value.</a:t>
            </a:r>
          </a:p>
        </p:txBody>
      </p:sp>
      <p:sp>
        <p:nvSpPr>
          <p:cNvPr id="4" name="Slide Number Placeholder 3"/>
          <p:cNvSpPr>
            <a:spLocks noGrp="1"/>
          </p:cNvSpPr>
          <p:nvPr>
            <p:ph type="sldNum" sz="quarter" idx="10"/>
          </p:nvPr>
        </p:nvSpPr>
        <p:spPr/>
        <p:txBody>
          <a:bodyPr/>
          <a:lstStyle/>
          <a:p>
            <a:fld id="{5750A1E1-C8D9-4447-9192-37BA973CD27A}" type="slidenum">
              <a:rPr lang="en-GB" smtClean="0"/>
              <a:t>111</a:t>
            </a:fld>
            <a:endParaRPr lang="en-GB"/>
          </a:p>
        </p:txBody>
      </p:sp>
    </p:spTree>
    <p:extLst>
      <p:ext uri="{BB962C8B-B14F-4D97-AF65-F5344CB8AC3E}">
        <p14:creationId xmlns:p14="http://schemas.microsoft.com/office/powerpoint/2010/main" val="85578326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Committed effective doses have been calculated for all radionuclides, individually for breathing (inhalation) and swallowing (ingestion). The quotient that links the committed effective dose and the intake of activity is called the </a:t>
            </a:r>
            <a:r>
              <a:rPr lang="en-GB" sz="1200" b="1" dirty="0" smtClean="0">
                <a:effectLst/>
                <a:latin typeface="Times New Roman" panose="02020603050405020304" pitchFamily="18" charset="0"/>
                <a:ea typeface="Times New Roman" panose="02020603050405020304" pitchFamily="18" charset="0"/>
              </a:rPr>
              <a:t>dose coefficient</a:t>
            </a:r>
            <a:r>
              <a:rPr lang="en-GB" sz="1200" dirty="0" smtClean="0">
                <a:effectLst/>
                <a:latin typeface="Times New Roman" panose="02020603050405020304" pitchFamily="18" charset="0"/>
                <a:ea typeface="Times New Roman" panose="02020603050405020304" pitchFamily="18" charset="0"/>
              </a:rPr>
              <a:t>, </a:t>
            </a:r>
            <a:r>
              <a:rPr lang="en-GB" sz="1200" i="1" dirty="0" smtClean="0">
                <a:effectLst/>
                <a:latin typeface="Times New Roman" panose="02020603050405020304" pitchFamily="18" charset="0"/>
                <a:ea typeface="Times New Roman" panose="02020603050405020304" pitchFamily="18" charset="0"/>
              </a:rPr>
              <a:t>h</a:t>
            </a:r>
            <a:r>
              <a:rPr lang="en-GB" sz="1200" dirty="0" smtClean="0">
                <a:effectLst/>
                <a:latin typeface="Times New Roman" panose="02020603050405020304" pitchFamily="18" charset="0"/>
                <a:ea typeface="Times New Roman" panose="02020603050405020304" pitchFamily="18" charset="0"/>
              </a:rPr>
              <a:t>(g). The dose coefficient values for some radionuclides are given in </a:t>
            </a:r>
            <a:r>
              <a:rPr lang="sl-SI" sz="1200" dirty="0" smtClean="0">
                <a:effectLst/>
                <a:latin typeface="Times New Roman" panose="02020603050405020304" pitchFamily="18" charset="0"/>
                <a:ea typeface="Times New Roman" panose="02020603050405020304" pitchFamily="18" charset="0"/>
              </a:rPr>
              <a:t>table</a:t>
            </a:r>
            <a:r>
              <a:rPr lang="en-GB" sz="1200" dirty="0" smtClean="0">
                <a:effectLst/>
                <a:latin typeface="Times New Roman" panose="02020603050405020304" pitchFamily="18" charset="0"/>
                <a:ea typeface="Times New Roman" panose="02020603050405020304" pitchFamily="18" charset="0"/>
              </a:rPr>
              <a:t>.</a:t>
            </a:r>
          </a:p>
        </p:txBody>
      </p:sp>
      <p:sp>
        <p:nvSpPr>
          <p:cNvPr id="4" name="Slide Number Placeholder 3"/>
          <p:cNvSpPr>
            <a:spLocks noGrp="1"/>
          </p:cNvSpPr>
          <p:nvPr>
            <p:ph type="sldNum" sz="quarter" idx="10"/>
          </p:nvPr>
        </p:nvSpPr>
        <p:spPr/>
        <p:txBody>
          <a:bodyPr/>
          <a:lstStyle/>
          <a:p>
            <a:fld id="{5750A1E1-C8D9-4447-9192-37BA973CD27A}" type="slidenum">
              <a:rPr lang="en-GB" smtClean="0"/>
              <a:t>114</a:t>
            </a:fld>
            <a:endParaRPr lang="en-GB"/>
          </a:p>
        </p:txBody>
      </p:sp>
    </p:spTree>
    <p:extLst>
      <p:ext uri="{BB962C8B-B14F-4D97-AF65-F5344CB8AC3E}">
        <p14:creationId xmlns:p14="http://schemas.microsoft.com/office/powerpoint/2010/main" val="14690807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Legislation lays down the </a:t>
            </a:r>
            <a:r>
              <a:rPr lang="en-GB" sz="1200" b="1" dirty="0" smtClean="0">
                <a:effectLst/>
                <a:latin typeface="Times New Roman" panose="02020603050405020304" pitchFamily="18" charset="0"/>
                <a:ea typeface="Times New Roman" panose="02020603050405020304" pitchFamily="18" charset="0"/>
              </a:rPr>
              <a:t>dose limits</a:t>
            </a:r>
            <a:r>
              <a:rPr lang="en-GB" sz="1200" dirty="0" smtClean="0">
                <a:effectLst/>
                <a:latin typeface="Times New Roman" panose="02020603050405020304" pitchFamily="18" charset="0"/>
                <a:ea typeface="Times New Roman" panose="02020603050405020304" pitchFamily="18" charset="0"/>
              </a:rPr>
              <a:t>, </a:t>
            </a:r>
            <a:r>
              <a:rPr lang="en-GB" sz="1200" i="1" dirty="0" err="1" smtClean="0">
                <a:effectLst/>
                <a:latin typeface="Times New Roman" panose="02020603050405020304" pitchFamily="18" charset="0"/>
                <a:ea typeface="Times New Roman" panose="02020603050405020304" pitchFamily="18" charset="0"/>
              </a:rPr>
              <a:t>E</a:t>
            </a:r>
            <a:r>
              <a:rPr lang="en-GB" sz="1200" baseline="-25000" dirty="0" err="1" smtClean="0">
                <a:effectLst/>
                <a:latin typeface="Times New Roman" panose="02020603050405020304" pitchFamily="18" charset="0"/>
                <a:ea typeface="Times New Roman" panose="02020603050405020304" pitchFamily="18" charset="0"/>
              </a:rPr>
              <a:t>m</a:t>
            </a:r>
            <a:r>
              <a:rPr lang="en-GB" sz="1200" dirty="0" smtClean="0">
                <a:effectLst/>
                <a:latin typeface="Times New Roman" panose="02020603050405020304" pitchFamily="18" charset="0"/>
                <a:ea typeface="Times New Roman" panose="02020603050405020304" pitchFamily="18" charset="0"/>
              </a:rPr>
              <a:t>, which may be received by workers or members of the public within a calendar year. Based on these dose limits we can use dose coefficients to determine the </a:t>
            </a:r>
            <a:r>
              <a:rPr lang="en-GB" sz="1200" b="1" dirty="0" smtClean="0">
                <a:effectLst/>
                <a:latin typeface="Times New Roman" panose="02020603050405020304" pitchFamily="18" charset="0"/>
                <a:ea typeface="Times New Roman" panose="02020603050405020304" pitchFamily="18" charset="0"/>
              </a:rPr>
              <a:t>annual limit on intake </a:t>
            </a:r>
            <a:r>
              <a:rPr lang="en-GB" sz="1200" dirty="0" smtClean="0">
                <a:effectLst/>
                <a:latin typeface="Times New Roman" panose="02020603050405020304" pitchFamily="18" charset="0"/>
                <a:ea typeface="Times New Roman" panose="02020603050405020304" pitchFamily="18" charset="0"/>
              </a:rPr>
              <a:t>(ALI) for a particular radionuclide</a:t>
            </a:r>
            <a:r>
              <a:rPr lang="sl-SI" sz="1200" dirty="0" smtClean="0">
                <a:effectLst/>
                <a:latin typeface="Times New Roman" panose="02020603050405020304" pitchFamily="18" charset="0"/>
                <a:ea typeface="Times New Roman" panose="02020603050405020304" pitchFamily="18" charset="0"/>
              </a:rPr>
              <a:t>.</a:t>
            </a:r>
            <a:endParaRPr lang="en-GB"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115</a:t>
            </a:fld>
            <a:endParaRPr lang="en-GB"/>
          </a:p>
        </p:txBody>
      </p:sp>
    </p:spTree>
    <p:extLst>
      <p:ext uri="{BB962C8B-B14F-4D97-AF65-F5344CB8AC3E}">
        <p14:creationId xmlns:p14="http://schemas.microsoft.com/office/powerpoint/2010/main" val="9905694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a:t>
            </a:r>
            <a:r>
              <a:rPr lang="en-GB" sz="1200" b="1" dirty="0" smtClean="0">
                <a:effectLst/>
                <a:latin typeface="Times New Roman" panose="02020603050405020304" pitchFamily="18" charset="0"/>
                <a:ea typeface="Times New Roman" panose="02020603050405020304" pitchFamily="18" charset="0"/>
              </a:rPr>
              <a:t>derived air concentration</a:t>
            </a:r>
            <a:r>
              <a:rPr lang="en-GB" sz="1200" dirty="0" smtClean="0">
                <a:effectLst/>
                <a:latin typeface="Times New Roman" panose="02020603050405020304" pitchFamily="18" charset="0"/>
                <a:ea typeface="Times New Roman" panose="02020603050405020304" pitchFamily="18" charset="0"/>
              </a:rPr>
              <a:t> (DAC) is defined as the concentration of a given radionuclide in air (or in water or food – in this case it is called the </a:t>
            </a:r>
            <a:r>
              <a:rPr lang="en-GB" sz="1200" i="1" dirty="0" smtClean="0">
                <a:effectLst/>
                <a:latin typeface="Times New Roman" panose="02020603050405020304" pitchFamily="18" charset="0"/>
                <a:ea typeface="Times New Roman" panose="02020603050405020304" pitchFamily="18" charset="0"/>
              </a:rPr>
              <a:t>derived concentration</a:t>
            </a:r>
            <a:r>
              <a:rPr lang="en-GB" sz="1200" dirty="0" smtClean="0">
                <a:effectLst/>
                <a:latin typeface="Times New Roman" panose="02020603050405020304" pitchFamily="18" charset="0"/>
                <a:ea typeface="Times New Roman" panose="02020603050405020304" pitchFamily="18" charset="0"/>
              </a:rPr>
              <a:t>) at which the annual limit on intake for the radionuclide would be reached by inhalation (or drinking water or by dietary intake).</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When working with sources of radiation, the greatest challenge is to prevent the intake of radionuclides into the body by inhalation, which means that in practice, derived concentrations are of key importance. They are calculated on the basis of the following premises: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 worker works 2000 hours a year,</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the breathing rate is 1.2 m</a:t>
            </a:r>
            <a:r>
              <a:rPr lang="en-GB" sz="1200" baseline="30000" dirty="0" smtClean="0">
                <a:effectLst/>
                <a:latin typeface="Times New Roman" panose="02020603050405020304" pitchFamily="18" charset="0"/>
                <a:ea typeface="Times New Roman" panose="02020603050405020304" pitchFamily="18" charset="0"/>
              </a:rPr>
              <a:t>3</a:t>
            </a:r>
            <a:r>
              <a:rPr lang="en-GB" sz="1200" dirty="0" smtClean="0">
                <a:effectLst/>
                <a:latin typeface="Times New Roman" panose="02020603050405020304" pitchFamily="18" charset="0"/>
                <a:ea typeface="Times New Roman" panose="02020603050405020304" pitchFamily="18" charset="0"/>
              </a:rPr>
              <a:t> of air per hour.</a:t>
            </a:r>
          </a:p>
          <a:p>
            <a:pPr algn="just">
              <a:spcAft>
                <a:spcPts val="0"/>
              </a:spcAft>
            </a:pPr>
            <a:endParaRPr lang="sl-SI"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The derived air concentration is thus:</a:t>
            </a:r>
            <a:endParaRPr lang="sl-SI" sz="1200" dirty="0" smtClean="0">
              <a:effectLst/>
              <a:latin typeface="Times New Roman" panose="02020603050405020304" pitchFamily="18" charset="0"/>
              <a:ea typeface="Times New Roman" panose="02020603050405020304" pitchFamily="18" charset="0"/>
            </a:endParaRPr>
          </a:p>
          <a:p>
            <a:pPr algn="just">
              <a:spcAft>
                <a:spcPts val="0"/>
              </a:spcAft>
            </a:pPr>
            <a:endParaRPr lang="sl-SI" sz="1200" dirty="0" smtClean="0">
              <a:effectLst/>
              <a:latin typeface="Times New Roman" panose="02020603050405020304" pitchFamily="18" charset="0"/>
              <a:ea typeface="Times New Roman" panose="02020603050405020304" pitchFamily="18" charset="0"/>
            </a:endParaRPr>
          </a:p>
          <a:p>
            <a:pPr algn="just">
              <a:spcAft>
                <a:spcPts val="0"/>
              </a:spcAft>
            </a:pPr>
            <a:r>
              <a:rPr lang="sl-SI" sz="1200" dirty="0" smtClean="0">
                <a:effectLst/>
                <a:latin typeface="Times New Roman" panose="02020603050405020304" pitchFamily="18" charset="0"/>
                <a:ea typeface="Times New Roman" panose="02020603050405020304" pitchFamily="18" charset="0"/>
              </a:rPr>
              <a:t>DAC=ALI/V</a:t>
            </a:r>
            <a:r>
              <a:rPr lang="sl-SI" sz="1200" baseline="-25000" dirty="0" smtClean="0">
                <a:effectLst/>
                <a:latin typeface="Times New Roman" panose="02020603050405020304" pitchFamily="18" charset="0"/>
                <a:ea typeface="Times New Roman" panose="02020603050405020304" pitchFamily="18" charset="0"/>
              </a:rPr>
              <a:t>a</a:t>
            </a:r>
            <a:endParaRPr lang="en-GB" sz="1200" baseline="-25000" dirty="0" smtClean="0">
              <a:effectLst/>
              <a:latin typeface="Times New Roman" panose="02020603050405020304" pitchFamily="18" charset="0"/>
              <a:ea typeface="Times New Roman" panose="02020603050405020304" pitchFamily="18" charset="0"/>
            </a:endParaRP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r>
              <a:rPr lang="en-GB" sz="1200" dirty="0" smtClean="0">
                <a:effectLst/>
                <a:latin typeface="Times New Roman" panose="02020603050405020304" pitchFamily="18" charset="0"/>
                <a:ea typeface="Times New Roman" panose="02020603050405020304" pitchFamily="18" charset="0"/>
              </a:rPr>
              <a:t>where </a:t>
            </a:r>
            <a:r>
              <a:rPr lang="en-GB" sz="1200" i="1" dirty="0" err="1" smtClean="0">
                <a:effectLst/>
                <a:latin typeface="Times New Roman" panose="02020603050405020304" pitchFamily="18" charset="0"/>
                <a:ea typeface="Times New Roman" panose="02020603050405020304" pitchFamily="18" charset="0"/>
              </a:rPr>
              <a:t>V</a:t>
            </a:r>
            <a:r>
              <a:rPr lang="en-GB" sz="1200" baseline="-25000" dirty="0" err="1" smtClean="0">
                <a:effectLst/>
                <a:latin typeface="Times New Roman" panose="02020603050405020304" pitchFamily="18" charset="0"/>
                <a:ea typeface="Times New Roman" panose="02020603050405020304" pitchFamily="18" charset="0"/>
              </a:rPr>
              <a:t>a</a:t>
            </a:r>
            <a:r>
              <a:rPr lang="en-GB" sz="1200" dirty="0" smtClean="0">
                <a:effectLst/>
                <a:latin typeface="Times New Roman" panose="02020603050405020304" pitchFamily="18" charset="0"/>
                <a:ea typeface="Times New Roman" panose="02020603050405020304" pitchFamily="18" charset="0"/>
              </a:rPr>
              <a:t> is the volume of air breathed by a worker during working time and so </a:t>
            </a:r>
            <a:r>
              <a:rPr lang="en-GB" sz="1200" i="1" dirty="0" err="1" smtClean="0">
                <a:effectLst/>
                <a:latin typeface="Times New Roman" panose="02020603050405020304" pitchFamily="18" charset="0"/>
                <a:ea typeface="Times New Roman" panose="02020603050405020304" pitchFamily="18" charset="0"/>
              </a:rPr>
              <a:t>V</a:t>
            </a:r>
            <a:r>
              <a:rPr lang="en-GB" sz="1200" baseline="-25000" dirty="0" err="1" smtClean="0">
                <a:effectLst/>
                <a:latin typeface="Times New Roman" panose="02020603050405020304" pitchFamily="18" charset="0"/>
                <a:ea typeface="Times New Roman" panose="02020603050405020304" pitchFamily="18" charset="0"/>
              </a:rPr>
              <a:t>a</a:t>
            </a:r>
            <a:r>
              <a:rPr lang="en-GB" sz="1200" dirty="0" smtClean="0">
                <a:effectLst/>
                <a:latin typeface="Times New Roman" panose="02020603050405020304" pitchFamily="18" charset="0"/>
                <a:ea typeface="Times New Roman" panose="02020603050405020304" pitchFamily="18" charset="0"/>
              </a:rPr>
              <a:t> = 1.2 m</a:t>
            </a:r>
            <a:r>
              <a:rPr lang="en-GB" sz="1200" baseline="30000" dirty="0" smtClean="0">
                <a:effectLst/>
                <a:latin typeface="Times New Roman" panose="02020603050405020304" pitchFamily="18" charset="0"/>
                <a:ea typeface="Times New Roman" panose="02020603050405020304" pitchFamily="18" charset="0"/>
              </a:rPr>
              <a:t>3</a:t>
            </a:r>
            <a:r>
              <a:rPr lang="en-GB" sz="1200" dirty="0" smtClean="0">
                <a:effectLst/>
                <a:latin typeface="Times New Roman" panose="02020603050405020304" pitchFamily="18" charset="0"/>
                <a:ea typeface="Times New Roman" panose="02020603050405020304" pitchFamily="18" charset="0"/>
              </a:rPr>
              <a:t>/h · 2000 h = 2400 m</a:t>
            </a:r>
            <a:endParaRPr lang="en-GB"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t>116</a:t>
            </a:fld>
            <a:endParaRPr lang="en-GB"/>
          </a:p>
        </p:txBody>
      </p:sp>
    </p:spTree>
    <p:extLst>
      <p:ext uri="{BB962C8B-B14F-4D97-AF65-F5344CB8AC3E}">
        <p14:creationId xmlns:p14="http://schemas.microsoft.com/office/powerpoint/2010/main" val="91015802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Radionuclides which are the radioisotopes of noble gases do not form chemical bonds with substances in the body, so they are not taken in by breathing or food, at least not in a significant degree. If present in air, they enter the lungs on inhalation and leave them on exhalation. Any dose is chiefly due to external radiation from noble gases in the ambient air. Since the received dose is independent of biological processes, it is relatively easy to calculate. It is usually given as the effective dose received in one day due to the presence of radioactive noble gases in the air. Its values are shown in </a:t>
            </a:r>
            <a:r>
              <a:rPr lang="sl-SI" sz="1200" dirty="0" smtClean="0">
                <a:effectLst/>
                <a:latin typeface="Times New Roman" panose="02020603050405020304" pitchFamily="18" charset="0"/>
                <a:ea typeface="Times New Roman" panose="02020603050405020304" pitchFamily="18" charset="0"/>
              </a:rPr>
              <a:t>table</a:t>
            </a:r>
            <a:r>
              <a:rPr lang="en-GB" sz="1200" dirty="0" smtClean="0">
                <a:effectLst/>
                <a:latin typeface="Times New Roman" panose="02020603050405020304" pitchFamily="18" charset="0"/>
                <a:ea typeface="Times New Roman" panose="02020603050405020304" pitchFamily="18" charset="0"/>
              </a:rPr>
              <a:t>.</a:t>
            </a:r>
          </a:p>
        </p:txBody>
      </p:sp>
      <p:sp>
        <p:nvSpPr>
          <p:cNvPr id="4" name="Slide Number Placeholder 3"/>
          <p:cNvSpPr>
            <a:spLocks noGrp="1"/>
          </p:cNvSpPr>
          <p:nvPr>
            <p:ph type="sldNum" sz="quarter" idx="10"/>
          </p:nvPr>
        </p:nvSpPr>
        <p:spPr/>
        <p:txBody>
          <a:bodyPr/>
          <a:lstStyle/>
          <a:p>
            <a:fld id="{5750A1E1-C8D9-4447-9192-37BA973CD27A}" type="slidenum">
              <a:rPr lang="en-GB" smtClean="0"/>
              <a:t>118</a:t>
            </a:fld>
            <a:endParaRPr lang="en-GB"/>
          </a:p>
        </p:txBody>
      </p:sp>
    </p:spTree>
    <p:extLst>
      <p:ext uri="{BB962C8B-B14F-4D97-AF65-F5344CB8AC3E}">
        <p14:creationId xmlns:p14="http://schemas.microsoft.com/office/powerpoint/2010/main" val="17222204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Protection against internal exposure is based on the principles of </a:t>
            </a:r>
            <a:r>
              <a:rPr lang="en-GB" sz="1200" i="1" dirty="0" smtClean="0">
                <a:effectLst/>
                <a:latin typeface="Times New Roman" panose="02020603050405020304" pitchFamily="18" charset="0"/>
                <a:ea typeface="Times New Roman" panose="02020603050405020304" pitchFamily="18" charset="0"/>
              </a:rPr>
              <a:t>defence in depth</a:t>
            </a:r>
            <a:r>
              <a:rPr lang="en-GB" sz="1200" dirty="0" smtClean="0">
                <a:effectLst/>
                <a:latin typeface="Times New Roman" panose="02020603050405020304" pitchFamily="18" charset="0"/>
                <a:ea typeface="Times New Roman" panose="02020603050405020304" pitchFamily="18" charset="0"/>
              </a:rPr>
              <a:t>:</a:t>
            </a:r>
          </a:p>
          <a:p>
            <a:pPr marL="342900" lvl="0" indent="-342900" algn="just">
              <a:spcAft>
                <a:spcPts val="0"/>
              </a:spcAft>
              <a:buClr>
                <a:srgbClr val="FF6600"/>
              </a:buClr>
              <a:buSzPts val="1200"/>
              <a:buFont typeface="Wingdings" panose="05000000000000000000" pitchFamily="2" charset="2"/>
              <a:buChar char=""/>
            </a:pPr>
            <a:r>
              <a:rPr lang="en-GB" sz="1200" b="1" dirty="0" smtClean="0">
                <a:effectLst/>
                <a:latin typeface="Times New Roman" panose="02020603050405020304" pitchFamily="18" charset="0"/>
                <a:ea typeface="Times New Roman" panose="02020603050405020304" pitchFamily="18" charset="0"/>
              </a:rPr>
              <a:t>Restriction of open sources of radiation</a:t>
            </a:r>
            <a:r>
              <a:rPr lang="en-GB" sz="1200" dirty="0" smtClean="0">
                <a:effectLst/>
                <a:latin typeface="Times New Roman" panose="02020603050405020304" pitchFamily="18" charset="0"/>
                <a:ea typeface="Times New Roman" panose="02020603050405020304" pitchFamily="18" charset="0"/>
              </a:rPr>
              <a:t>: Sources of radiation and processes which may cause radioactive contamination of surfaces or air should be restricted to a reasonably small number of designated areas.</a:t>
            </a:r>
          </a:p>
          <a:p>
            <a:r>
              <a:rPr lang="en-GB" sz="1200" b="1" dirty="0" smtClean="0">
                <a:effectLst/>
                <a:latin typeface="Times New Roman" panose="02020603050405020304" pitchFamily="18" charset="0"/>
                <a:ea typeface="Times New Roman" panose="02020603050405020304" pitchFamily="18" charset="0"/>
              </a:rPr>
              <a:t>Control of areas containing sources of radiation</a:t>
            </a:r>
            <a:r>
              <a:rPr lang="en-GB" sz="1200" dirty="0" smtClean="0">
                <a:effectLst/>
                <a:latin typeface="Times New Roman" panose="02020603050405020304" pitchFamily="18" charset="0"/>
                <a:ea typeface="Times New Roman" panose="02020603050405020304" pitchFamily="18" charset="0"/>
              </a:rPr>
              <a:t>: Areas where work takes place should be suitably architecturally designed by selecting surface materials that facilitate effective decontamination and ensuring controlled outlets and good ventilation with air filtration. Where necessary (the requirements are laid down by legislation), work is carried out within a </a:t>
            </a:r>
            <a:r>
              <a:rPr lang="en-GB" sz="1200" b="1" dirty="0" smtClean="0">
                <a:effectLst/>
                <a:latin typeface="Times New Roman" panose="02020603050405020304" pitchFamily="18" charset="0"/>
                <a:ea typeface="Times New Roman" panose="02020603050405020304" pitchFamily="18" charset="0"/>
              </a:rPr>
              <a:t>controlled area</a:t>
            </a:r>
            <a:r>
              <a:rPr lang="en-GB" sz="1200" dirty="0" smtClean="0">
                <a:effectLst/>
                <a:latin typeface="Times New Roman" panose="02020603050405020304" pitchFamily="18" charset="0"/>
                <a:ea typeface="Times New Roman" panose="02020603050405020304" pitchFamily="18" charset="0"/>
              </a:rPr>
              <a:t>. Access to this area is physically controlled, only workers meeting certain requirements (personal protective equipment, training, etc.) are allowed to work in this area and appropriate equipment for personal contamination monitoring and decontamination should be available at the exit. </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119</a:t>
            </a:fld>
            <a:endParaRPr lang="sl-SI"/>
          </a:p>
        </p:txBody>
      </p:sp>
    </p:spTree>
    <p:extLst>
      <p:ext uri="{BB962C8B-B14F-4D97-AF65-F5344CB8AC3E}">
        <p14:creationId xmlns:p14="http://schemas.microsoft.com/office/powerpoint/2010/main" val="743714784"/>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0"/>
              </a:spcAft>
              <a:buClr>
                <a:srgbClr val="FF6600"/>
              </a:buClr>
              <a:buSzPts val="1200"/>
              <a:buFont typeface="Wingdings" panose="05000000000000000000" pitchFamily="2" charset="2"/>
              <a:buChar char=""/>
            </a:pPr>
            <a:r>
              <a:rPr lang="en-GB" sz="1200" b="1" dirty="0" smtClean="0">
                <a:effectLst/>
                <a:latin typeface="Times New Roman" panose="02020603050405020304" pitchFamily="18" charset="0"/>
                <a:ea typeface="Times New Roman" panose="02020603050405020304" pitchFamily="18" charset="0"/>
              </a:rPr>
              <a:t>Preventing internal contamination by ingestion and absorption:</a:t>
            </a:r>
            <a:r>
              <a:rPr lang="en-GB" sz="1200" dirty="0" smtClean="0">
                <a:effectLst/>
                <a:latin typeface="Times New Roman" panose="02020603050405020304" pitchFamily="18" charset="0"/>
                <a:ea typeface="Times New Roman" panose="02020603050405020304" pitchFamily="18" charset="0"/>
              </a:rPr>
              <a:t> While working in radiation controlled areas it is </a:t>
            </a:r>
            <a:r>
              <a:rPr lang="en-GB" sz="1200" b="1" dirty="0" smtClean="0">
                <a:effectLst/>
                <a:latin typeface="Times New Roman" panose="02020603050405020304" pitchFamily="18" charset="0"/>
                <a:ea typeface="Times New Roman" panose="02020603050405020304" pitchFamily="18" charset="0"/>
              </a:rPr>
              <a:t>prohibited to eat, drink, smoke and work with open cuts or wounds</a:t>
            </a:r>
            <a:r>
              <a:rPr lang="en-GB" sz="1200" dirty="0" smtClean="0">
                <a:effectLst/>
                <a:latin typeface="Times New Roman" panose="02020603050405020304" pitchFamily="18" charset="0"/>
                <a:ea typeface="Times New Roman" panose="02020603050405020304" pitchFamily="18" charset="0"/>
              </a:rPr>
              <a:t>. </a:t>
            </a:r>
          </a:p>
          <a:p>
            <a:pPr marL="342900" lvl="0" indent="-342900" algn="just">
              <a:spcAft>
                <a:spcPts val="0"/>
              </a:spcAft>
              <a:buClr>
                <a:srgbClr val="FF6600"/>
              </a:buClr>
              <a:buSzPts val="1200"/>
              <a:buFont typeface="Wingdings" panose="05000000000000000000" pitchFamily="2" charset="2"/>
              <a:buChar char=""/>
            </a:pPr>
            <a:r>
              <a:rPr lang="en-GB" sz="1200" b="1" dirty="0" smtClean="0">
                <a:effectLst/>
                <a:latin typeface="Times New Roman" panose="02020603050405020304" pitchFamily="18" charset="0"/>
                <a:ea typeface="Times New Roman" panose="02020603050405020304" pitchFamily="18" charset="0"/>
              </a:rPr>
              <a:t>Worker protection:</a:t>
            </a:r>
            <a:r>
              <a:rPr lang="en-GB" sz="1200" dirty="0" smtClean="0">
                <a:effectLst/>
                <a:latin typeface="Times New Roman" panose="02020603050405020304" pitchFamily="18" charset="0"/>
                <a:ea typeface="Times New Roman" panose="02020603050405020304" pitchFamily="18" charset="0"/>
              </a:rPr>
              <a:t> Workers are required to use personal protective equipment. Its purpose is to prevent skin contamination (</a:t>
            </a:r>
            <a:r>
              <a:rPr lang="en-GB" sz="1200" i="1" dirty="0" smtClean="0">
                <a:effectLst/>
                <a:latin typeface="Times New Roman" panose="02020603050405020304" pitchFamily="18" charset="0"/>
                <a:ea typeface="Times New Roman" panose="02020603050405020304" pitchFamily="18" charset="0"/>
              </a:rPr>
              <a:t>protective clothing</a:t>
            </a:r>
            <a:r>
              <a:rPr lang="en-GB" sz="1200" dirty="0" smtClean="0">
                <a:effectLst/>
                <a:latin typeface="Times New Roman" panose="02020603050405020304" pitchFamily="18" charset="0"/>
                <a:ea typeface="Times New Roman" panose="02020603050405020304" pitchFamily="18" charset="0"/>
              </a:rPr>
              <a:t>) and – in cases of increased air contamination – to restrict the intake of radioactive material by inhalation (</a:t>
            </a:r>
            <a:r>
              <a:rPr lang="en-GB" sz="1200" i="1" dirty="0" smtClean="0">
                <a:effectLst/>
                <a:latin typeface="Times New Roman" panose="02020603050405020304" pitchFamily="18" charset="0"/>
                <a:ea typeface="Times New Roman" panose="02020603050405020304" pitchFamily="18" charset="0"/>
              </a:rPr>
              <a:t>respiratory protective equipment</a:t>
            </a:r>
            <a:r>
              <a:rPr lang="en-GB" sz="1200" dirty="0" smtClean="0">
                <a:effectLst/>
                <a:latin typeface="Times New Roman" panose="02020603050405020304" pitchFamily="18" charset="0"/>
                <a:ea typeface="Times New Roman" panose="02020603050405020304" pitchFamily="18" charset="0"/>
              </a:rPr>
              <a:t>).</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120</a:t>
            </a:fld>
            <a:endParaRPr lang="sl-SI"/>
          </a:p>
        </p:txBody>
      </p:sp>
    </p:spTree>
    <p:extLst>
      <p:ext uri="{BB962C8B-B14F-4D97-AF65-F5344CB8AC3E}">
        <p14:creationId xmlns:p14="http://schemas.microsoft.com/office/powerpoint/2010/main" val="14962219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Within the controlled area of a nuclear power plant, we </a:t>
            </a:r>
            <a:r>
              <a:rPr lang="en-GB" sz="1200" b="1" dirty="0" smtClean="0">
                <a:effectLst/>
                <a:latin typeface="Times New Roman" panose="02020603050405020304" pitchFamily="18" charset="0"/>
                <a:ea typeface="Times New Roman" panose="02020603050405020304" pitchFamily="18" charset="0"/>
              </a:rPr>
              <a:t>always</a:t>
            </a:r>
            <a:r>
              <a:rPr lang="en-GB" sz="1200" dirty="0" smtClean="0">
                <a:effectLst/>
                <a:latin typeface="Times New Roman" panose="02020603050405020304" pitchFamily="18" charset="0"/>
                <a:ea typeface="Times New Roman" panose="02020603050405020304" pitchFamily="18" charset="0"/>
              </a:rPr>
              <a:t> use </a:t>
            </a:r>
            <a:r>
              <a:rPr lang="en-GB" sz="1200" b="1" dirty="0" smtClean="0">
                <a:effectLst/>
                <a:latin typeface="Times New Roman" panose="02020603050405020304" pitchFamily="18" charset="0"/>
                <a:ea typeface="Times New Roman" panose="02020603050405020304" pitchFamily="18" charset="0"/>
              </a:rPr>
              <a:t>basic protective equipment</a:t>
            </a:r>
            <a:r>
              <a:rPr lang="en-GB" sz="1200" dirty="0" smtClean="0">
                <a:effectLst/>
                <a:latin typeface="Times New Roman" panose="02020603050405020304" pitchFamily="18" charset="0"/>
                <a:ea typeface="Times New Roman" panose="02020603050405020304" pitchFamily="18" charset="0"/>
              </a:rPr>
              <a:t> which (depending on the facility) consists of the following devices and clothes: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 hard hat,</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underwear, </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cotton overalls,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cotton gloves,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protective shoes,</a:t>
            </a:r>
            <a:endParaRPr lang="sl-SI" sz="12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 set of personal dosimeters (a daily – electronic and a monthly – </a:t>
            </a:r>
            <a:r>
              <a:rPr lang="en-GB" sz="1200" dirty="0" err="1" smtClean="0">
                <a:effectLst/>
                <a:latin typeface="Times New Roman" panose="02020603050405020304" pitchFamily="18" charset="0"/>
                <a:ea typeface="Times New Roman" panose="02020603050405020304" pitchFamily="18" charset="0"/>
              </a:rPr>
              <a:t>TLD</a:t>
            </a:r>
            <a:r>
              <a:rPr lang="en-GB" sz="1200" dirty="0" smtClean="0">
                <a:effectLst/>
                <a:latin typeface="Times New Roman" panose="02020603050405020304" pitchFamily="18" charset="0"/>
                <a:ea typeface="Times New Roman" panose="02020603050405020304" pitchFamily="18" charset="0"/>
              </a:rPr>
              <a:t>/</a:t>
            </a:r>
            <a:r>
              <a:rPr lang="en-GB" sz="1200" dirty="0" err="1" smtClean="0">
                <a:effectLst/>
                <a:latin typeface="Times New Roman" panose="02020603050405020304" pitchFamily="18" charset="0"/>
                <a:ea typeface="Times New Roman" panose="02020603050405020304" pitchFamily="18" charset="0"/>
              </a:rPr>
              <a:t>OSL</a:t>
            </a:r>
            <a:r>
              <a:rPr lang="en-GB" sz="1200" dirty="0" smtClean="0">
                <a:effectLst/>
                <a:latin typeface="Times New Roman" panose="02020603050405020304" pitchFamily="18" charset="0"/>
                <a:ea typeface="Times New Roman" panose="02020603050405020304" pitchFamily="18" charset="0"/>
              </a:rPr>
              <a:t> dosimeter).</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121</a:t>
            </a:fld>
            <a:endParaRPr lang="sl-SI"/>
          </a:p>
        </p:txBody>
      </p:sp>
    </p:spTree>
    <p:extLst>
      <p:ext uri="{BB962C8B-B14F-4D97-AF65-F5344CB8AC3E}">
        <p14:creationId xmlns:p14="http://schemas.microsoft.com/office/powerpoint/2010/main" val="20719168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t>122</a:t>
            </a:fld>
            <a:endParaRPr lang="sl-SI" dirty="0"/>
          </a:p>
        </p:txBody>
      </p:sp>
    </p:spTree>
    <p:extLst>
      <p:ext uri="{BB962C8B-B14F-4D97-AF65-F5344CB8AC3E}">
        <p14:creationId xmlns:p14="http://schemas.microsoft.com/office/powerpoint/2010/main" val="58184563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areas where increased surface or air contamination is probable or confirmed, one or several pieces of </a:t>
            </a:r>
            <a:r>
              <a:rPr lang="en-GB" sz="1200" b="1" dirty="0" smtClean="0">
                <a:effectLst/>
                <a:latin typeface="Times New Roman" panose="02020603050405020304" pitchFamily="18" charset="0"/>
                <a:ea typeface="Times New Roman" panose="02020603050405020304" pitchFamily="18" charset="0"/>
              </a:rPr>
              <a:t>additional protective equipment </a:t>
            </a:r>
            <a:r>
              <a:rPr lang="en-GB" sz="1200" dirty="0" smtClean="0">
                <a:effectLst/>
                <a:latin typeface="Times New Roman" panose="02020603050405020304" pitchFamily="18" charset="0"/>
                <a:ea typeface="Times New Roman" panose="02020603050405020304" pitchFamily="18" charset="0"/>
              </a:rPr>
              <a:t>are also used according to the level of contamination:</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additional rubber gloves,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shoe covers,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Tyvek coveralls,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special protective clothing,</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 respirator,</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 half mask,</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 mask,</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an air-supplied mask.</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123</a:t>
            </a:fld>
            <a:endParaRPr lang="sl-SI"/>
          </a:p>
        </p:txBody>
      </p:sp>
    </p:spTree>
    <p:extLst>
      <p:ext uri="{BB962C8B-B14F-4D97-AF65-F5344CB8AC3E}">
        <p14:creationId xmlns:p14="http://schemas.microsoft.com/office/powerpoint/2010/main" val="45304838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basic aim of any type of breathing apparatus or </a:t>
            </a:r>
            <a:r>
              <a:rPr lang="en-GB" sz="1200" b="1" dirty="0" smtClean="0">
                <a:effectLst/>
                <a:latin typeface="Times New Roman" panose="02020603050405020304" pitchFamily="18" charset="0"/>
                <a:ea typeface="Times New Roman" panose="02020603050405020304" pitchFamily="18" charset="0"/>
              </a:rPr>
              <a:t>respirator</a:t>
            </a:r>
            <a:r>
              <a:rPr lang="en-GB" sz="1200" dirty="0" smtClean="0">
                <a:effectLst/>
                <a:latin typeface="Times New Roman" panose="02020603050405020304" pitchFamily="18" charset="0"/>
                <a:ea typeface="Times New Roman" panose="02020603050405020304" pitchFamily="18" charset="0"/>
              </a:rPr>
              <a:t> is to effectively reduce the inhalation of airborne substances which are harmful to health into the lungs. Since breathing equipment to a certain extent hampers natural breathing and/or the performance of work operations, decisions on the use of breathing equipment should be made in the knowledge that:</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Workers wearing a respirator carry out a given task 20 to 25 % more slowly than they would without a respirator. In an area where external radiation and air contamination are present, the decision should comply with the ALARA principle to minimize the sum of the external and internal dose.</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Working with breathing equipment increases the load on the heart and lungs. For this reason all workers who are likely to use respirators must undergo a special additional medical examination.</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124</a:t>
            </a:fld>
            <a:endParaRPr lang="sl-SI"/>
          </a:p>
        </p:txBody>
      </p:sp>
    </p:spTree>
    <p:extLst>
      <p:ext uri="{BB962C8B-B14F-4D97-AF65-F5344CB8AC3E}">
        <p14:creationId xmlns:p14="http://schemas.microsoft.com/office/powerpoint/2010/main" val="15319184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 Respiratory equipment falls into three main groups (Table on the next slide):</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air-purifying respirators (air filtration),</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air-line respirators (with clean air supplied via a hose),</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self-contained breathing apparatus.</a:t>
            </a:r>
          </a:p>
          <a:p>
            <a:pPr marL="342900" lvl="0" indent="-342900" algn="just">
              <a:spcAft>
                <a:spcPts val="0"/>
              </a:spcAft>
              <a:buClr>
                <a:srgbClr val="FF6600"/>
              </a:buClr>
              <a:buSzPts val="1200"/>
              <a:buFont typeface="Wingdings" panose="05000000000000000000" pitchFamily="2" charset="2"/>
              <a:buChar char=""/>
            </a:pP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Air-purifying respirators are able to reduce the concentration only of radionuclides bound to airborne dust particles or </a:t>
            </a:r>
            <a:r>
              <a:rPr lang="en-GB" sz="1200" i="1" dirty="0" smtClean="0">
                <a:effectLst/>
                <a:latin typeface="Times New Roman" panose="02020603050405020304" pitchFamily="18" charset="0"/>
                <a:ea typeface="Times New Roman" panose="02020603050405020304" pitchFamily="18" charset="0"/>
              </a:rPr>
              <a:t>particulates</a:t>
            </a:r>
            <a:r>
              <a:rPr lang="en-GB" sz="1200" dirty="0" smtClean="0">
                <a:effectLst/>
                <a:latin typeface="Times New Roman" panose="02020603050405020304" pitchFamily="18" charset="0"/>
                <a:ea typeface="Times New Roman" panose="02020603050405020304" pitchFamily="18" charset="0"/>
              </a:rPr>
              <a:t> (and some organic vapours), whereas respirators supplying clean air will also reduce the concentration of radionuclides in the gaseous state. The </a:t>
            </a:r>
            <a:r>
              <a:rPr lang="en-GB" sz="1200" b="1" dirty="0" smtClean="0">
                <a:effectLst/>
                <a:latin typeface="Times New Roman" panose="02020603050405020304" pitchFamily="18" charset="0"/>
                <a:ea typeface="Times New Roman" panose="02020603050405020304" pitchFamily="18" charset="0"/>
              </a:rPr>
              <a:t>respirator’s protection factor </a:t>
            </a:r>
            <a:r>
              <a:rPr lang="en-GB" sz="1200" dirty="0" smtClean="0">
                <a:effectLst/>
                <a:latin typeface="Times New Roman" panose="02020603050405020304" pitchFamily="18" charset="0"/>
                <a:ea typeface="Times New Roman" panose="02020603050405020304" pitchFamily="18" charset="0"/>
              </a:rPr>
              <a:t>(PF) tells us by how much the concentration of activity in the inhaled air is lower than its concentration in ambient air:</a:t>
            </a:r>
          </a:p>
          <a:p>
            <a:pPr marL="0" lvl="0" indent="0" algn="just">
              <a:spcAft>
                <a:spcPts val="0"/>
              </a:spcAft>
              <a:buClr>
                <a:srgbClr val="FF6600"/>
              </a:buClr>
              <a:buSzPts val="1200"/>
              <a:buFont typeface="Wingdings" panose="05000000000000000000" pitchFamily="2" charset="2"/>
              <a:buNone/>
            </a:pPr>
            <a:endParaRPr lang="en-GB" sz="1200" dirty="0" smtClean="0">
              <a:effectLst/>
              <a:latin typeface="Times New Roman" panose="02020603050405020304" pitchFamily="18" charset="0"/>
              <a:ea typeface="Times New Roman" panose="02020603050405020304" pitchFamily="18" charset="0"/>
            </a:endParaRPr>
          </a:p>
          <a:p>
            <a:pPr marL="0" lvl="0" indent="0" algn="just">
              <a:spcAft>
                <a:spcPts val="0"/>
              </a:spcAft>
              <a:buClr>
                <a:srgbClr val="FF6600"/>
              </a:buClr>
              <a:buSzPts val="1200"/>
              <a:buFont typeface="Wingdings" panose="05000000000000000000" pitchFamily="2" charset="2"/>
              <a:buNone/>
            </a:pPr>
            <a:r>
              <a:rPr lang="en-GB" sz="1200" dirty="0" err="1" smtClean="0">
                <a:effectLst/>
                <a:latin typeface="Times New Roman" panose="02020603050405020304" pitchFamily="18" charset="0"/>
                <a:ea typeface="Times New Roman" panose="02020603050405020304" pitchFamily="18" charset="0"/>
              </a:rPr>
              <a:t>ac</a:t>
            </a:r>
            <a:r>
              <a:rPr lang="en-GB" sz="1200" baseline="-25000" dirty="0" err="1" smtClean="0">
                <a:effectLst/>
                <a:latin typeface="Times New Roman" panose="02020603050405020304" pitchFamily="18" charset="0"/>
                <a:ea typeface="Times New Roman" panose="02020603050405020304" pitchFamily="18" charset="0"/>
              </a:rPr>
              <a:t>inhaled</a:t>
            </a:r>
            <a:r>
              <a:rPr lang="en-GB" sz="1200" baseline="-25000" dirty="0" smtClean="0">
                <a:effectLst/>
                <a:latin typeface="Times New Roman" panose="02020603050405020304" pitchFamily="18" charset="0"/>
                <a:ea typeface="Times New Roman" panose="02020603050405020304" pitchFamily="18" charset="0"/>
              </a:rPr>
              <a:t> air</a:t>
            </a:r>
            <a:r>
              <a:rPr lang="en-GB" sz="1200" baseline="0" dirty="0" smtClean="0">
                <a:effectLst/>
                <a:latin typeface="Times New Roman" panose="02020603050405020304" pitchFamily="18" charset="0"/>
                <a:ea typeface="Times New Roman" panose="02020603050405020304" pitchFamily="18" charset="0"/>
              </a:rPr>
              <a:t>=</a:t>
            </a:r>
            <a:r>
              <a:rPr lang="en-GB" sz="1200" baseline="0" dirty="0" err="1" smtClean="0">
                <a:effectLst/>
                <a:latin typeface="Times New Roman" panose="02020603050405020304" pitchFamily="18" charset="0"/>
                <a:ea typeface="Times New Roman" panose="02020603050405020304" pitchFamily="18" charset="0"/>
              </a:rPr>
              <a:t>ac</a:t>
            </a:r>
            <a:r>
              <a:rPr lang="en-GB" sz="1200" baseline="-25000" dirty="0" err="1" smtClean="0">
                <a:effectLst/>
                <a:latin typeface="Times New Roman" panose="02020603050405020304" pitchFamily="18" charset="0"/>
                <a:ea typeface="Times New Roman" panose="02020603050405020304" pitchFamily="18" charset="0"/>
              </a:rPr>
              <a:t>ambient</a:t>
            </a:r>
            <a:r>
              <a:rPr lang="en-GB" sz="1200" baseline="0" dirty="0" smtClean="0">
                <a:effectLst/>
                <a:latin typeface="Times New Roman" panose="02020603050405020304" pitchFamily="18" charset="0"/>
                <a:ea typeface="Times New Roman" panose="02020603050405020304" pitchFamily="18" charset="0"/>
              </a:rPr>
              <a:t>/PF</a:t>
            </a:r>
            <a:endParaRPr lang="en-GB" sz="1200" baseline="-25000" dirty="0" smtClean="0">
              <a:effectLst/>
              <a:latin typeface="Times New Roman" panose="02020603050405020304" pitchFamily="18" charset="0"/>
              <a:ea typeface="Times New Roman" panose="02020603050405020304" pitchFamily="18" charset="0"/>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125</a:t>
            </a:fld>
            <a:endParaRPr lang="sl-SI"/>
          </a:p>
        </p:txBody>
      </p:sp>
    </p:spTree>
    <p:extLst>
      <p:ext uri="{BB962C8B-B14F-4D97-AF65-F5344CB8AC3E}">
        <p14:creationId xmlns:p14="http://schemas.microsoft.com/office/powerpoint/2010/main" val="1870498344"/>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t>126</a:t>
            </a:fld>
            <a:endParaRPr lang="sl-SI" dirty="0"/>
          </a:p>
        </p:txBody>
      </p:sp>
    </p:spTree>
    <p:extLst>
      <p:ext uri="{BB962C8B-B14F-4D97-AF65-F5344CB8AC3E}">
        <p14:creationId xmlns:p14="http://schemas.microsoft.com/office/powerpoint/2010/main" val="192246019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t>127</a:t>
            </a:fld>
            <a:endParaRPr lang="sl-SI" dirty="0"/>
          </a:p>
        </p:txBody>
      </p:sp>
    </p:spTree>
    <p:extLst>
      <p:ext uri="{BB962C8B-B14F-4D97-AF65-F5344CB8AC3E}">
        <p14:creationId xmlns:p14="http://schemas.microsoft.com/office/powerpoint/2010/main" val="51151648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128</a:t>
            </a:fld>
            <a:endParaRPr lang="en-GB"/>
          </a:p>
        </p:txBody>
      </p:sp>
    </p:spTree>
    <p:extLst>
      <p:ext uri="{BB962C8B-B14F-4D97-AF65-F5344CB8AC3E}">
        <p14:creationId xmlns:p14="http://schemas.microsoft.com/office/powerpoint/2010/main" val="16310264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People enjoy great benefits from the application of X-radiation, radionuclides and nuclear fuel in medicine, industry, research and electricity generation. However, working with sources of radiation by necessity implies a certain exposure of people to radiation, both during normal use and in potential accidents which no human activity is immune to. Under the assumption that any exposure of an individual to radiation poses a certain risk, exposure is only justified when the benefit derived from using a source is greater than this risk. Thus the fundamental principle of radiation protection is to assess the risks and benefits brought by the use of radiation. If the restrictions imposed on the use of radiations are too mild, the risks are unacceptably great; if the restrictions are too severe, the use of sources becomes too complicated or too expensive, depriving us of the benefits it could bring.</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A simple example of assessing the positive and negative outcomes of using radiation is found in health care: a patient receives (compared to exposure in other activities) a relatively large dose, but the benefit of a radiological scan or therapy for the patient is greater than the radiation risk. Of course we should bear in mind that apart from the patients, exposure also affects health workers, although in a lesser degree. So it is also important to assess the benefit or risk brought by the use of radiation to society at large. The situation with radiation in nuclear power plants is similar. We know that nuclear power plants are very efficient and environmentally friendly energy facilities, and yet their operation unavoidably involves – relatively low, but nonetheless – exposure of workers to radiation, minimal discharges of radioactive substances, etc. This makes the question of benefits and risks a rather complex one which can only be answered by society as a whole. Even in traffic where the risks are very obvious as well as easily proved, there are rules that strike a balance between benefits and risks: no doubt there would be fewer accidents if e.g. the speed limit on motorways was 30 km/h, but the general assessment the risk with a limit of 130 km/h is still acceptable and, at the same time, the benefit of faster-moving traffic is much greater than the increased risk of higher speeds.</a:t>
            </a:r>
          </a:p>
        </p:txBody>
      </p:sp>
      <p:sp>
        <p:nvSpPr>
          <p:cNvPr id="4" name="Slide Number Placeholder 3"/>
          <p:cNvSpPr>
            <a:spLocks noGrp="1"/>
          </p:cNvSpPr>
          <p:nvPr>
            <p:ph type="sldNum" sz="quarter" idx="10"/>
          </p:nvPr>
        </p:nvSpPr>
        <p:spPr/>
        <p:txBody>
          <a:bodyPr/>
          <a:lstStyle/>
          <a:p>
            <a:fld id="{5750A1E1-C8D9-4447-9192-37BA973CD27A}" type="slidenum">
              <a:rPr lang="en-GB" smtClean="0"/>
              <a:t>130</a:t>
            </a:fld>
            <a:endParaRPr lang="en-GB"/>
          </a:p>
        </p:txBody>
      </p:sp>
    </p:spTree>
    <p:extLst>
      <p:ext uri="{BB962C8B-B14F-4D97-AF65-F5344CB8AC3E}">
        <p14:creationId xmlns:p14="http://schemas.microsoft.com/office/powerpoint/2010/main" val="23939575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There are many international bodies and organisations around the world that study the effects of radiation and issue recommendations on radiation protection. They can be grouped into governmental and non-governmental organisations, or as those issuing merely non-binding recommendations and those international organisations which also have legislative power over their member states.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Non-governmental organisations include the ICRP and ICRU, which award membership to distinguished scientists based on their professional accomplishments.</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International organisations which are either partly or fully focused on the issues of radiation protection and safety include the IAEA (International Atomic Energy Agency), the UNSCEAR (United Nations Scientific Committee on the Effects of Atomic Radiation), as well as the European Commission (EC). The UNSCEAR mostly deals with epidemiological studies of radiation effects and the IAEA issues safety standards which are aligned with ICRP recommendations and indirectly binding on member states (non-compliance leads e.g. to a withdrawal of IAEA’s technical support). On the other hand, EU directives are mandatory for member states.</a:t>
            </a:r>
          </a:p>
        </p:txBody>
      </p:sp>
      <p:sp>
        <p:nvSpPr>
          <p:cNvPr id="4" name="Slide Number Placeholder 3"/>
          <p:cNvSpPr>
            <a:spLocks noGrp="1"/>
          </p:cNvSpPr>
          <p:nvPr>
            <p:ph type="sldNum" sz="quarter" idx="10"/>
          </p:nvPr>
        </p:nvSpPr>
        <p:spPr/>
        <p:txBody>
          <a:bodyPr/>
          <a:lstStyle/>
          <a:p>
            <a:fld id="{5750A1E1-C8D9-4447-9192-37BA973CD27A}" type="slidenum">
              <a:rPr lang="en-GB" smtClean="0"/>
              <a:t>131</a:t>
            </a:fld>
            <a:endParaRPr lang="en-GB"/>
          </a:p>
        </p:txBody>
      </p:sp>
    </p:spTree>
    <p:extLst>
      <p:ext uri="{BB962C8B-B14F-4D97-AF65-F5344CB8AC3E}">
        <p14:creationId xmlns:p14="http://schemas.microsoft.com/office/powerpoint/2010/main" val="167087803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a:t>
            </a:r>
            <a:r>
              <a:rPr lang="en-GB" sz="1200" b="1" dirty="0" smtClean="0">
                <a:effectLst/>
                <a:latin typeface="Times New Roman" panose="02020603050405020304" pitchFamily="18" charset="0"/>
                <a:ea typeface="Times New Roman" panose="02020603050405020304" pitchFamily="18" charset="0"/>
              </a:rPr>
              <a:t>ICRP</a:t>
            </a:r>
            <a:r>
              <a:rPr lang="en-GB" sz="1200" dirty="0" smtClean="0">
                <a:effectLst/>
                <a:latin typeface="Times New Roman" panose="02020603050405020304" pitchFamily="18" charset="0"/>
                <a:ea typeface="Times New Roman" panose="02020603050405020304" pitchFamily="18" charset="0"/>
              </a:rPr>
              <a:t> is an independent, non-governmental professional body operating since 1928 and its primary goal is to issue recommendations on radiation protection.</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As new findings about the effects of exposure to radiation came to light over the years, the ICRP repeatedly lowered the recommended annual dose limit</a:t>
            </a:r>
          </a:p>
        </p:txBody>
      </p:sp>
      <p:sp>
        <p:nvSpPr>
          <p:cNvPr id="4" name="Slide Number Placeholder 3"/>
          <p:cNvSpPr>
            <a:spLocks noGrp="1"/>
          </p:cNvSpPr>
          <p:nvPr>
            <p:ph type="sldNum" sz="quarter" idx="10"/>
          </p:nvPr>
        </p:nvSpPr>
        <p:spPr/>
        <p:txBody>
          <a:bodyPr/>
          <a:lstStyle/>
          <a:p>
            <a:fld id="{5750A1E1-C8D9-4447-9192-37BA973CD27A}" type="slidenum">
              <a:rPr lang="en-GB" smtClean="0"/>
              <a:t>132</a:t>
            </a:fld>
            <a:endParaRPr lang="en-GB"/>
          </a:p>
        </p:txBody>
      </p:sp>
    </p:spTree>
    <p:extLst>
      <p:ext uri="{BB962C8B-B14F-4D97-AF65-F5344CB8AC3E}">
        <p14:creationId xmlns:p14="http://schemas.microsoft.com/office/powerpoint/2010/main" val="28197459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Data on the increased number of cancerous diseases in atomic bomb victims clearly showed that, at high doses, the probability of developing radiation-induced cancer is proportional to the dose received. At low doses, the probability is so small that radiation-induced cancer cannot be statistically proved. However, there is also no firm evidence that sufficiently low doses are harmless, so the ICRP adopted the conservative </a:t>
            </a:r>
            <a:r>
              <a:rPr lang="en-GB" sz="1200" i="1" dirty="0" smtClean="0">
                <a:effectLst/>
                <a:latin typeface="Times New Roman" panose="02020603050405020304" pitchFamily="18" charset="0"/>
                <a:ea typeface="Times New Roman" panose="02020603050405020304" pitchFamily="18" charset="0"/>
              </a:rPr>
              <a:t>hypothesis of the linear dependence of the probability of stochastic effects with no threshold</a:t>
            </a:r>
            <a:r>
              <a:rPr lang="en-GB" sz="1200" dirty="0" smtClean="0">
                <a:effectLst/>
                <a:latin typeface="Times New Roman" panose="02020603050405020304" pitchFamily="18" charset="0"/>
                <a:ea typeface="Times New Roman" panose="02020603050405020304" pitchFamily="18" charset="0"/>
              </a:rPr>
              <a:t> (the linear no-threshold model – LNT). This lead to a change in the overall concept of radiation protection: rather than compliance with the highest allowed doses, its goal is to reduce the probability of stochastic effects in the entire population, whether workers or inhabitants, to the lowest reasonable level.</a:t>
            </a:r>
          </a:p>
          <a:p>
            <a:endParaRPr lang="sl-SI" dirty="0" smtClean="0"/>
          </a:p>
          <a:p>
            <a:pPr algn="just">
              <a:spcAft>
                <a:spcPts val="0"/>
              </a:spcAft>
            </a:pPr>
            <a:r>
              <a:rPr lang="en-GB" sz="1200" dirty="0" smtClean="0">
                <a:effectLst/>
                <a:latin typeface="Times New Roman" panose="02020603050405020304" pitchFamily="18" charset="0"/>
                <a:ea typeface="Times New Roman" panose="02020603050405020304" pitchFamily="18" charset="0"/>
              </a:rPr>
              <a:t>The ICRP system of limiting radiation exposure is based </a:t>
            </a:r>
            <a:r>
              <a:rPr lang="en-GB" sz="1200" b="1" dirty="0" smtClean="0">
                <a:effectLst/>
                <a:latin typeface="Times New Roman" panose="02020603050405020304" pitchFamily="18" charset="0"/>
                <a:ea typeface="Times New Roman" panose="02020603050405020304" pitchFamily="18" charset="0"/>
              </a:rPr>
              <a:t>on three principles</a:t>
            </a:r>
            <a:r>
              <a:rPr lang="en-GB" sz="1200" dirty="0" smtClean="0">
                <a:effectLst/>
                <a:latin typeface="Times New Roman" panose="02020603050405020304" pitchFamily="18" charset="0"/>
                <a:ea typeface="Times New Roman" panose="02020603050405020304" pitchFamily="18" charset="0"/>
              </a:rPr>
              <a:t>:</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justification,</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optimization,</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dose limits.</a:t>
            </a:r>
          </a:p>
        </p:txBody>
      </p:sp>
      <p:sp>
        <p:nvSpPr>
          <p:cNvPr id="4" name="Slide Number Placeholder 3"/>
          <p:cNvSpPr>
            <a:spLocks noGrp="1"/>
          </p:cNvSpPr>
          <p:nvPr>
            <p:ph type="sldNum" sz="quarter" idx="10"/>
          </p:nvPr>
        </p:nvSpPr>
        <p:spPr/>
        <p:txBody>
          <a:bodyPr/>
          <a:lstStyle/>
          <a:p>
            <a:fld id="{5750A1E1-C8D9-4447-9192-37BA973CD27A}" type="slidenum">
              <a:rPr lang="en-GB" smtClean="0"/>
              <a:t>133</a:t>
            </a:fld>
            <a:endParaRPr lang="en-GB"/>
          </a:p>
        </p:txBody>
      </p:sp>
    </p:spTree>
    <p:extLst>
      <p:ext uri="{BB962C8B-B14F-4D97-AF65-F5344CB8AC3E}">
        <p14:creationId xmlns:p14="http://schemas.microsoft.com/office/powerpoint/2010/main" val="182765331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findings of the UNSCEAR and the recommendations of international expert bodies, notably the ICRP, are taken into account in developing the IAEA safety standards. </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The preparation and review of the IAEA safety standards involves its own Secretariat and four safety standards committees for safety in the areas of nuclear safety (NUSSC), radiation safety (RASSC), the safety of radioactive waste (WASSC) and the safe transport of radioactive material (TRANSSC), and a Commission on Safety Standards (CSS) which oversees the programme for their development.</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The principal users of IAEA safety standards in the member states are regulatory bodies and other relevant national authorities. All IAEA member states may nominate experts for the IAEA safety standards committees and may provide comments on draft standards. The CSS membership is appointed by the IAEA Director General and includes senior governmental officials having responsibility for establishing national regulations. A management system has been established for the processes of planning, developing, reviewing, revising and establishing the IAEA safety standards. It articulates the mandate of the IAEA, its vision on the future application of the IAEA safety standards, policies and strategies, and corresponding functions and responsibilities.</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As indicated above, the ICRP is the main body which makes recommendations with respect to radiological protection matters in general, and dose limits in particular. For this reason, the IAEA has embodied the ICRP recommendations (i.e., those in its publication number 103 of 2007) in the latest publication of the </a:t>
            </a:r>
            <a:r>
              <a:rPr lang="en-GB" sz="1200" b="1" dirty="0" smtClean="0">
                <a:effectLst/>
                <a:latin typeface="Times New Roman" panose="02020603050405020304" pitchFamily="18" charset="0"/>
                <a:ea typeface="Times New Roman" panose="02020603050405020304" pitchFamily="18" charset="0"/>
              </a:rPr>
              <a:t>Basic Safety Standards</a:t>
            </a:r>
            <a:r>
              <a:rPr lang="en-GB" sz="1200" dirty="0" smtClean="0">
                <a:effectLst/>
                <a:latin typeface="Times New Roman" panose="02020603050405020304" pitchFamily="18" charset="0"/>
                <a:ea typeface="Times New Roman" panose="02020603050405020304" pitchFamily="18" charset="0"/>
              </a:rPr>
              <a:t> (Radiation Protection and Safety of Radiation Sources: International Basic Safety Standards, Interim Edition, General Safety Requirements Part 3, No. GSR Part 3 of 2011, hereafter referred to as </a:t>
            </a:r>
            <a:r>
              <a:rPr lang="en-GB" sz="1200" b="1" dirty="0" smtClean="0">
                <a:effectLst/>
                <a:latin typeface="Times New Roman" panose="02020603050405020304" pitchFamily="18" charset="0"/>
                <a:ea typeface="Times New Roman" panose="02020603050405020304" pitchFamily="18" charset="0"/>
              </a:rPr>
              <a:t>BSS</a:t>
            </a:r>
            <a:r>
              <a:rPr lang="en-GB" sz="1200" dirty="0" smtClean="0">
                <a:effectLst/>
                <a:latin typeface="Times New Roman" panose="02020603050405020304" pitchFamily="18" charset="0"/>
                <a:ea typeface="Times New Roman" panose="02020603050405020304" pitchFamily="18" charset="0"/>
              </a:rPr>
              <a:t>).</a:t>
            </a:r>
          </a:p>
        </p:txBody>
      </p:sp>
      <p:sp>
        <p:nvSpPr>
          <p:cNvPr id="4" name="Slide Number Placeholder 3"/>
          <p:cNvSpPr>
            <a:spLocks noGrp="1"/>
          </p:cNvSpPr>
          <p:nvPr>
            <p:ph type="sldNum" sz="quarter" idx="10"/>
          </p:nvPr>
        </p:nvSpPr>
        <p:spPr/>
        <p:txBody>
          <a:bodyPr/>
          <a:lstStyle/>
          <a:p>
            <a:fld id="{5750A1E1-C8D9-4447-9192-37BA973CD27A}" type="slidenum">
              <a:rPr lang="en-GB" smtClean="0"/>
              <a:t>135</a:t>
            </a:fld>
            <a:endParaRPr lang="en-GB"/>
          </a:p>
        </p:txBody>
      </p:sp>
    </p:spTree>
    <p:extLst>
      <p:ext uri="{BB962C8B-B14F-4D97-AF65-F5344CB8AC3E}">
        <p14:creationId xmlns:p14="http://schemas.microsoft.com/office/powerpoint/2010/main" val="1609483645"/>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dirty="0" smtClean="0">
              <a:effectLst/>
              <a:latin typeface="Times New Roman" panose="02020603050405020304" pitchFamily="18" charset="0"/>
              <a:ea typeface="Times New Roman" panose="02020603050405020304" pitchFamily="18" charset="0"/>
            </a:endParaRPr>
          </a:p>
          <a:p>
            <a:r>
              <a:rPr lang="en-GB" sz="1200" dirty="0" smtClean="0">
                <a:effectLst/>
                <a:latin typeface="Times New Roman" panose="02020603050405020304" pitchFamily="18" charset="0"/>
                <a:ea typeface="Times New Roman" panose="02020603050405020304" pitchFamily="18" charset="0"/>
              </a:rPr>
              <a:t>The BSS specify basic obligations and administrative requirements for practices, dose limits (in accordance with the ICRP recommendations) and relevant radiation protection, management, technical and safety verification requirements. </a:t>
            </a:r>
            <a:endParaRPr lang="en-GB" dirty="0" smtClean="0"/>
          </a:p>
          <a:p>
            <a:pPr algn="just">
              <a:spcAft>
                <a:spcPts val="0"/>
              </a:spcAft>
            </a:pPr>
            <a:r>
              <a:rPr lang="en-GB" sz="1200" noProof="0" dirty="0" smtClean="0">
                <a:effectLst/>
                <a:latin typeface="Times New Roman" panose="02020603050405020304" pitchFamily="18" charset="0"/>
                <a:ea typeface="Times New Roman" panose="02020603050405020304" pitchFamily="18" charset="0"/>
              </a:rPr>
              <a:t>They also lay down detailed requirements for occupational exposure, public exposure, emergency exposure situations (including interventions), and also specify other exposures (potential, medical) to ionizing radiation. BSS also identify the protection of the environment as an issue necessitating assessment and the necessity of designing and implementing security and radiation safety measures in an integrated manner so that they do not conflict with each other.</a:t>
            </a:r>
          </a:p>
          <a:p>
            <a:pPr algn="just">
              <a:spcAft>
                <a:spcPts val="0"/>
              </a:spcAft>
            </a:pPr>
            <a:r>
              <a:rPr lang="en-GB" sz="1200" noProof="0" dirty="0" smtClean="0">
                <a:effectLst/>
                <a:latin typeface="Times New Roman" panose="02020603050405020304" pitchFamily="18" charset="0"/>
                <a:ea typeface="Times New Roman" panose="02020603050405020304" pitchFamily="18" charset="0"/>
              </a:rPr>
              <a:t> </a:t>
            </a:r>
          </a:p>
          <a:p>
            <a:r>
              <a:rPr lang="en-GB" sz="1200" noProof="0" dirty="0" smtClean="0">
                <a:effectLst/>
                <a:latin typeface="Times New Roman" panose="02020603050405020304" pitchFamily="18" charset="0"/>
                <a:ea typeface="Times New Roman" panose="02020603050405020304" pitchFamily="18" charset="0"/>
              </a:rPr>
              <a:t>Other publications of the IAEA safety standards series give more detailed guidance on how the BSS requirements should be met in particular situations. In this respect, Table 8.1 in textbook shows the current most relevant IAEA safety standards which can be used for achieving an appropriate level of safety and regulation of installations/facilities in the nuclear fuel cycle</a:t>
            </a:r>
            <a:endParaRPr lang="en-GB" noProof="0" dirty="0" smtClean="0"/>
          </a:p>
        </p:txBody>
      </p:sp>
      <p:sp>
        <p:nvSpPr>
          <p:cNvPr id="4" name="Slide Number Placeholder 3"/>
          <p:cNvSpPr>
            <a:spLocks noGrp="1"/>
          </p:cNvSpPr>
          <p:nvPr>
            <p:ph type="sldNum" sz="quarter" idx="10"/>
          </p:nvPr>
        </p:nvSpPr>
        <p:spPr/>
        <p:txBody>
          <a:bodyPr/>
          <a:lstStyle/>
          <a:p>
            <a:fld id="{5750A1E1-C8D9-4447-9192-37BA973CD27A}" type="slidenum">
              <a:rPr lang="en-GB" smtClean="0"/>
              <a:t>136</a:t>
            </a:fld>
            <a:endParaRPr lang="en-GB"/>
          </a:p>
        </p:txBody>
      </p:sp>
    </p:spTree>
    <p:extLst>
      <p:ext uri="{BB962C8B-B14F-4D97-AF65-F5344CB8AC3E}">
        <p14:creationId xmlns:p14="http://schemas.microsoft.com/office/powerpoint/2010/main" val="100304992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For the purpose of establishing practical requirements for protection and safety, the standards distinguish between three different types of exposure situations: planned exposure situations, emergency exposure situations and existing exposure situations: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 </a:t>
            </a:r>
            <a:r>
              <a:rPr lang="en-GB" sz="1200" b="1" dirty="0" smtClean="0">
                <a:effectLst/>
                <a:latin typeface="Times New Roman" panose="02020603050405020304" pitchFamily="18" charset="0"/>
                <a:ea typeface="Times New Roman" panose="02020603050405020304" pitchFamily="18" charset="0"/>
              </a:rPr>
              <a:t>planned exposure situation</a:t>
            </a:r>
            <a:r>
              <a:rPr lang="en-GB" sz="1200" dirty="0" smtClean="0">
                <a:effectLst/>
                <a:latin typeface="Times New Roman" panose="02020603050405020304" pitchFamily="18" charset="0"/>
                <a:ea typeface="Times New Roman" panose="02020603050405020304" pitchFamily="18" charset="0"/>
              </a:rPr>
              <a:t> is a situation of exposure that arises from the planned operation of a source or from a planned activity that results in an exposure from a source. Since provision for protection and safety can be made before embarking on the activity concerned, the associated exposures and their likelihood of occurrence can be restricted from the outset.</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An </a:t>
            </a:r>
            <a:r>
              <a:rPr lang="en-GB" sz="1200" b="1" dirty="0" smtClean="0">
                <a:effectLst/>
                <a:latin typeface="Times New Roman" panose="02020603050405020304" pitchFamily="18" charset="0"/>
                <a:ea typeface="Times New Roman" panose="02020603050405020304" pitchFamily="18" charset="0"/>
              </a:rPr>
              <a:t>emergency exposure situation</a:t>
            </a:r>
            <a:r>
              <a:rPr lang="en-GB" sz="1200" dirty="0" smtClean="0">
                <a:effectLst/>
                <a:latin typeface="Times New Roman" panose="02020603050405020304" pitchFamily="18" charset="0"/>
                <a:ea typeface="Times New Roman" panose="02020603050405020304" pitchFamily="18" charset="0"/>
              </a:rPr>
              <a:t> is a situation of exposure that arises as a result of an accident, a malicious act, or any other unexpected event, and requires prompt action in order to avoid or to reduce adverse consequences. Preventive actions and mitigatory actions have to be considered before an emergency exposure situation arises.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An </a:t>
            </a:r>
            <a:r>
              <a:rPr lang="en-GB" sz="1200" b="1" dirty="0" smtClean="0">
                <a:effectLst/>
                <a:latin typeface="Times New Roman" panose="02020603050405020304" pitchFamily="18" charset="0"/>
                <a:ea typeface="Times New Roman" panose="02020603050405020304" pitchFamily="18" charset="0"/>
              </a:rPr>
              <a:t>existing exposure situation</a:t>
            </a:r>
            <a:r>
              <a:rPr lang="en-GB" sz="1200" dirty="0" smtClean="0">
                <a:effectLst/>
                <a:latin typeface="Times New Roman" panose="02020603050405020304" pitchFamily="18" charset="0"/>
                <a:ea typeface="Times New Roman" panose="02020603050405020304" pitchFamily="18" charset="0"/>
              </a:rPr>
              <a:t> is a situation of exposure which already exists when a decision on the need for control has to be taken. Existing exposure situations include situations of exposure to natural background radiation. They also include situations of exposure due to residual radioactive material that derives from past practices that were not subject to regulatory control or that remains after an emergency exposure situation.</a:t>
            </a:r>
          </a:p>
        </p:txBody>
      </p:sp>
      <p:sp>
        <p:nvSpPr>
          <p:cNvPr id="4" name="Slide Number Placeholder 3"/>
          <p:cNvSpPr>
            <a:spLocks noGrp="1"/>
          </p:cNvSpPr>
          <p:nvPr>
            <p:ph type="sldNum" sz="quarter" idx="10"/>
          </p:nvPr>
        </p:nvSpPr>
        <p:spPr/>
        <p:txBody>
          <a:bodyPr/>
          <a:lstStyle/>
          <a:p>
            <a:fld id="{5750A1E1-C8D9-4447-9192-37BA973CD27A}" type="slidenum">
              <a:rPr lang="en-GB" smtClean="0"/>
              <a:t>137</a:t>
            </a:fld>
            <a:endParaRPr lang="en-GB"/>
          </a:p>
        </p:txBody>
      </p:sp>
    </p:spTree>
    <p:extLst>
      <p:ext uri="{BB962C8B-B14F-4D97-AF65-F5344CB8AC3E}">
        <p14:creationId xmlns:p14="http://schemas.microsoft.com/office/powerpoint/2010/main" val="1592196245"/>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For </a:t>
            </a:r>
            <a:r>
              <a:rPr lang="en-GB" sz="1200" b="1" dirty="0" smtClean="0">
                <a:effectLst/>
                <a:latin typeface="Times New Roman" panose="02020603050405020304" pitchFamily="18" charset="0"/>
                <a:ea typeface="Times New Roman" panose="02020603050405020304" pitchFamily="18" charset="0"/>
              </a:rPr>
              <a:t>planned exposure situations</a:t>
            </a:r>
            <a:r>
              <a:rPr lang="en-GB" sz="1200" dirty="0" smtClean="0">
                <a:effectLst/>
                <a:latin typeface="Times New Roman" panose="02020603050405020304" pitchFamily="18" charset="0"/>
                <a:ea typeface="Times New Roman" panose="02020603050405020304" pitchFamily="18" charset="0"/>
              </a:rPr>
              <a:t>, the following dose limits are set:</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For </a:t>
            </a:r>
            <a:r>
              <a:rPr lang="en-GB" sz="1200" b="1" dirty="0" smtClean="0">
                <a:effectLst/>
                <a:latin typeface="Times New Roman" panose="02020603050405020304" pitchFamily="18" charset="0"/>
                <a:ea typeface="Times New Roman" panose="02020603050405020304" pitchFamily="18" charset="0"/>
              </a:rPr>
              <a:t>occupational exposure of workers over the age of 18 years</a:t>
            </a:r>
            <a:r>
              <a:rPr lang="en-GB" sz="1200" dirty="0" smtClean="0">
                <a:effectLst/>
                <a:latin typeface="Times New Roman" panose="02020603050405020304" pitchFamily="18" charset="0"/>
                <a:ea typeface="Times New Roman" panose="02020603050405020304" pitchFamily="18" charset="0"/>
              </a:rPr>
              <a:t>, the dose limits are:</a:t>
            </a:r>
          </a:p>
          <a:p>
            <a:pPr algn="just">
              <a:spcAft>
                <a:spcPts val="0"/>
              </a:spcAft>
            </a:pPr>
            <a:r>
              <a:rPr lang="en-GB" sz="1200" dirty="0" smtClean="0">
                <a:effectLst/>
                <a:latin typeface="Times New Roman" panose="02020603050405020304" pitchFamily="18" charset="0"/>
                <a:ea typeface="Times New Roman" panose="02020603050405020304" pitchFamily="18" charset="0"/>
              </a:rPr>
              <a:t>(a) An effective dose of 20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per year averaged over five consecutive years (100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in 5 years), and of 50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in any single year;</a:t>
            </a:r>
          </a:p>
          <a:p>
            <a:pPr algn="just">
              <a:spcAft>
                <a:spcPts val="0"/>
              </a:spcAft>
            </a:pPr>
            <a:r>
              <a:rPr lang="en-GB" sz="1200" dirty="0" smtClean="0">
                <a:effectLst/>
                <a:latin typeface="Times New Roman" panose="02020603050405020304" pitchFamily="18" charset="0"/>
                <a:ea typeface="Times New Roman" panose="02020603050405020304" pitchFamily="18" charset="0"/>
              </a:rPr>
              <a:t>(b) An equivalent dose to the lens of the eye of 20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per year averaged over 5 consecutive years (100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in 5 years) and of 50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in any single year;</a:t>
            </a:r>
          </a:p>
          <a:p>
            <a:pPr algn="just">
              <a:spcAft>
                <a:spcPts val="0"/>
              </a:spcAft>
            </a:pPr>
            <a:r>
              <a:rPr lang="en-GB" sz="1200" dirty="0" smtClean="0">
                <a:effectLst/>
                <a:latin typeface="Times New Roman" panose="02020603050405020304" pitchFamily="18" charset="0"/>
                <a:ea typeface="Times New Roman" panose="02020603050405020304" pitchFamily="18" charset="0"/>
              </a:rPr>
              <a:t>(c) An equivalent dose to the extremities (hands and feet) or the skin of 500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in a year.</a:t>
            </a:r>
          </a:p>
          <a:p>
            <a:pPr algn="just">
              <a:spcAft>
                <a:spcPts val="0"/>
              </a:spcAft>
            </a:pPr>
            <a:r>
              <a:rPr lang="en-GB" sz="1200" dirty="0" smtClean="0">
                <a:effectLst/>
                <a:latin typeface="Times New Roman" panose="02020603050405020304" pitchFamily="18" charset="0"/>
                <a:ea typeface="Times New Roman" panose="02020603050405020304" pitchFamily="18" charset="0"/>
              </a:rPr>
              <a:t>Additional restrictions apply to occupational exposure for a female worker who has notified pregnancy or is breast-feeding.</a:t>
            </a:r>
          </a:p>
        </p:txBody>
      </p:sp>
      <p:sp>
        <p:nvSpPr>
          <p:cNvPr id="4" name="Slide Number Placeholder 3"/>
          <p:cNvSpPr>
            <a:spLocks noGrp="1"/>
          </p:cNvSpPr>
          <p:nvPr>
            <p:ph type="sldNum" sz="quarter" idx="10"/>
          </p:nvPr>
        </p:nvSpPr>
        <p:spPr/>
        <p:txBody>
          <a:bodyPr/>
          <a:lstStyle/>
          <a:p>
            <a:fld id="{5750A1E1-C8D9-4447-9192-37BA973CD27A}" type="slidenum">
              <a:rPr lang="en-GB" smtClean="0"/>
              <a:t>138</a:t>
            </a:fld>
            <a:endParaRPr lang="en-GB"/>
          </a:p>
        </p:txBody>
      </p:sp>
    </p:spTree>
    <p:extLst>
      <p:ext uri="{BB962C8B-B14F-4D97-AF65-F5344CB8AC3E}">
        <p14:creationId xmlns:p14="http://schemas.microsoft.com/office/powerpoint/2010/main" val="177565452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For </a:t>
            </a:r>
            <a:r>
              <a:rPr lang="en-GB" sz="1200" b="1" dirty="0" smtClean="0">
                <a:effectLst/>
                <a:latin typeface="Times New Roman" panose="02020603050405020304" pitchFamily="18" charset="0"/>
                <a:ea typeface="Times New Roman" panose="02020603050405020304" pitchFamily="18" charset="0"/>
              </a:rPr>
              <a:t>public exposure</a:t>
            </a:r>
            <a:r>
              <a:rPr lang="en-GB" sz="1200" dirty="0" smtClean="0">
                <a:effectLst/>
                <a:latin typeface="Times New Roman" panose="02020603050405020304" pitchFamily="18" charset="0"/>
                <a:ea typeface="Times New Roman" panose="02020603050405020304" pitchFamily="18" charset="0"/>
              </a:rPr>
              <a:t>, the dose limits are:</a:t>
            </a:r>
          </a:p>
          <a:p>
            <a:pPr algn="just">
              <a:spcAft>
                <a:spcPts val="0"/>
              </a:spcAft>
            </a:pPr>
            <a:r>
              <a:rPr lang="en-GB" sz="1200" dirty="0" smtClean="0">
                <a:effectLst/>
                <a:latin typeface="Times New Roman" panose="02020603050405020304" pitchFamily="18" charset="0"/>
                <a:ea typeface="Times New Roman" panose="02020603050405020304" pitchFamily="18" charset="0"/>
              </a:rPr>
              <a:t>(a) An effective dose of 1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in a year;</a:t>
            </a:r>
          </a:p>
          <a:p>
            <a:pPr algn="just">
              <a:spcAft>
                <a:spcPts val="0"/>
              </a:spcAft>
            </a:pPr>
            <a:r>
              <a:rPr lang="en-GB" sz="1200" dirty="0" smtClean="0">
                <a:effectLst/>
                <a:latin typeface="Times New Roman" panose="02020603050405020304" pitchFamily="18" charset="0"/>
                <a:ea typeface="Times New Roman" panose="02020603050405020304" pitchFamily="18" charset="0"/>
              </a:rPr>
              <a:t>(b) In special circumstances, a higher value of effective dose in a single year could apply, provided that the average effective dose over five consecutive years does not exceed 1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per year;</a:t>
            </a:r>
          </a:p>
          <a:p>
            <a:pPr algn="just">
              <a:spcAft>
                <a:spcPts val="0"/>
              </a:spcAft>
            </a:pPr>
            <a:r>
              <a:rPr lang="en-GB" sz="1200" dirty="0" smtClean="0">
                <a:effectLst/>
                <a:latin typeface="Times New Roman" panose="02020603050405020304" pitchFamily="18" charset="0"/>
                <a:ea typeface="Times New Roman" panose="02020603050405020304" pitchFamily="18" charset="0"/>
              </a:rPr>
              <a:t>(c) An equivalent dose to the lens of the eye of 15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in a year;</a:t>
            </a:r>
          </a:p>
          <a:p>
            <a:pPr algn="just">
              <a:spcAft>
                <a:spcPts val="0"/>
              </a:spcAft>
            </a:pPr>
            <a:r>
              <a:rPr lang="en-GB" sz="1200" dirty="0" smtClean="0">
                <a:effectLst/>
                <a:latin typeface="Times New Roman" panose="02020603050405020304" pitchFamily="18" charset="0"/>
                <a:ea typeface="Times New Roman" panose="02020603050405020304" pitchFamily="18" charset="0"/>
              </a:rPr>
              <a:t>(d) An equivalent dose to the skin of 50 </a:t>
            </a:r>
            <a:r>
              <a:rPr lang="en-GB" sz="1200" dirty="0" err="1" smtClean="0">
                <a:effectLst/>
                <a:latin typeface="Times New Roman" panose="02020603050405020304" pitchFamily="18" charset="0"/>
                <a:ea typeface="Times New Roman" panose="02020603050405020304" pitchFamily="18" charset="0"/>
              </a:rPr>
              <a:t>mSv</a:t>
            </a:r>
            <a:r>
              <a:rPr lang="en-GB" sz="1200" dirty="0" smtClean="0">
                <a:effectLst/>
                <a:latin typeface="Times New Roman" panose="02020603050405020304" pitchFamily="18" charset="0"/>
                <a:ea typeface="Times New Roman" panose="02020603050405020304" pitchFamily="18" charset="0"/>
              </a:rPr>
              <a:t> in a year.</a:t>
            </a:r>
          </a:p>
        </p:txBody>
      </p:sp>
      <p:sp>
        <p:nvSpPr>
          <p:cNvPr id="4" name="Slide Number Placeholder 3"/>
          <p:cNvSpPr>
            <a:spLocks noGrp="1"/>
          </p:cNvSpPr>
          <p:nvPr>
            <p:ph type="sldNum" sz="quarter" idx="10"/>
          </p:nvPr>
        </p:nvSpPr>
        <p:spPr/>
        <p:txBody>
          <a:bodyPr/>
          <a:lstStyle/>
          <a:p>
            <a:fld id="{5750A1E1-C8D9-4447-9192-37BA973CD27A}" type="slidenum">
              <a:rPr lang="en-GB" smtClean="0"/>
              <a:t>139</a:t>
            </a:fld>
            <a:endParaRPr lang="en-GB"/>
          </a:p>
        </p:txBody>
      </p:sp>
    </p:spTree>
    <p:extLst>
      <p:ext uri="{BB962C8B-B14F-4D97-AF65-F5344CB8AC3E}">
        <p14:creationId xmlns:p14="http://schemas.microsoft.com/office/powerpoint/2010/main" val="446039508"/>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For </a:t>
            </a:r>
            <a:r>
              <a:rPr lang="en-GB" sz="1200" b="1" dirty="0" smtClean="0">
                <a:effectLst/>
                <a:latin typeface="Times New Roman" panose="02020603050405020304" pitchFamily="18" charset="0"/>
                <a:ea typeface="Times New Roman" panose="02020603050405020304" pitchFamily="18" charset="0"/>
              </a:rPr>
              <a:t>emergency situations</a:t>
            </a:r>
            <a:r>
              <a:rPr lang="en-GB" sz="1200" dirty="0" smtClean="0">
                <a:effectLst/>
                <a:latin typeface="Times New Roman" panose="02020603050405020304" pitchFamily="18" charset="0"/>
                <a:ea typeface="Times New Roman" panose="02020603050405020304" pitchFamily="18" charset="0"/>
              </a:rPr>
              <a:t>, the Safety Standards specify generic criteria for acute doses for which protective actions and other response actions are expected to be undertaken under every circumstance to avoid or to minimize severe deterministic effects, and also sets guidance levels for restricting the exposure of emergency workers.</a:t>
            </a:r>
          </a:p>
        </p:txBody>
      </p:sp>
      <p:sp>
        <p:nvSpPr>
          <p:cNvPr id="4" name="Slide Number Placeholder 3"/>
          <p:cNvSpPr>
            <a:spLocks noGrp="1"/>
          </p:cNvSpPr>
          <p:nvPr>
            <p:ph type="sldNum" sz="quarter" idx="10"/>
          </p:nvPr>
        </p:nvSpPr>
        <p:spPr/>
        <p:txBody>
          <a:bodyPr/>
          <a:lstStyle/>
          <a:p>
            <a:fld id="{5750A1E1-C8D9-4447-9192-37BA973CD27A}" type="slidenum">
              <a:rPr lang="en-GB" smtClean="0"/>
              <a:t>140</a:t>
            </a:fld>
            <a:endParaRPr lang="en-GB"/>
          </a:p>
        </p:txBody>
      </p:sp>
    </p:spTree>
    <p:extLst>
      <p:ext uri="{BB962C8B-B14F-4D97-AF65-F5344CB8AC3E}">
        <p14:creationId xmlns:p14="http://schemas.microsoft.com/office/powerpoint/2010/main" val="188249414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In BSS a number of requirements for government, regulatory bodies, registrants (registered users) and licensees, employers and workers are stated. We list some requirements related to the responsibilities of employers, registrants and licensees regarding protection of workers:</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Employers, registrants and licensees shall be responsible for the protection of workers against occupational exposure. Employers, registrants and licensees shall ensure that protection and safety is optimized and that the dose limits for occupational exposure are not exceeded.</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Employers, registrants and licensees shall establish and maintain organizational, procedural and technical arrangements for the designation of controlled and supervised areas, for local rules and for monitoring of the workplace, in a radiation protection programme for occupational exposure.</a:t>
            </a:r>
            <a:endParaRPr lang="sl-SI" sz="1200" dirty="0" smtClean="0">
              <a:effectLst/>
              <a:latin typeface="Times New Roman" panose="02020603050405020304" pitchFamily="18" charset="0"/>
              <a:ea typeface="Times New Roman" panose="02020603050405020304" pitchFamily="18" charset="0"/>
            </a:endParaRP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Registrants and licensees, in cooperation with employers where appropriate, shall establish, maintain and keep under review a programme for workplace monitoring under the supervision of a radiation protection officer or qualified expert.</a:t>
            </a:r>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141</a:t>
            </a:fld>
            <a:endParaRPr lang="sl-SI"/>
          </a:p>
        </p:txBody>
      </p:sp>
    </p:spTree>
    <p:extLst>
      <p:ext uri="{BB962C8B-B14F-4D97-AF65-F5344CB8AC3E}">
        <p14:creationId xmlns:p14="http://schemas.microsoft.com/office/powerpoint/2010/main" val="52003645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Employers, registrants and licensees shall be responsible for making arrangements for the assessment and recording of occupational exposure and for workers’ health surveillance.</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Employers, registrants and licensees shall provide workers with adequate information, instruction and training for protection and safety.</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Employers, registrants and licensees shall not offer benefits as substitutes for measures for protection and safety.</a:t>
            </a:r>
          </a:p>
          <a:p>
            <a:pPr marL="342900" lvl="0" indent="-342900" algn="just">
              <a:spcAft>
                <a:spcPts val="0"/>
              </a:spcAft>
              <a:buClr>
                <a:srgbClr val="FF6600"/>
              </a:buClr>
              <a:buSzPts val="1200"/>
              <a:buFont typeface="Wingdings" panose="05000000000000000000" pitchFamily="2" charset="2"/>
              <a:buChar char=""/>
            </a:pPr>
            <a:r>
              <a:rPr lang="en-GB" sz="1200" dirty="0" smtClean="0">
                <a:effectLst/>
                <a:latin typeface="Times New Roman" panose="02020603050405020304" pitchFamily="18" charset="0"/>
                <a:ea typeface="Times New Roman" panose="02020603050405020304" pitchFamily="18" charset="0"/>
              </a:rPr>
              <a:t>Employers, registrants and licensees shall make special arrangements for female workers, as necessary, for protection of the embryo or foetus and of breast-fed infants. Employers, registrants and licensees shall make special arrangements for the protection and safety of persons under 18 years of age who are undergoing training.</a:t>
            </a:r>
          </a:p>
        </p:txBody>
      </p:sp>
      <p:sp>
        <p:nvSpPr>
          <p:cNvPr id="4" name="Slide Number Placeholder 3"/>
          <p:cNvSpPr>
            <a:spLocks noGrp="1"/>
          </p:cNvSpPr>
          <p:nvPr>
            <p:ph type="sldNum" sz="quarter" idx="10"/>
          </p:nvPr>
        </p:nvSpPr>
        <p:spPr/>
        <p:txBody>
          <a:bodyPr/>
          <a:lstStyle/>
          <a:p>
            <a:fld id="{5750A1E1-C8D9-4447-9192-37BA973CD27A}" type="slidenum">
              <a:rPr lang="en-GB" smtClean="0"/>
              <a:t>142</a:t>
            </a:fld>
            <a:endParaRPr lang="en-GB"/>
          </a:p>
        </p:txBody>
      </p:sp>
    </p:spTree>
    <p:extLst>
      <p:ext uri="{BB962C8B-B14F-4D97-AF65-F5344CB8AC3E}">
        <p14:creationId xmlns:p14="http://schemas.microsoft.com/office/powerpoint/2010/main" val="130280392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requirements for a legal and regulatory framework are supported by optimised criteria for </a:t>
            </a:r>
            <a:r>
              <a:rPr lang="en-GB" sz="1200" b="1" dirty="0" smtClean="0">
                <a:effectLst/>
                <a:latin typeface="Times New Roman" panose="02020603050405020304" pitchFamily="18" charset="0"/>
                <a:ea typeface="Times New Roman" panose="02020603050405020304" pitchFamily="18" charset="0"/>
              </a:rPr>
              <a:t>exemption</a:t>
            </a:r>
            <a:r>
              <a:rPr lang="en-GB" sz="1200" dirty="0" smtClean="0">
                <a:effectLst/>
                <a:latin typeface="Times New Roman" panose="02020603050405020304" pitchFamily="18" charset="0"/>
                <a:ea typeface="Times New Roman" panose="02020603050405020304" pitchFamily="18" charset="0"/>
              </a:rPr>
              <a:t> of practices and sources and by criteria for </a:t>
            </a:r>
            <a:r>
              <a:rPr lang="en-GB" sz="1200" b="1" dirty="0" smtClean="0">
                <a:effectLst/>
                <a:latin typeface="Times New Roman" panose="02020603050405020304" pitchFamily="18" charset="0"/>
                <a:ea typeface="Times New Roman" panose="02020603050405020304" pitchFamily="18" charset="0"/>
              </a:rPr>
              <a:t>clearance</a:t>
            </a:r>
            <a:r>
              <a:rPr lang="en-GB" sz="1200" dirty="0" smtClean="0">
                <a:effectLst/>
                <a:latin typeface="Times New Roman" panose="02020603050405020304" pitchFamily="18" charset="0"/>
                <a:ea typeface="Times New Roman" panose="02020603050405020304" pitchFamily="18" charset="0"/>
              </a:rPr>
              <a:t> of sources. The exemption level is a value established by a regulatory body and expressed in terms of activity concentration, total activity, dose rate or radiation energy, at or below which a source of radiation need not be subject to some or all aspects of regulatory control. The clearance level is a value established by a regulatory body and expressed in terms of activity concentration, at or below which regulatory control may be removed from a source of radiation within a notified or authorized practice.</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A general requirement related to all aspects of radiation protection and safety is the requirement for a </a:t>
            </a:r>
            <a:r>
              <a:rPr lang="en-GB" sz="1200" b="1" dirty="0" smtClean="0">
                <a:effectLst/>
                <a:latin typeface="Times New Roman" panose="02020603050405020304" pitchFamily="18" charset="0"/>
                <a:ea typeface="Times New Roman" panose="02020603050405020304" pitchFamily="18" charset="0"/>
              </a:rPr>
              <a:t>graded approach</a:t>
            </a:r>
            <a:r>
              <a:rPr lang="en-GB" sz="1200" dirty="0" smtClean="0">
                <a:effectLst/>
                <a:latin typeface="Times New Roman" panose="02020603050405020304" pitchFamily="18" charset="0"/>
                <a:ea typeface="Times New Roman" panose="02020603050405020304" pitchFamily="18" charset="0"/>
              </a:rPr>
              <a:t>: the application of the Standards shall be commensurate with the characteristics of the practice or the source within a practice, and with the magnitude and likelihood of exposures.</a:t>
            </a:r>
          </a:p>
        </p:txBody>
      </p:sp>
      <p:sp>
        <p:nvSpPr>
          <p:cNvPr id="4" name="Slide Number Placeholder 3"/>
          <p:cNvSpPr>
            <a:spLocks noGrp="1"/>
          </p:cNvSpPr>
          <p:nvPr>
            <p:ph type="sldNum" sz="quarter" idx="10"/>
          </p:nvPr>
        </p:nvSpPr>
        <p:spPr/>
        <p:txBody>
          <a:bodyPr/>
          <a:lstStyle/>
          <a:p>
            <a:fld id="{5750A1E1-C8D9-4447-9192-37BA973CD27A}" type="slidenum">
              <a:rPr lang="en-GB" smtClean="0"/>
              <a:t>143</a:t>
            </a:fld>
            <a:endParaRPr lang="en-GB"/>
          </a:p>
        </p:txBody>
      </p:sp>
    </p:spTree>
    <p:extLst>
      <p:ext uri="{BB962C8B-B14F-4D97-AF65-F5344CB8AC3E}">
        <p14:creationId xmlns:p14="http://schemas.microsoft.com/office/powerpoint/2010/main" val="2053684185"/>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What</a:t>
            </a:r>
            <a:r>
              <a:rPr lang="en-GB" sz="1200" baseline="0" dirty="0" smtClean="0">
                <a:effectLst/>
                <a:latin typeface="Times New Roman" panose="02020603050405020304" pitchFamily="18" charset="0"/>
                <a:ea typeface="Times New Roman" panose="02020603050405020304" pitchFamily="18" charset="0"/>
              </a:rPr>
              <a:t> is the l</a:t>
            </a:r>
            <a:r>
              <a:rPr lang="en-GB" sz="1200" dirty="0" smtClean="0">
                <a:effectLst/>
                <a:latin typeface="Times New Roman" panose="02020603050405020304" pitchFamily="18" charset="0"/>
                <a:ea typeface="Times New Roman" panose="02020603050405020304" pitchFamily="18" charset="0"/>
              </a:rPr>
              <a:t>ikelihood that</a:t>
            </a:r>
            <a:r>
              <a:rPr lang="en-GB" sz="1200" baseline="0" dirty="0" smtClean="0">
                <a:effectLst/>
                <a:latin typeface="Times New Roman" panose="02020603050405020304" pitchFamily="18" charset="0"/>
                <a:ea typeface="Times New Roman" panose="02020603050405020304" pitchFamily="18" charset="0"/>
              </a:rPr>
              <a:t> the person’s actions would be </a:t>
            </a:r>
            <a:r>
              <a:rPr lang="en-GB" sz="1200" dirty="0" smtClean="0">
                <a:effectLst/>
                <a:latin typeface="Times New Roman" panose="02020603050405020304" pitchFamily="18" charset="0"/>
                <a:ea typeface="Times New Roman" panose="02020603050405020304" pitchFamily="18" charset="0"/>
              </a:rPr>
              <a:t>successful?</a:t>
            </a:r>
          </a:p>
          <a:p>
            <a:pPr algn="just">
              <a:spcAft>
                <a:spcPts val="0"/>
              </a:spcAft>
            </a:pPr>
            <a:r>
              <a:rPr lang="en-GB" sz="1200" dirty="0" smtClean="0">
                <a:effectLst/>
                <a:latin typeface="Times New Roman" panose="02020603050405020304" pitchFamily="18" charset="0"/>
                <a:ea typeface="Times New Roman" panose="02020603050405020304" pitchFamily="18" charset="0"/>
              </a:rPr>
              <a:t>Is</a:t>
            </a:r>
            <a:r>
              <a:rPr lang="en-GB" sz="1200" baseline="0" dirty="0" smtClean="0">
                <a:effectLst/>
                <a:latin typeface="Times New Roman" panose="02020603050405020304" pitchFamily="18" charset="0"/>
                <a:ea typeface="Times New Roman" panose="02020603050405020304" pitchFamily="18" charset="0"/>
              </a:rPr>
              <a:t> the person a true volunteer?</a:t>
            </a:r>
          </a:p>
          <a:p>
            <a:pPr algn="just">
              <a:spcAft>
                <a:spcPts val="0"/>
              </a:spcAft>
            </a:pPr>
            <a:r>
              <a:rPr lang="en-GB" sz="1200" baseline="0" dirty="0" smtClean="0">
                <a:effectLst/>
                <a:latin typeface="Times New Roman" panose="02020603050405020304" pitchFamily="18" charset="0"/>
                <a:ea typeface="Times New Roman" panose="02020603050405020304" pitchFamily="18" charset="0"/>
              </a:rPr>
              <a:t>Does the person understand the consequences?</a:t>
            </a:r>
          </a:p>
          <a:p>
            <a:pPr algn="just">
              <a:spcAft>
                <a:spcPts val="0"/>
              </a:spcAft>
            </a:pPr>
            <a:r>
              <a:rPr lang="en-GB" sz="1200" baseline="0" dirty="0" smtClean="0">
                <a:effectLst/>
                <a:latin typeface="Times New Roman" panose="02020603050405020304" pitchFamily="18" charset="0"/>
                <a:ea typeface="Times New Roman" panose="02020603050405020304" pitchFamily="18" charset="0"/>
              </a:rPr>
              <a:t>What are the alternatives?</a:t>
            </a:r>
          </a:p>
          <a:p>
            <a:pPr algn="just">
              <a:spcAft>
                <a:spcPts val="0"/>
              </a:spcAft>
            </a:pPr>
            <a:r>
              <a:rPr lang="en-GB" sz="1200" baseline="0" dirty="0" smtClean="0">
                <a:effectLst/>
                <a:latin typeface="Times New Roman" panose="02020603050405020304" pitchFamily="18" charset="0"/>
                <a:ea typeface="Times New Roman" panose="02020603050405020304" pitchFamily="18" charset="0"/>
              </a:rPr>
              <a:t>What measures can be taken to reduce the risk?</a:t>
            </a:r>
          </a:p>
          <a:p>
            <a:pPr algn="just">
              <a:spcAft>
                <a:spcPts val="0"/>
              </a:spcAft>
            </a:pPr>
            <a:r>
              <a:rPr lang="en-GB" sz="1200" baseline="0" dirty="0" smtClean="0">
                <a:effectLst/>
                <a:latin typeface="Times New Roman" panose="02020603050405020304" pitchFamily="18" charset="0"/>
                <a:ea typeface="Times New Roman" panose="02020603050405020304" pitchFamily="18" charset="0"/>
              </a:rPr>
              <a:t>How quickly must action be taken?</a:t>
            </a:r>
          </a:p>
          <a:p>
            <a:pPr algn="just">
              <a:spcAft>
                <a:spcPts val="0"/>
              </a:spcAft>
            </a:pPr>
            <a:r>
              <a:rPr lang="en-GB" sz="1200" baseline="0" dirty="0" err="1" smtClean="0">
                <a:effectLst/>
                <a:latin typeface="Times New Roman" panose="02020603050405020304" pitchFamily="18" charset="0"/>
                <a:ea typeface="Times New Roman" panose="02020603050405020304" pitchFamily="18" charset="0"/>
              </a:rPr>
              <a:t>etc</a:t>
            </a:r>
            <a:endParaRPr lang="en-GB" sz="1200" baseline="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144</a:t>
            </a:fld>
            <a:endParaRPr lang="en-GB"/>
          </a:p>
        </p:txBody>
      </p:sp>
    </p:spTree>
    <p:extLst>
      <p:ext uri="{BB962C8B-B14F-4D97-AF65-F5344CB8AC3E}">
        <p14:creationId xmlns:p14="http://schemas.microsoft.com/office/powerpoint/2010/main" val="113046362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If time is short, divide the participants</a:t>
            </a:r>
            <a:r>
              <a:rPr lang="en-GB" sz="1200" baseline="0" dirty="0" smtClean="0">
                <a:effectLst/>
                <a:latin typeface="Times New Roman" panose="02020603050405020304" pitchFamily="18" charset="0"/>
                <a:ea typeface="Times New Roman" panose="02020603050405020304" pitchFamily="18" charset="0"/>
              </a:rPr>
              <a:t> into groups and have each group answer one question</a:t>
            </a:r>
            <a:endParaRPr lang="en-GB"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750A1E1-C8D9-4447-9192-37BA973CD27A}" type="slidenum">
              <a:rPr lang="en-GB" smtClean="0"/>
              <a:t>145</a:t>
            </a:fld>
            <a:endParaRPr lang="en-GB"/>
          </a:p>
        </p:txBody>
      </p:sp>
    </p:spTree>
    <p:extLst>
      <p:ext uri="{BB962C8B-B14F-4D97-AF65-F5344CB8AC3E}">
        <p14:creationId xmlns:p14="http://schemas.microsoft.com/office/powerpoint/2010/main" val="57827260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146</a:t>
            </a:fld>
            <a:endParaRPr lang="en-GB"/>
          </a:p>
        </p:txBody>
      </p:sp>
    </p:spTree>
    <p:extLst>
      <p:ext uri="{BB962C8B-B14F-4D97-AF65-F5344CB8AC3E}">
        <p14:creationId xmlns:p14="http://schemas.microsoft.com/office/powerpoint/2010/main" val="201599360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nuclear fuel cycle contains a broad range of nuclear installations that employ a variety of technologies to process and utilize uranium, thorium and plutonium.  These nuclear installations mainly include facilities for mining and milling, conversion, enrichment, fuel fabrication (including mixed oxide fuel - </a:t>
            </a:r>
            <a:r>
              <a:rPr lang="en-GB" sz="1200" dirty="0" err="1" smtClean="0">
                <a:effectLst/>
                <a:latin typeface="Times New Roman" panose="02020603050405020304" pitchFamily="18" charset="0"/>
                <a:ea typeface="Times New Roman" panose="02020603050405020304" pitchFamily="18" charset="0"/>
              </a:rPr>
              <a:t>MOX</a:t>
            </a:r>
            <a:r>
              <a:rPr lang="en-GB" sz="1200" dirty="0" smtClean="0">
                <a:effectLst/>
                <a:latin typeface="Times New Roman" panose="02020603050405020304" pitchFamily="18" charset="0"/>
                <a:ea typeface="Times New Roman" panose="02020603050405020304" pitchFamily="18" charset="0"/>
              </a:rPr>
              <a:t>), power and research reactors, interim spent fuel storage, reprocessing, waste disposal, and vitrification.  Transportation systems are also recognized as an integral link between nuclear installations.</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tabLst>
                <a:tab pos="228600" algn="l"/>
              </a:tabLst>
            </a:pPr>
            <a:r>
              <a:rPr lang="en-GB" sz="1200" dirty="0" smtClean="0">
                <a:effectLst/>
                <a:latin typeface="Times New Roman" panose="02020603050405020304" pitchFamily="18" charset="0"/>
                <a:ea typeface="Times New Roman" panose="02020603050405020304" pitchFamily="18" charset="0"/>
              </a:rPr>
              <a:t>UNSCEAR has compiled data on doses received by about 800,000 workers in the nuclear industry worldwide. In accordance with these estimates, the collective dose is about 1,400 man Sv and the average annual effective dose tends to be a little higher than 1 mSv.  Nevertheless, doses have declined steeply in the last decade because of the widespread introduction of </a:t>
            </a:r>
            <a:r>
              <a:rPr lang="en-GB" sz="1200" dirty="0" err="1" smtClean="0">
                <a:effectLst/>
                <a:latin typeface="Times New Roman" panose="02020603050405020304" pitchFamily="18" charset="0"/>
                <a:ea typeface="Times New Roman" panose="02020603050405020304" pitchFamily="18" charset="0"/>
              </a:rPr>
              <a:t>ICRP</a:t>
            </a:r>
            <a:r>
              <a:rPr lang="en-GB" sz="1200" dirty="0" smtClean="0">
                <a:effectLst/>
                <a:latin typeface="Times New Roman" panose="02020603050405020304" pitchFamily="18" charset="0"/>
                <a:ea typeface="Times New Roman" panose="02020603050405020304" pitchFamily="18" charset="0"/>
              </a:rPr>
              <a:t> recommendations and the IAEA radiation safety standards (e.g. the BSS). Table 9.1 shows the UNSCEAR estimates of the average annual effective doses in relation to different occupations in the nuclear industry.</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148</a:t>
            </a:fld>
            <a:endParaRPr lang="sl-SI"/>
          </a:p>
        </p:txBody>
      </p:sp>
    </p:spTree>
    <p:extLst>
      <p:ext uri="{BB962C8B-B14F-4D97-AF65-F5344CB8AC3E}">
        <p14:creationId xmlns:p14="http://schemas.microsoft.com/office/powerpoint/2010/main" val="68360014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At each stage of the nuclear fuel cycle, a variety of radionuclides are released into the environment in the form of liquids, gases or solid effluents, whose characteristics depend on the particular operation or process.  During the routine operation of nuclear installations, for instance, releases of radionuclides are low and normally exposures to the public have to be estimated by environmental transfer models.  </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For all nuclear fuel cycle operations (including mining and milling, fuel fabrication, reactor operation, fuel reprocessing and waste management), the local and regional exposures are estimated by UNSCEAR to be about 0.9 man-Sv per gigawatt-year (</a:t>
            </a:r>
            <a:r>
              <a:rPr lang="en-GB" sz="1200" dirty="0" err="1" smtClean="0">
                <a:effectLst/>
                <a:latin typeface="Times New Roman" panose="02020603050405020304" pitchFamily="18" charset="0"/>
                <a:ea typeface="Times New Roman" panose="02020603050405020304" pitchFamily="18" charset="0"/>
              </a:rPr>
              <a:t>GWy</a:t>
            </a:r>
            <a:r>
              <a:rPr lang="en-GB" sz="1200" dirty="0" smtClean="0">
                <a:effectLst/>
                <a:latin typeface="Times New Roman" panose="02020603050405020304" pitchFamily="18" charset="0"/>
                <a:ea typeface="Times New Roman" panose="02020603050405020304" pitchFamily="18" charset="0"/>
              </a:rPr>
              <a:t>).  The present world nuclear energy generation is about 250 </a:t>
            </a:r>
            <a:r>
              <a:rPr lang="en-GB" sz="1200" dirty="0" err="1" smtClean="0">
                <a:effectLst/>
                <a:latin typeface="Times New Roman" panose="02020603050405020304" pitchFamily="18" charset="0"/>
                <a:ea typeface="Times New Roman" panose="02020603050405020304" pitchFamily="18" charset="0"/>
              </a:rPr>
              <a:t>GWy</a:t>
            </a:r>
            <a:r>
              <a:rPr lang="en-GB" sz="1200" dirty="0" smtClean="0">
                <a:effectLst/>
                <a:latin typeface="Times New Roman" panose="02020603050405020304" pitchFamily="18" charset="0"/>
                <a:ea typeface="Times New Roman" panose="02020603050405020304" pitchFamily="18" charset="0"/>
              </a:rPr>
              <a:t>, so that the total collective dose from a year’s nuclear generation is about 225 man‑Sv.  Generally individual doses are low, being below 1 μSv in a year. However, certain individuals might receive higher doses because of where they live and what they eat and these should be subject to dose constraints. </a:t>
            </a:r>
            <a:r>
              <a:rPr lang="en-GB" sz="1200" cap="all" dirty="0" smtClean="0">
                <a:effectLst/>
                <a:latin typeface="Times New Roman" panose="02020603050405020304" pitchFamily="18" charset="0"/>
                <a:ea typeface="Times New Roman" panose="02020603050405020304" pitchFamily="18" charset="0"/>
              </a:rPr>
              <a:t>t</a:t>
            </a:r>
            <a:r>
              <a:rPr lang="en-GB" sz="1200" dirty="0" smtClean="0">
                <a:effectLst/>
                <a:latin typeface="Times New Roman" panose="02020603050405020304" pitchFamily="18" charset="0"/>
                <a:ea typeface="Times New Roman" panose="02020603050405020304" pitchFamily="18" charset="0"/>
              </a:rPr>
              <a:t>able 9.</a:t>
            </a:r>
            <a:r>
              <a:rPr lang="en-GB" sz="1200" cap="all" dirty="0" smtClean="0">
                <a:effectLst/>
                <a:latin typeface="Times New Roman" panose="02020603050405020304" pitchFamily="18" charset="0"/>
                <a:ea typeface="Times New Roman" panose="02020603050405020304" pitchFamily="18" charset="0"/>
              </a:rPr>
              <a:t>2 </a:t>
            </a:r>
            <a:r>
              <a:rPr lang="en-GB" sz="1200" dirty="0" smtClean="0">
                <a:effectLst/>
                <a:latin typeface="Times New Roman" panose="02020603050405020304" pitchFamily="18" charset="0"/>
                <a:ea typeface="Times New Roman" panose="02020603050405020304" pitchFamily="18" charset="0"/>
              </a:rPr>
              <a:t>shows the annual doses due to discharges from the nuclear fuel cycle.</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149</a:t>
            </a:fld>
            <a:endParaRPr lang="sl-SI"/>
          </a:p>
        </p:txBody>
      </p:sp>
    </p:spTree>
    <p:extLst>
      <p:ext uri="{BB962C8B-B14F-4D97-AF65-F5344CB8AC3E}">
        <p14:creationId xmlns:p14="http://schemas.microsoft.com/office/powerpoint/2010/main" val="384797957"/>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Nuclear reactors are devices where the fission chain reaction takes place. The reactor core is therefore the main source of radiation during reactor operation. It is a very strong source of neutrons and fission products. Fission products are very highly radioactive while in the construction elements of the reactor neutrons produce additional sources of radioactivity, the so-called activation or corrosion products. </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Nuclear reactors can be divided into power reactors (nuclear power plants) and research reactors. As power reactors generally have significantly higher power than research reactors, the amount of radioactivity produced is usually much larger than in the case of research reactors. However, the radiation protection issues are at least in principle similar for both types of reactors. Naturally, as </a:t>
            </a:r>
            <a:r>
              <a:rPr lang="en-GB" sz="1200" dirty="0" err="1" smtClean="0">
                <a:effectLst/>
                <a:latin typeface="Times New Roman" panose="02020603050405020304" pitchFamily="18" charset="0"/>
                <a:ea typeface="Times New Roman" panose="02020603050405020304" pitchFamily="18" charset="0"/>
              </a:rPr>
              <a:t>NPPs</a:t>
            </a:r>
            <a:r>
              <a:rPr lang="en-GB" sz="1200" dirty="0" smtClean="0">
                <a:effectLst/>
                <a:latin typeface="Times New Roman" panose="02020603050405020304" pitchFamily="18" charset="0"/>
                <a:ea typeface="Times New Roman" panose="02020603050405020304" pitchFamily="18" charset="0"/>
              </a:rPr>
              <a:t> are much more complex installations than research reactors, the radiation protection problems are also much more complex.</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In the back end of the nuclear fuel cycle (reprocessing and/or waste management, storage and disposal), all types of radionuclides (fission products, activation products, actinides) are important for radiation protection. As reprocessing or waste disposal usually takes place some time after the waste has been removed from the reactor and power plant systems, only the long-lived radionuclides (with half-lives comparable or greater than the time since removal from the of reactor) are of importance.</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150</a:t>
            </a:fld>
            <a:endParaRPr lang="sl-SI"/>
          </a:p>
        </p:txBody>
      </p:sp>
    </p:spTree>
    <p:extLst>
      <p:ext uri="{BB962C8B-B14F-4D97-AF65-F5344CB8AC3E}">
        <p14:creationId xmlns:p14="http://schemas.microsoft.com/office/powerpoint/2010/main" val="121425489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Radon therefore presents the largest radiation risk from natural radioactivity and, in fact, contributes one half of the average natural dose of population (1.2 mSv of 2.4 mSv total). A list of important radon daughter radionuclides with their properties is given in </a:t>
            </a:r>
            <a:r>
              <a:rPr lang="sl-SI" sz="1200" dirty="0" smtClean="0">
                <a:effectLst/>
                <a:latin typeface="Times New Roman" panose="02020603050405020304" pitchFamily="18" charset="0"/>
                <a:ea typeface="Times New Roman" panose="02020603050405020304" pitchFamily="18" charset="0"/>
              </a:rPr>
              <a:t>t</a:t>
            </a:r>
            <a:r>
              <a:rPr lang="en-GB" sz="1200" dirty="0" smtClean="0">
                <a:effectLst/>
                <a:latin typeface="Times New Roman" panose="02020603050405020304" pitchFamily="18" charset="0"/>
                <a:ea typeface="Times New Roman" panose="02020603050405020304" pitchFamily="18" charset="0"/>
              </a:rPr>
              <a:t>able.</a:t>
            </a:r>
          </a:p>
          <a:p>
            <a:endParaRPr lang="sl-SI" dirty="0" smtClean="0"/>
          </a:p>
          <a:p>
            <a:pPr algn="just">
              <a:spcAft>
                <a:spcPts val="0"/>
              </a:spcAft>
            </a:pPr>
            <a:r>
              <a:rPr lang="en-GB" sz="1200" dirty="0" smtClean="0">
                <a:effectLst/>
                <a:latin typeface="Times New Roman" panose="02020603050405020304" pitchFamily="18" charset="0"/>
                <a:ea typeface="Times New Roman" panose="02020603050405020304" pitchFamily="18" charset="0"/>
              </a:rPr>
              <a:t>In uranium mines and milling facilities, the concentration of radon is substantially higher than the average natural background, therefore special measures need to be taken to protect the workers and the population in the neighbourhood of these facilities. These measures include ventilation and respiratory equipment.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151</a:t>
            </a:fld>
            <a:endParaRPr lang="sl-SI"/>
          </a:p>
        </p:txBody>
      </p:sp>
    </p:spTree>
    <p:extLst>
      <p:ext uri="{BB962C8B-B14F-4D97-AF65-F5344CB8AC3E}">
        <p14:creationId xmlns:p14="http://schemas.microsoft.com/office/powerpoint/2010/main" val="167599086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Fission products are a direct product of fission. They are produced within the reactor fuel and have by far the greatest activity of all radionuclides in the reactor or the nuclear power plant. During reactor operation or immediately after its shutdown, the total activity of a single fuel element is higher than 10</a:t>
            </a:r>
            <a:r>
              <a:rPr lang="en-GB" sz="1200" baseline="30000" dirty="0" smtClean="0">
                <a:effectLst/>
                <a:latin typeface="Times New Roman" panose="02020603050405020304" pitchFamily="18" charset="0"/>
                <a:ea typeface="Times New Roman" panose="02020603050405020304" pitchFamily="18" charset="0"/>
              </a:rPr>
              <a:t>18</a:t>
            </a:r>
            <a:r>
              <a:rPr lang="en-GB" sz="1200" dirty="0" smtClean="0">
                <a:effectLst/>
                <a:latin typeface="Times New Roman" panose="02020603050405020304" pitchFamily="18" charset="0"/>
                <a:ea typeface="Times New Roman" panose="02020603050405020304" pitchFamily="18" charset="0"/>
              </a:rPr>
              <a:t> </a:t>
            </a:r>
            <a:r>
              <a:rPr lang="en-GB" sz="1200" dirty="0" err="1" smtClean="0">
                <a:effectLst/>
                <a:latin typeface="Times New Roman" panose="02020603050405020304" pitchFamily="18" charset="0"/>
                <a:ea typeface="Times New Roman" panose="02020603050405020304" pitchFamily="18" charset="0"/>
              </a:rPr>
              <a:t>Bq</a:t>
            </a:r>
            <a:r>
              <a:rPr lang="en-GB" sz="1200" dirty="0" smtClean="0">
                <a:effectLst/>
                <a:latin typeface="Times New Roman" panose="02020603050405020304" pitchFamily="18" charset="0"/>
                <a:ea typeface="Times New Roman" panose="02020603050405020304" pitchFamily="18" charset="0"/>
              </a:rPr>
              <a:t>, a month after shutdown it is around 10</a:t>
            </a:r>
            <a:r>
              <a:rPr lang="en-GB" sz="1200" baseline="30000" dirty="0" smtClean="0">
                <a:effectLst/>
                <a:latin typeface="Times New Roman" panose="02020603050405020304" pitchFamily="18" charset="0"/>
                <a:ea typeface="Times New Roman" panose="02020603050405020304" pitchFamily="18" charset="0"/>
              </a:rPr>
              <a:t>17</a:t>
            </a:r>
            <a:r>
              <a:rPr lang="en-GB" sz="1200" dirty="0" smtClean="0">
                <a:effectLst/>
                <a:latin typeface="Times New Roman" panose="02020603050405020304" pitchFamily="18" charset="0"/>
                <a:ea typeface="Times New Roman" panose="02020603050405020304" pitchFamily="18" charset="0"/>
              </a:rPr>
              <a:t> </a:t>
            </a:r>
            <a:r>
              <a:rPr lang="en-GB" sz="1200" dirty="0" err="1" smtClean="0">
                <a:effectLst/>
                <a:latin typeface="Times New Roman" panose="02020603050405020304" pitchFamily="18" charset="0"/>
                <a:ea typeface="Times New Roman" panose="02020603050405020304" pitchFamily="18" charset="0"/>
              </a:rPr>
              <a:t>Bq</a:t>
            </a:r>
            <a:r>
              <a:rPr lang="en-GB" sz="1200" dirty="0" smtClean="0">
                <a:effectLst/>
                <a:latin typeface="Times New Roman" panose="02020603050405020304" pitchFamily="18" charset="0"/>
                <a:ea typeface="Times New Roman" panose="02020603050405020304" pitchFamily="18" charset="0"/>
              </a:rPr>
              <a:t> and after 10 years in the spent fuel pit it is around 10</a:t>
            </a:r>
            <a:r>
              <a:rPr lang="en-GB" sz="1200" baseline="30000" dirty="0" smtClean="0">
                <a:effectLst/>
                <a:latin typeface="Times New Roman" panose="02020603050405020304" pitchFamily="18" charset="0"/>
                <a:ea typeface="Times New Roman" panose="02020603050405020304" pitchFamily="18" charset="0"/>
              </a:rPr>
              <a:t>16</a:t>
            </a:r>
            <a:r>
              <a:rPr lang="en-GB" sz="1200" dirty="0" smtClean="0">
                <a:effectLst/>
                <a:latin typeface="Times New Roman" panose="02020603050405020304" pitchFamily="18" charset="0"/>
                <a:ea typeface="Times New Roman" panose="02020603050405020304" pitchFamily="18" charset="0"/>
              </a:rPr>
              <a:t> </a:t>
            </a:r>
            <a:r>
              <a:rPr lang="en-GB" sz="1200" dirty="0" err="1" smtClean="0">
                <a:effectLst/>
                <a:latin typeface="Times New Roman" panose="02020603050405020304" pitchFamily="18" charset="0"/>
                <a:ea typeface="Times New Roman" panose="02020603050405020304" pitchFamily="18" charset="0"/>
              </a:rPr>
              <a:t>Bq</a:t>
            </a:r>
            <a:r>
              <a:rPr lang="en-GB" sz="1200" dirty="0" smtClean="0">
                <a:effectLst/>
                <a:latin typeface="Times New Roman" panose="02020603050405020304" pitchFamily="18" charset="0"/>
                <a:ea typeface="Times New Roman" panose="02020603050405020304" pitchFamily="18" charset="0"/>
              </a:rPr>
              <a:t>. Fortunately most fission products are elements which remain chemically bound in uranium dioxide and are consequently not released from the fuel pellet. In the context of nuclear safety, the pellet is thus considered as the </a:t>
            </a:r>
            <a:r>
              <a:rPr lang="en-GB" sz="1200" b="1" dirty="0" smtClean="0">
                <a:effectLst/>
                <a:latin typeface="Times New Roman" panose="02020603050405020304" pitchFamily="18" charset="0"/>
                <a:ea typeface="Times New Roman" panose="02020603050405020304" pitchFamily="18" charset="0"/>
              </a:rPr>
              <a:t>first barrier </a:t>
            </a:r>
            <a:r>
              <a:rPr lang="en-GB" sz="1200" dirty="0" smtClean="0">
                <a:effectLst/>
                <a:latin typeface="Times New Roman" panose="02020603050405020304" pitchFamily="18" charset="0"/>
                <a:ea typeface="Times New Roman" panose="02020603050405020304" pitchFamily="18" charset="0"/>
              </a:rPr>
              <a:t>that prevents the dispersal of radioactive materials.</a:t>
            </a:r>
          </a:p>
          <a:p>
            <a:pPr algn="just">
              <a:spcAft>
                <a:spcPts val="0"/>
              </a:spcAft>
            </a:pPr>
            <a:r>
              <a:rPr lang="en-GB" sz="1200" dirty="0" smtClean="0">
                <a:effectLst/>
                <a:latin typeface="Times New Roman" panose="02020603050405020304" pitchFamily="18" charset="0"/>
                <a:ea typeface="Times New Roman" panose="02020603050405020304" pitchFamily="18" charset="0"/>
              </a:rPr>
              <a:t>In table, major fission products with the main γ lines (they all emit β particles as well, but β energies are only given for pure beta emitters).</a:t>
            </a:r>
          </a:p>
          <a:p>
            <a:pPr algn="just"/>
            <a:endParaRPr lang="en-GB" dirty="0" smtClean="0"/>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152</a:t>
            </a:fld>
            <a:endParaRPr lang="sl-SI"/>
          </a:p>
        </p:txBody>
      </p:sp>
    </p:spTree>
    <p:extLst>
      <p:ext uri="{BB962C8B-B14F-4D97-AF65-F5344CB8AC3E}">
        <p14:creationId xmlns:p14="http://schemas.microsoft.com/office/powerpoint/2010/main" val="172679327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It is particularly the </a:t>
            </a:r>
            <a:r>
              <a:rPr lang="en-GB" sz="1200" b="1" dirty="0" smtClean="0">
                <a:effectLst/>
                <a:latin typeface="Times New Roman" panose="02020603050405020304" pitchFamily="18" charset="0"/>
                <a:ea typeface="Times New Roman" panose="02020603050405020304" pitchFamily="18" charset="0"/>
              </a:rPr>
              <a:t>noble gases </a:t>
            </a:r>
            <a:r>
              <a:rPr lang="en-GB" sz="1200" dirty="0" smtClean="0">
                <a:effectLst/>
                <a:latin typeface="Times New Roman" panose="02020603050405020304" pitchFamily="18" charset="0"/>
                <a:ea typeface="Times New Roman" panose="02020603050405020304" pitchFamily="18" charset="0"/>
              </a:rPr>
              <a:t>(Kr and </a:t>
            </a:r>
            <a:r>
              <a:rPr lang="en-GB" sz="1200" dirty="0" err="1" smtClean="0">
                <a:effectLst/>
                <a:latin typeface="Times New Roman" panose="02020603050405020304" pitchFamily="18" charset="0"/>
                <a:ea typeface="Times New Roman" panose="02020603050405020304" pitchFamily="18" charset="0"/>
              </a:rPr>
              <a:t>Xe</a:t>
            </a:r>
            <a:r>
              <a:rPr lang="en-GB" sz="1200" dirty="0" smtClean="0">
                <a:effectLst/>
                <a:latin typeface="Times New Roman" panose="02020603050405020304" pitchFamily="18" charset="0"/>
                <a:ea typeface="Times New Roman" panose="02020603050405020304" pitchFamily="18" charset="0"/>
              </a:rPr>
              <a:t> isotopes; practically entirely) which escape or diffuse out of the fuel pellet, as well as the isotopes of </a:t>
            </a:r>
            <a:r>
              <a:rPr lang="en-GB" sz="1200" b="1" dirty="0" smtClean="0">
                <a:effectLst/>
                <a:latin typeface="Times New Roman" panose="02020603050405020304" pitchFamily="18" charset="0"/>
                <a:ea typeface="Times New Roman" panose="02020603050405020304" pitchFamily="18" charset="0"/>
              </a:rPr>
              <a:t>volatile elements</a:t>
            </a:r>
            <a:r>
              <a:rPr lang="en-GB" sz="1200" dirty="0" smtClean="0">
                <a:effectLst/>
                <a:latin typeface="Times New Roman" panose="02020603050405020304" pitchFamily="18" charset="0"/>
                <a:ea typeface="Times New Roman" panose="02020603050405020304" pitchFamily="18" charset="0"/>
              </a:rPr>
              <a:t> (I, Cs, </a:t>
            </a:r>
            <a:r>
              <a:rPr lang="en-GB" sz="1200" dirty="0" err="1" smtClean="0">
                <a:effectLst/>
                <a:latin typeface="Times New Roman" panose="02020603050405020304" pitchFamily="18" charset="0"/>
                <a:ea typeface="Times New Roman" panose="02020603050405020304" pitchFamily="18" charset="0"/>
              </a:rPr>
              <a:t>Sr</a:t>
            </a:r>
            <a:r>
              <a:rPr lang="en-GB" sz="1200" dirty="0" smtClean="0">
                <a:effectLst/>
                <a:latin typeface="Times New Roman" panose="02020603050405020304" pitchFamily="18" charset="0"/>
                <a:ea typeface="Times New Roman" panose="02020603050405020304" pitchFamily="18" charset="0"/>
              </a:rPr>
              <a:t>, tritium; the bulk of the inventory). The pellet also partly releases the isotopes of Ba, Ce and Ru/Rh. The radionuclides which escape from the pellet build up in the empty space between the pellets and the fuel rod cladding, i.e. in the gap and plenum. The cladding is the </a:t>
            </a:r>
            <a:r>
              <a:rPr lang="en-GB" sz="1200" b="1" dirty="0" smtClean="0">
                <a:effectLst/>
                <a:latin typeface="Times New Roman" panose="02020603050405020304" pitchFamily="18" charset="0"/>
                <a:ea typeface="Times New Roman" panose="02020603050405020304" pitchFamily="18" charset="0"/>
              </a:rPr>
              <a:t>second barrier</a:t>
            </a:r>
            <a:r>
              <a:rPr lang="en-GB" sz="1200" dirty="0" smtClean="0">
                <a:effectLst/>
                <a:latin typeface="Times New Roman" panose="02020603050405020304" pitchFamily="18" charset="0"/>
                <a:ea typeface="Times New Roman" panose="02020603050405020304" pitchFamily="18" charset="0"/>
              </a:rPr>
              <a:t> to the dispersal of radioactive materials.</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A PWR reactor core contains from 20,000 to 50,000 fuel rods and in a very small fraction of them the cladding does not stay perfectly tight throughout the service life. Some fission products (tritium and the noble gases in particular) even diffuse through the cladding. For this reason, a fraction of the fission products passes into the reactor coolant. </a:t>
            </a:r>
            <a:r>
              <a:rPr lang="en-GB" sz="1200" baseline="30000" dirty="0" smtClean="0">
                <a:effectLst/>
                <a:latin typeface="Times New Roman" panose="02020603050405020304" pitchFamily="18" charset="0"/>
                <a:ea typeface="Times New Roman" panose="02020603050405020304" pitchFamily="18" charset="0"/>
              </a:rPr>
              <a:t>133</a:t>
            </a:r>
            <a:r>
              <a:rPr lang="en-GB" sz="1200" dirty="0" smtClean="0">
                <a:effectLst/>
                <a:latin typeface="Times New Roman" panose="02020603050405020304" pitchFamily="18" charset="0"/>
                <a:ea typeface="Times New Roman" panose="02020603050405020304" pitchFamily="18" charset="0"/>
              </a:rPr>
              <a:t>Xe has the greatest activity of all fission product</a:t>
            </a:r>
            <a:r>
              <a:rPr lang="en-GB" sz="1200" baseline="0" dirty="0" smtClean="0">
                <a:effectLst/>
                <a:latin typeface="Times New Roman" panose="02020603050405020304" pitchFamily="18" charset="0"/>
                <a:ea typeface="Times New Roman" panose="02020603050405020304" pitchFamily="18" charset="0"/>
              </a:rPr>
              <a:t> listed in table on previous slide (Table 9.4 in textbook)</a:t>
            </a:r>
            <a:r>
              <a:rPr lang="en-GB" sz="1200" dirty="0" smtClean="0">
                <a:effectLst/>
                <a:latin typeface="Times New Roman" panose="02020603050405020304" pitchFamily="18" charset="0"/>
                <a:ea typeface="Times New Roman" panose="02020603050405020304" pitchFamily="18" charset="0"/>
              </a:rPr>
              <a:t>.</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153</a:t>
            </a:fld>
            <a:endParaRPr lang="sl-SI"/>
          </a:p>
        </p:txBody>
      </p:sp>
    </p:spTree>
    <p:extLst>
      <p:ext uri="{BB962C8B-B14F-4D97-AF65-F5344CB8AC3E}">
        <p14:creationId xmlns:p14="http://schemas.microsoft.com/office/powerpoint/2010/main" val="1074053975"/>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Neutrons also activate other materials in the core or its immediate environment: the coolant and the construction materials of the reactor. Such radionuclides are called </a:t>
            </a:r>
            <a:r>
              <a:rPr lang="en-GB" sz="1200" b="1" dirty="0" smtClean="0">
                <a:effectLst/>
                <a:latin typeface="Times New Roman" panose="02020603050405020304" pitchFamily="18" charset="0"/>
                <a:ea typeface="Times New Roman" panose="02020603050405020304" pitchFamily="18" charset="0"/>
              </a:rPr>
              <a:t>activation products</a:t>
            </a:r>
            <a:r>
              <a:rPr lang="en-GB" sz="1200" dirty="0" smtClean="0">
                <a:effectLst/>
                <a:latin typeface="Times New Roman" panose="02020603050405020304" pitchFamily="18" charset="0"/>
                <a:ea typeface="Times New Roman" panose="02020603050405020304" pitchFamily="18" charset="0"/>
              </a:rPr>
              <a:t>. The coolant that flows through the primary circuit (reactor, hot leg, steam generator, cold leg, reactor pump) causes corrosion and erosion processes on the walls of the primary circuit and on the construction elements of the core. As a result, tiny particles of these materials pass into the coolant and are activated as they travel through the core. Such radionuclides are called </a:t>
            </a:r>
            <a:r>
              <a:rPr lang="en-GB" sz="1200" b="1" dirty="0" smtClean="0">
                <a:effectLst/>
                <a:latin typeface="Times New Roman" panose="02020603050405020304" pitchFamily="18" charset="0"/>
                <a:ea typeface="Times New Roman" panose="02020603050405020304" pitchFamily="18" charset="0"/>
              </a:rPr>
              <a:t>corrosion products</a:t>
            </a:r>
            <a:r>
              <a:rPr lang="en-GB" sz="1200" dirty="0" smtClean="0">
                <a:effectLst/>
                <a:latin typeface="Times New Roman" panose="02020603050405020304" pitchFamily="18" charset="0"/>
                <a:ea typeface="Times New Roman" panose="02020603050405020304" pitchFamily="18" charset="0"/>
              </a:rPr>
              <a:t>.</a:t>
            </a:r>
          </a:p>
          <a:p>
            <a:endParaRPr lang="en-GB" dirty="0" smtClean="0"/>
          </a:p>
          <a:p>
            <a:pPr algn="just">
              <a:spcAft>
                <a:spcPts val="0"/>
              </a:spcAft>
            </a:pPr>
            <a:r>
              <a:rPr lang="en-GB" sz="1200" dirty="0" smtClean="0">
                <a:effectLst/>
                <a:latin typeface="Times New Roman" panose="02020603050405020304" pitchFamily="18" charset="0"/>
                <a:ea typeface="Times New Roman" panose="02020603050405020304" pitchFamily="18" charset="0"/>
              </a:rPr>
              <a:t>In table (Table 9.5 in textbook) major activation and corrosion products with the main γ energies (they all emit β</a:t>
            </a:r>
            <a:r>
              <a:rPr lang="en-GB" sz="1200" baseline="30000" dirty="0" smtClean="0">
                <a:effectLst/>
                <a:latin typeface="Times New Roman" panose="02020603050405020304" pitchFamily="18" charset="0"/>
                <a:ea typeface="Times New Roman" panose="02020603050405020304" pitchFamily="18" charset="0"/>
              </a:rPr>
              <a:t>-</a:t>
            </a:r>
            <a:r>
              <a:rPr lang="en-GB" sz="1200" dirty="0" smtClean="0">
                <a:effectLst/>
                <a:latin typeface="Times New Roman" panose="02020603050405020304" pitchFamily="18" charset="0"/>
                <a:ea typeface="Times New Roman" panose="02020603050405020304" pitchFamily="18" charset="0"/>
              </a:rPr>
              <a:t> as well) are given.</a:t>
            </a:r>
          </a:p>
          <a:p>
            <a:pPr algn="just"/>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154</a:t>
            </a:fld>
            <a:endParaRPr lang="sl-SI"/>
          </a:p>
        </p:txBody>
      </p:sp>
    </p:spTree>
    <p:extLst>
      <p:ext uri="{BB962C8B-B14F-4D97-AF65-F5344CB8AC3E}">
        <p14:creationId xmlns:p14="http://schemas.microsoft.com/office/powerpoint/2010/main" val="467884227"/>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Except in some special cases (working in the proximity of the reactor vessel, decommissioning) the most important activation products in terms of radiation protection are the radionuclides spread by the coolant through the primary circuit. These are either nuclides which form directly in the coolant or activated materials of e.g. the reactor vessel wall or core construction elements which enter the coolant due to erosion and/or corrosion. In nature, such material is not much different from the material entering the coolant by erosion-corrosion from other parts of the primary circuit, except that the materials may differ (the pressure vessel is made of steel and e.g. the steam generator tubes of nickel alloy). Activation and corrosion products are therefore discussed collectively. They typically spread throughout the entire primary system via the coolant and eventually a part of them binds to the inner walls of the pressure boundary. This process causes the </a:t>
            </a:r>
            <a:r>
              <a:rPr lang="en-GB" sz="1200" b="1" dirty="0" smtClean="0">
                <a:effectLst/>
                <a:latin typeface="Times New Roman" panose="02020603050405020304" pitchFamily="18" charset="0"/>
                <a:ea typeface="Times New Roman" panose="02020603050405020304" pitchFamily="18" charset="0"/>
              </a:rPr>
              <a:t>contamination</a:t>
            </a:r>
            <a:r>
              <a:rPr lang="en-GB" sz="1200" dirty="0" smtClean="0">
                <a:effectLst/>
                <a:latin typeface="Times New Roman" panose="02020603050405020304" pitchFamily="18" charset="0"/>
                <a:ea typeface="Times New Roman" panose="02020603050405020304" pitchFamily="18" charset="0"/>
              </a:rPr>
              <a:t> of all primary system components. </a:t>
            </a:r>
          </a:p>
          <a:p>
            <a:pPr algn="just">
              <a:spcAft>
                <a:spcPts val="0"/>
              </a:spcAft>
            </a:pPr>
            <a:r>
              <a:rPr lang="en-GB" sz="1200" dirty="0" smtClean="0">
                <a:effectLst/>
                <a:latin typeface="Times New Roman" panose="02020603050405020304" pitchFamily="18" charset="0"/>
                <a:ea typeface="Times New Roman" panose="02020603050405020304" pitchFamily="18" charset="0"/>
              </a:rPr>
              <a:t> </a:t>
            </a:r>
          </a:p>
          <a:p>
            <a:pPr algn="just">
              <a:spcAft>
                <a:spcPts val="0"/>
              </a:spcAft>
            </a:pPr>
            <a:r>
              <a:rPr lang="en-GB" sz="1200" dirty="0" smtClean="0">
                <a:effectLst/>
                <a:latin typeface="Times New Roman" panose="02020603050405020304" pitchFamily="18" charset="0"/>
                <a:ea typeface="Times New Roman" panose="02020603050405020304" pitchFamily="18" charset="0"/>
              </a:rPr>
              <a:t>Besides activation and corrosion products, fission products are also released in the coolant. The pressure boundary of the primary circuit is thus the </a:t>
            </a:r>
            <a:r>
              <a:rPr lang="en-GB" sz="1200" b="1" dirty="0" smtClean="0">
                <a:effectLst/>
                <a:latin typeface="Times New Roman" panose="02020603050405020304" pitchFamily="18" charset="0"/>
                <a:ea typeface="Times New Roman" panose="02020603050405020304" pitchFamily="18" charset="0"/>
              </a:rPr>
              <a:t>third barrier</a:t>
            </a:r>
            <a:r>
              <a:rPr lang="en-GB" sz="1200" dirty="0" smtClean="0">
                <a:effectLst/>
                <a:latin typeface="Times New Roman" panose="02020603050405020304" pitchFamily="18" charset="0"/>
                <a:ea typeface="Times New Roman" panose="02020603050405020304" pitchFamily="18" charset="0"/>
              </a:rPr>
              <a:t> to the dispersal of radioactive materials. Table on previous slide (Table 9.5 in textbook) gives the major activation and corrosion products.</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155</a:t>
            </a:fld>
            <a:endParaRPr lang="sl-SI"/>
          </a:p>
        </p:txBody>
      </p:sp>
    </p:spTree>
    <p:extLst>
      <p:ext uri="{BB962C8B-B14F-4D97-AF65-F5344CB8AC3E}">
        <p14:creationId xmlns:p14="http://schemas.microsoft.com/office/powerpoint/2010/main" val="7014864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noProof="0" dirty="0" smtClean="0">
                <a:effectLst/>
                <a:latin typeface="Times New Roman" panose="02020603050405020304" pitchFamily="18" charset="0"/>
                <a:ea typeface="Times New Roman" panose="02020603050405020304" pitchFamily="18" charset="0"/>
              </a:rPr>
              <a:t>Among</a:t>
            </a:r>
            <a:r>
              <a:rPr lang="en-GB" sz="1200" baseline="0" noProof="0" dirty="0" smtClean="0">
                <a:effectLst/>
                <a:latin typeface="Times New Roman" panose="02020603050405020304" pitchFamily="18" charset="0"/>
                <a:ea typeface="Times New Roman" panose="02020603050405020304" pitchFamily="18" charset="0"/>
              </a:rPr>
              <a:t> </a:t>
            </a:r>
            <a:r>
              <a:rPr lang="en-GB" sz="1200" noProof="0" dirty="0" smtClean="0">
                <a:effectLst/>
                <a:latin typeface="Times New Roman" panose="02020603050405020304" pitchFamily="18" charset="0"/>
                <a:ea typeface="Times New Roman" panose="02020603050405020304" pitchFamily="18" charset="0"/>
              </a:rPr>
              <a:t>activation products also the gases nitrogen in argon are listed. Nitrogen-16 is formed by fast neutron reaction on oxygen in water molecules. It emits highly penetrating gamma radiation and is the most important source of radiation in the coolant during reactor operation. Argon is a component of air (its fraction in air is about 1%) and it is mostly formed in hollow spaces adjacent to the reactor vessel. In pool-type research reactors, air is present dissolved in the coolant and </a:t>
            </a:r>
            <a:r>
              <a:rPr lang="en-GB" sz="1200" baseline="30000" noProof="0" dirty="0" smtClean="0">
                <a:effectLst/>
                <a:latin typeface="Times New Roman" panose="02020603050405020304" pitchFamily="18" charset="0"/>
                <a:ea typeface="Times New Roman" panose="02020603050405020304" pitchFamily="18" charset="0"/>
              </a:rPr>
              <a:t>41</a:t>
            </a:r>
            <a:r>
              <a:rPr lang="en-GB" sz="1200" noProof="0" dirty="0" smtClean="0">
                <a:effectLst/>
                <a:latin typeface="Times New Roman" panose="02020603050405020304" pitchFamily="18" charset="0"/>
                <a:ea typeface="Times New Roman" panose="02020603050405020304" pitchFamily="18" charset="0"/>
              </a:rPr>
              <a:t>Ar accounts for the largest part of the activity released.</a:t>
            </a:r>
          </a:p>
          <a:p>
            <a:endParaRPr lang="en-GB" noProof="0" dirty="0"/>
          </a:p>
        </p:txBody>
      </p:sp>
      <p:sp>
        <p:nvSpPr>
          <p:cNvPr id="4" name="Slide Number Placeholder 3"/>
          <p:cNvSpPr>
            <a:spLocks noGrp="1"/>
          </p:cNvSpPr>
          <p:nvPr>
            <p:ph type="sldNum" sz="quarter" idx="10"/>
          </p:nvPr>
        </p:nvSpPr>
        <p:spPr/>
        <p:txBody>
          <a:bodyPr/>
          <a:lstStyle/>
          <a:p>
            <a:fld id="{A08AD240-CF06-47CD-99C3-8035E057ED30}" type="slidenum">
              <a:rPr lang="sl-SI" smtClean="0"/>
              <a:t>156</a:t>
            </a:fld>
            <a:endParaRPr lang="sl-SI"/>
          </a:p>
        </p:txBody>
      </p:sp>
    </p:spTree>
    <p:extLst>
      <p:ext uri="{BB962C8B-B14F-4D97-AF65-F5344CB8AC3E}">
        <p14:creationId xmlns:p14="http://schemas.microsoft.com/office/powerpoint/2010/main" val="941566552"/>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r>
              <a:rPr lang="en-GB" sz="1200" dirty="0" smtClean="0">
                <a:effectLst/>
                <a:latin typeface="Times New Roman" panose="02020603050405020304" pitchFamily="18" charset="0"/>
                <a:ea typeface="Times New Roman" panose="02020603050405020304" pitchFamily="18" charset="0"/>
              </a:rPr>
              <a:t>The maintenance of pumps, valves and piping involves techniques such as cutting, grinding and welding which may produce tiny fragments that are carried away by the coolant. Often too small to be retained by filters, they are activated as they pass though the core. A similar thing happens to fragments resulting from the presence of foreign bodies in the primary system, which travel in water and cause damage to the walls and inner surfaces of primary system components. This results in microscopically small solid particles with high specific activity which are called </a:t>
            </a:r>
            <a:r>
              <a:rPr lang="en-GB" sz="1200" b="1" dirty="0" smtClean="0">
                <a:effectLst/>
                <a:latin typeface="Times New Roman" panose="02020603050405020304" pitchFamily="18" charset="0"/>
                <a:ea typeface="Times New Roman" panose="02020603050405020304" pitchFamily="18" charset="0"/>
              </a:rPr>
              <a:t>hot particles</a:t>
            </a:r>
            <a:r>
              <a:rPr lang="en-GB" sz="1200" dirty="0" smtClean="0">
                <a:effectLst/>
                <a:latin typeface="Times New Roman" panose="02020603050405020304" pitchFamily="18" charset="0"/>
                <a:ea typeface="Times New Roman" panose="02020603050405020304" pitchFamily="18" charset="0"/>
              </a:rPr>
              <a:t>.</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pPr algn="just">
              <a:spcAft>
                <a:spcPts val="0"/>
              </a:spcAft>
            </a:pPr>
            <a:r>
              <a:rPr lang="en-GB" sz="1200" dirty="0" smtClean="0">
                <a:effectLst/>
                <a:latin typeface="Times New Roman" panose="02020603050405020304" pitchFamily="18" charset="0"/>
                <a:ea typeface="Times New Roman" panose="02020603050405020304" pitchFamily="18" charset="0"/>
              </a:rPr>
              <a:t>Hot particles may contain a single radionuclide or a large number of radionuclides. These nuclides can be fission, activation or corrosion products. Exposure to hot particles is particularly significant in cases of a hot particle landing on the bare skin or protective clothing of workers, or their inhalation. </a:t>
            </a:r>
          </a:p>
          <a:p>
            <a:pPr algn="just">
              <a:spcAft>
                <a:spcPts val="0"/>
              </a:spcAft>
            </a:pPr>
            <a:r>
              <a:rPr lang="sl-SI" sz="1200" dirty="0" smtClean="0">
                <a:effectLst/>
                <a:latin typeface="Times New Roman" panose="02020603050405020304" pitchFamily="18" charset="0"/>
                <a:ea typeface="Times New Roman" panose="02020603050405020304" pitchFamily="18" charset="0"/>
              </a:rPr>
              <a:t> </a:t>
            </a:r>
            <a:endParaRPr lang="en-GB" sz="1200" dirty="0" smtClean="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157</a:t>
            </a:fld>
            <a:endParaRPr lang="sl-SI"/>
          </a:p>
        </p:txBody>
      </p:sp>
    </p:spTree>
    <p:extLst>
      <p:ext uri="{BB962C8B-B14F-4D97-AF65-F5344CB8AC3E}">
        <p14:creationId xmlns:p14="http://schemas.microsoft.com/office/powerpoint/2010/main" val="137367554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Aft>
                <a:spcPts val="0"/>
              </a:spcAft>
            </a:pPr>
            <a:endParaRPr lang="en-GB" sz="1200" dirty="0" smtClean="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08AD240-CF06-47CD-99C3-8035E057ED30}" type="slidenum">
              <a:rPr lang="sl-SI" smtClean="0"/>
              <a:t>158</a:t>
            </a:fld>
            <a:endParaRPr lang="sl-SI"/>
          </a:p>
        </p:txBody>
      </p:sp>
    </p:spTree>
    <p:extLst>
      <p:ext uri="{BB962C8B-B14F-4D97-AF65-F5344CB8AC3E}">
        <p14:creationId xmlns:p14="http://schemas.microsoft.com/office/powerpoint/2010/main" val="57941857"/>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159</a:t>
            </a:fld>
            <a:endParaRPr lang="en-GB"/>
          </a:p>
        </p:txBody>
      </p:sp>
    </p:spTree>
    <p:extLst>
      <p:ext uri="{BB962C8B-B14F-4D97-AF65-F5344CB8AC3E}">
        <p14:creationId xmlns:p14="http://schemas.microsoft.com/office/powerpoint/2010/main" val="201530585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the current state of technology, the operation of nuclear and some radiation facilities would not be possible without some radioactive release to the environment. Almost all waste radioactive material is collected, treated and stored in the form of High Level Waste (</a:t>
            </a:r>
            <a:r>
              <a:rPr lang="en-GB" sz="1200" kern="1200" dirty="0" err="1" smtClean="0">
                <a:solidFill>
                  <a:schemeClr val="tx1"/>
                </a:solidFill>
                <a:effectLst/>
                <a:latin typeface="+mn-lt"/>
                <a:ea typeface="+mn-ea"/>
                <a:cs typeface="+mn-cs"/>
              </a:rPr>
              <a:t>HLW</a:t>
            </a:r>
            <a:r>
              <a:rPr lang="en-GB" sz="1200" kern="1200" dirty="0" smtClean="0">
                <a:solidFill>
                  <a:schemeClr val="tx1"/>
                </a:solidFill>
                <a:effectLst/>
                <a:latin typeface="+mn-lt"/>
                <a:ea typeface="+mn-ea"/>
                <a:cs typeface="+mn-cs"/>
              </a:rPr>
              <a:t>) or Low and Intermediate Level Waste (</a:t>
            </a:r>
            <a:r>
              <a:rPr lang="en-GB" sz="1200" kern="1200" dirty="0" err="1" smtClean="0">
                <a:solidFill>
                  <a:schemeClr val="tx1"/>
                </a:solidFill>
                <a:effectLst/>
                <a:latin typeface="+mn-lt"/>
                <a:ea typeface="+mn-ea"/>
                <a:cs typeface="+mn-cs"/>
              </a:rPr>
              <a:t>LILW</a:t>
            </a:r>
            <a:r>
              <a:rPr lang="en-GB" sz="1200" kern="1200" dirty="0" smtClean="0">
                <a:solidFill>
                  <a:schemeClr val="tx1"/>
                </a:solidFill>
                <a:effectLst/>
                <a:latin typeface="+mn-lt"/>
                <a:ea typeface="+mn-ea"/>
                <a:cs typeface="+mn-cs"/>
              </a:rPr>
              <a:t>), but waste processing technology cannot retain all the radioactive content within the facility boundaries, at least not at acceptable costs. Therefore small quantities of low specific activity liquids and/or gases are discharged into the environment. The consequence of these discharges is additional exposure of the population, primarily in the vicinity of the facility. </a:t>
            </a:r>
          </a:p>
          <a:p>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161</a:t>
            </a:fld>
            <a:endParaRPr lang="sl-SI" dirty="0"/>
          </a:p>
        </p:txBody>
      </p:sp>
    </p:spTree>
    <p:extLst>
      <p:ext uri="{BB962C8B-B14F-4D97-AF65-F5344CB8AC3E}">
        <p14:creationId xmlns:p14="http://schemas.microsoft.com/office/powerpoint/2010/main" val="21403018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noProof="0" dirty="0" smtClean="0">
                <a:solidFill>
                  <a:schemeClr val="tx1"/>
                </a:solidFill>
                <a:effectLst/>
                <a:latin typeface="+mn-lt"/>
                <a:ea typeface="+mn-ea"/>
                <a:cs typeface="+mn-cs"/>
              </a:rPr>
              <a:t>During normal operation discharges are subject to statutory control: they must be authorised and monitored. Regular monitoring of these controlled discharges, both at the source of the discharge and in the receiving environment, is essential in ensuring the protection of the public and the environment. Monitoring is generally carried out by the owners of nuclear and radiation facilities, and in some cases by regulatory agencies.</a:t>
            </a:r>
          </a:p>
          <a:p>
            <a:endParaRPr lang="sl-SI" sz="1200" i="1" kern="1200" noProof="0" dirty="0" smtClean="0">
              <a:solidFill>
                <a:schemeClr val="tx1"/>
              </a:solidFill>
              <a:effectLst/>
              <a:latin typeface="+mn-lt"/>
              <a:ea typeface="+mn-ea"/>
              <a:cs typeface="+mn-cs"/>
            </a:endParaRPr>
          </a:p>
          <a:p>
            <a:pPr lvl="1"/>
            <a:r>
              <a:rPr lang="en-GB" sz="1200" i="1" kern="1200" noProof="0" dirty="0" smtClean="0">
                <a:solidFill>
                  <a:schemeClr val="tx1"/>
                </a:solidFill>
                <a:effectLst/>
                <a:latin typeface="+mn-lt"/>
                <a:ea typeface="+mn-ea"/>
                <a:cs typeface="+mn-cs"/>
              </a:rPr>
              <a:t>Remark:</a:t>
            </a:r>
            <a:r>
              <a:rPr lang="en-GB" sz="1200" kern="1200" noProof="0" dirty="0" smtClean="0">
                <a:solidFill>
                  <a:schemeClr val="tx1"/>
                </a:solidFill>
                <a:effectLst/>
                <a:latin typeface="+mn-lt"/>
                <a:ea typeface="+mn-ea"/>
                <a:cs typeface="+mn-cs"/>
              </a:rPr>
              <a:t> </a:t>
            </a:r>
          </a:p>
          <a:p>
            <a:pPr lvl="1"/>
            <a:r>
              <a:rPr lang="en-GB" sz="1050" i="1" kern="1200" noProof="0" dirty="0" smtClean="0">
                <a:solidFill>
                  <a:schemeClr val="tx1"/>
                </a:solidFill>
                <a:effectLst/>
                <a:latin typeface="+mn-lt"/>
                <a:ea typeface="+mn-ea"/>
                <a:cs typeface="+mn-cs"/>
              </a:rPr>
              <a:t>In radiation and nuclear safety the meaning of noun “monitoring” is not limited to the functions that have just been mentioned. According to International Basic Safety Standards [8], monitoring is “the measurement of dose, dose rate or activity related to the assessment or control of exposure to radiation or radioactive substances, and the interpretation of the results.” Depending on where the measurements are made, it could be classed as individual (personal) monitoring, workplace monitoring, source monitoring and environmental monitoring. Depending on the purpose, it could be routine monitoring, task related monitoring and special monitoring.</a:t>
            </a:r>
            <a:endParaRPr lang="en-GB" sz="1200" i="1" kern="1200" noProof="0" dirty="0" smtClean="0">
              <a:solidFill>
                <a:schemeClr val="tx1"/>
              </a:solidFill>
              <a:effectLst/>
              <a:latin typeface="+mn-lt"/>
              <a:ea typeface="+mn-ea"/>
              <a:cs typeface="+mn-cs"/>
            </a:endParaRPr>
          </a:p>
          <a:p>
            <a:r>
              <a:rPr lang="en-GB" sz="1200" kern="1200" noProof="0" dirty="0" smtClean="0">
                <a:solidFill>
                  <a:schemeClr val="tx1"/>
                </a:solidFill>
                <a:effectLst/>
                <a:latin typeface="+mn-lt"/>
                <a:ea typeface="+mn-ea"/>
                <a:cs typeface="+mn-cs"/>
              </a:rPr>
              <a:t> </a:t>
            </a:r>
          </a:p>
          <a:p>
            <a:r>
              <a:rPr lang="en-GB" sz="1200" kern="1200" noProof="0" dirty="0" smtClean="0">
                <a:solidFill>
                  <a:schemeClr val="tx1"/>
                </a:solidFill>
                <a:effectLst/>
                <a:latin typeface="+mn-lt"/>
                <a:ea typeface="+mn-ea"/>
                <a:cs typeface="+mn-cs"/>
              </a:rPr>
              <a:t>During emergency situations releases are possible which highly exceed values in normal operation. While these releases will probably be uncontrolled, monitoring should be capable of assessing such elevated dose rates and activities in the environment to support an effective and timely emergency response.</a:t>
            </a:r>
          </a:p>
          <a:p>
            <a:endParaRPr lang="en-GB" noProof="0" dirty="0"/>
          </a:p>
        </p:txBody>
      </p:sp>
      <p:sp>
        <p:nvSpPr>
          <p:cNvPr id="4" name="Slide Number Placeholder 3"/>
          <p:cNvSpPr>
            <a:spLocks noGrp="1"/>
          </p:cNvSpPr>
          <p:nvPr>
            <p:ph type="sldNum" sz="quarter" idx="10"/>
          </p:nvPr>
        </p:nvSpPr>
        <p:spPr/>
        <p:txBody>
          <a:bodyPr/>
          <a:lstStyle/>
          <a:p>
            <a:fld id="{A08AD240-CF06-47CD-99C3-8035E057ED30}" type="slidenum">
              <a:rPr lang="sl-SI" smtClean="0"/>
              <a:t>162</a:t>
            </a:fld>
            <a:endParaRPr lang="sl-SI" dirty="0"/>
          </a:p>
        </p:txBody>
      </p:sp>
    </p:spTree>
    <p:extLst>
      <p:ext uri="{BB962C8B-B14F-4D97-AF65-F5344CB8AC3E}">
        <p14:creationId xmlns:p14="http://schemas.microsoft.com/office/powerpoint/2010/main" val="1580890086"/>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Controlled gaseous releases from nuclear facilities consist of a mixture of gases, vapours and particulates containing radionuclides which are usually discharged through the stack, although for small facilities they may be made through discharge vents or working hoods. Controlled liquid releases are typically contaminated water discharged via pipelines into rivers, lakes or the sea.</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Gaseous releases spread in the form of a radioactive cloud, but a part of its radioactive content is also deposited on the ground and vegetation. This effect, called </a:t>
            </a:r>
            <a:r>
              <a:rPr lang="en-GB" sz="1200" b="1" kern="1200" dirty="0" smtClean="0">
                <a:solidFill>
                  <a:schemeClr val="tx1"/>
                </a:solidFill>
                <a:effectLst/>
                <a:latin typeface="+mn-lt"/>
                <a:ea typeface="+mn-ea"/>
                <a:cs typeface="+mn-cs"/>
              </a:rPr>
              <a:t>fallout</a:t>
            </a:r>
            <a:r>
              <a:rPr lang="en-GB" sz="1200" kern="1200" dirty="0" smtClean="0">
                <a:solidFill>
                  <a:schemeClr val="tx1"/>
                </a:solidFill>
                <a:effectLst/>
                <a:latin typeface="+mn-lt"/>
                <a:ea typeface="+mn-ea"/>
                <a:cs typeface="+mn-cs"/>
              </a:rPr>
              <a:t>, is enhanced with precipitation. Radionuclides from liquid discharge mix with water bodies and also in groundwater. Irrigation spreads these radionuclides to soil on cultivated land.</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163</a:t>
            </a:fld>
            <a:endParaRPr lang="sl-SI" dirty="0"/>
          </a:p>
        </p:txBody>
      </p:sp>
    </p:spTree>
    <p:extLst>
      <p:ext uri="{BB962C8B-B14F-4D97-AF65-F5344CB8AC3E}">
        <p14:creationId xmlns:p14="http://schemas.microsoft.com/office/powerpoint/2010/main" val="45075651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08AD240-CF06-47CD-99C3-8035E057ED30}" type="slidenum">
              <a:rPr lang="sl-SI" smtClean="0"/>
              <a:t>164</a:t>
            </a:fld>
            <a:endParaRPr lang="sl-SI" dirty="0"/>
          </a:p>
        </p:txBody>
      </p:sp>
    </p:spTree>
    <p:extLst>
      <p:ext uri="{BB962C8B-B14F-4D97-AF65-F5344CB8AC3E}">
        <p14:creationId xmlns:p14="http://schemas.microsoft.com/office/powerpoint/2010/main" val="1074543026"/>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a:t>
            </a:r>
            <a:r>
              <a:rPr lang="en-GB" sz="1200" b="1" kern="1200" dirty="0" smtClean="0">
                <a:solidFill>
                  <a:schemeClr val="tx1"/>
                </a:solidFill>
                <a:effectLst/>
                <a:latin typeface="+mn-lt"/>
                <a:ea typeface="+mn-ea"/>
                <a:cs typeface="+mn-cs"/>
              </a:rPr>
              <a:t>importance</a:t>
            </a:r>
            <a:r>
              <a:rPr lang="en-GB" sz="1200" kern="1200" dirty="0" smtClean="0">
                <a:solidFill>
                  <a:schemeClr val="tx1"/>
                </a:solidFill>
                <a:effectLst/>
                <a:latin typeface="+mn-lt"/>
                <a:ea typeface="+mn-ea"/>
                <a:cs typeface="+mn-cs"/>
              </a:rPr>
              <a:t> of the various exposure pathways depends on:</a:t>
            </a:r>
          </a:p>
          <a:p>
            <a:pPr lvl="0"/>
            <a:r>
              <a:rPr lang="en-GB" sz="1200" kern="1200" dirty="0" smtClean="0">
                <a:solidFill>
                  <a:schemeClr val="tx1"/>
                </a:solidFill>
                <a:effectLst/>
                <a:latin typeface="+mn-lt"/>
                <a:ea typeface="+mn-ea"/>
                <a:cs typeface="+mn-cs"/>
              </a:rPr>
              <a:t>The radiological properties of the material released (e.g. gamma, beta or alpha emitters; physical half-life);</a:t>
            </a:r>
          </a:p>
          <a:p>
            <a:pPr lvl="0"/>
            <a:r>
              <a:rPr lang="en-GB" sz="1200" kern="1200" dirty="0" smtClean="0">
                <a:solidFill>
                  <a:schemeClr val="tx1"/>
                </a:solidFill>
                <a:effectLst/>
                <a:latin typeface="+mn-lt"/>
                <a:ea typeface="+mn-ea"/>
                <a:cs typeface="+mn-cs"/>
              </a:rPr>
              <a:t>The physical (e.g. gas, liquid or solid) and chemical (e.g. organic or inorganic form, oxidation state, speciation, etc.) properties of the material and its migration characteristics;</a:t>
            </a:r>
          </a:p>
          <a:p>
            <a:pPr lvl="0"/>
            <a:r>
              <a:rPr lang="en-GB" sz="1200" kern="1200" dirty="0" smtClean="0">
                <a:solidFill>
                  <a:schemeClr val="tx1"/>
                </a:solidFill>
                <a:effectLst/>
                <a:latin typeface="+mn-lt"/>
                <a:ea typeface="+mn-ea"/>
                <a:cs typeface="+mn-cs"/>
              </a:rPr>
              <a:t>The dispersal mechanism and factors affecting it (e.g. stack height, meteorological conditions, etc.) and environmental characteristics (e.g. climate, type of biota, agricultural production, etc.);</a:t>
            </a:r>
          </a:p>
          <a:p>
            <a:pPr lvl="0"/>
            <a:r>
              <a:rPr lang="en-GB" sz="1200" kern="1200" dirty="0" smtClean="0">
                <a:solidFill>
                  <a:schemeClr val="tx1"/>
                </a:solidFill>
                <a:effectLst/>
                <a:latin typeface="+mn-lt"/>
                <a:ea typeface="+mn-ea"/>
                <a:cs typeface="+mn-cs"/>
              </a:rPr>
              <a:t>The locations, ages, diets and habits of the exposed individuals or population.</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As can be seen, the importance of each exposure pathway depends on the source properties, and the environmental and population characteristics. Therefore important exposure pathways must be identified and evaluated for each nuclear facility.</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For all nuclear and radiation facilities identification and evaluation of exposure pathways must be done during the licensing process, when limits for discharges and dose constraint for public exposure are also laid down according to national legislation. </a:t>
            </a:r>
          </a:p>
          <a:p>
            <a:endParaRPr lang="sl-SI" dirty="0" smtClean="0"/>
          </a:p>
          <a:p>
            <a:pPr lvl="1"/>
            <a:r>
              <a:rPr lang="en-GB" sz="1200" kern="1200" dirty="0" smtClean="0">
                <a:solidFill>
                  <a:schemeClr val="tx1"/>
                </a:solidFill>
                <a:effectLst/>
                <a:latin typeface="+mn-lt"/>
                <a:ea typeface="+mn-ea"/>
                <a:cs typeface="+mn-cs"/>
              </a:rPr>
              <a:t>Constraint [8]:</a:t>
            </a:r>
          </a:p>
          <a:p>
            <a:pPr lvl="1"/>
            <a:r>
              <a:rPr lang="en-GB" sz="1200" kern="1200" dirty="0" smtClean="0">
                <a:solidFill>
                  <a:schemeClr val="tx1"/>
                </a:solidFill>
                <a:effectLst/>
                <a:latin typeface="+mn-lt"/>
                <a:ea typeface="+mn-ea"/>
                <a:cs typeface="+mn-cs"/>
              </a:rPr>
              <a:t> </a:t>
            </a:r>
          </a:p>
          <a:p>
            <a:pPr lvl="1"/>
            <a:r>
              <a:rPr lang="en-GB" sz="1200" kern="1200" dirty="0" smtClean="0">
                <a:solidFill>
                  <a:schemeClr val="tx1"/>
                </a:solidFill>
                <a:effectLst/>
                <a:latin typeface="+mn-lt"/>
                <a:ea typeface="+mn-ea"/>
                <a:cs typeface="+mn-cs"/>
              </a:rPr>
              <a:t>A prospective and source-related value of individual dose (dose constraint) or risk (risk constraint) that is used in planned exposure situations as a parameter for the optimization of protection and safety for the source, and which serves as a boundary in defining the range of options in optimization.</a:t>
            </a:r>
          </a:p>
          <a:p>
            <a:pPr lvl="1"/>
            <a:r>
              <a:rPr lang="en-GB" sz="1200" kern="1200" dirty="0" smtClean="0">
                <a:solidFill>
                  <a:schemeClr val="tx1"/>
                </a:solidFill>
                <a:effectLst/>
                <a:latin typeface="+mn-lt"/>
                <a:ea typeface="+mn-ea"/>
                <a:cs typeface="+mn-cs"/>
              </a:rPr>
              <a:t> </a:t>
            </a:r>
          </a:p>
          <a:p>
            <a:pPr lvl="1"/>
            <a:r>
              <a:rPr lang="en-GB" sz="1200" i="1" kern="1200" dirty="0" smtClean="0">
                <a:solidFill>
                  <a:schemeClr val="tx1"/>
                </a:solidFill>
                <a:effectLst/>
                <a:latin typeface="+mn-lt"/>
                <a:ea typeface="+mn-ea"/>
                <a:cs typeface="+mn-cs"/>
              </a:rPr>
              <a:t>For public exposure, the dose constraint is a source-related value established or approved by the government or the regulatory body, with account taken of the doses from planned operations of all sources under control. The dose constraint for each particular source is intended, among other things, to ensure that the sum of doses from planned operations for all sources under control remains within the dose limit.</a:t>
            </a:r>
            <a:endParaRPr lang="en-GB" sz="1200" kern="1200" dirty="0" smtClean="0">
              <a:solidFill>
                <a:schemeClr val="tx1"/>
              </a:solidFill>
              <a:effectLst/>
              <a:latin typeface="+mn-lt"/>
              <a:ea typeface="+mn-ea"/>
              <a:cs typeface="+mn-cs"/>
            </a:endParaRPr>
          </a:p>
          <a:p>
            <a:endParaRPr lang="sl-SI"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Simply put, the dose constraint is the dose limit for members of the public related to a particular facility or source. Usually, dose constraints for nuclear facilities are from 0.1 mSv to 0.3 mSv per year.</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165</a:t>
            </a:fld>
            <a:endParaRPr lang="sl-SI" dirty="0"/>
          </a:p>
        </p:txBody>
      </p:sp>
    </p:spTree>
    <p:extLst>
      <p:ext uri="{BB962C8B-B14F-4D97-AF65-F5344CB8AC3E}">
        <p14:creationId xmlns:p14="http://schemas.microsoft.com/office/powerpoint/2010/main" val="1390461370"/>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main objective of monitoring is verifying compliance with the requirements for protection and safety. As specified in IAEA Safety Standards [16], the </a:t>
            </a:r>
            <a:r>
              <a:rPr lang="en-GB" sz="1200" b="1" kern="1200" dirty="0" smtClean="0">
                <a:solidFill>
                  <a:schemeClr val="tx1"/>
                </a:solidFill>
                <a:effectLst/>
                <a:latin typeface="+mn-lt"/>
                <a:ea typeface="+mn-ea"/>
                <a:cs typeface="+mn-cs"/>
              </a:rPr>
              <a:t>primary objectives of any monitoring programme for protection of the public and the environment</a:t>
            </a:r>
            <a:r>
              <a:rPr lang="en-GB" sz="1200" kern="1200" dirty="0" smtClean="0">
                <a:solidFill>
                  <a:schemeClr val="tx1"/>
                </a:solidFill>
                <a:effectLst/>
                <a:latin typeface="+mn-lt"/>
                <a:ea typeface="+mn-ea"/>
                <a:cs typeface="+mn-cs"/>
              </a:rPr>
              <a:t> are to:</a:t>
            </a:r>
          </a:p>
          <a:p>
            <a:pPr lvl="0"/>
            <a:r>
              <a:rPr lang="en-GB" sz="1200" kern="1200" dirty="0" smtClean="0">
                <a:solidFill>
                  <a:schemeClr val="tx1"/>
                </a:solidFill>
                <a:effectLst/>
                <a:latin typeface="+mn-lt"/>
                <a:ea typeface="+mn-ea"/>
                <a:cs typeface="+mn-cs"/>
              </a:rPr>
              <a:t>Verify compliance with authorized discharge limits and any other regulatory requirements concerning the impact on the public and the environment due to the normal operation of a practice or a source within a practice;</a:t>
            </a:r>
          </a:p>
          <a:p>
            <a:pPr lvl="0"/>
            <a:r>
              <a:rPr lang="en-GB" sz="1200" kern="1200" dirty="0" smtClean="0">
                <a:solidFill>
                  <a:schemeClr val="tx1"/>
                </a:solidFill>
                <a:effectLst/>
                <a:latin typeface="+mn-lt"/>
                <a:ea typeface="+mn-ea"/>
                <a:cs typeface="+mn-cs"/>
              </a:rPr>
              <a:t>Provide information and data for dose assessment purposes, and to assess the exposure or potential exposure of populations due to the presence of radioactive materials or radiation fields in the environment from the normal operation of a practice or a source within a practice, and from accidents or past activities;</a:t>
            </a:r>
          </a:p>
          <a:p>
            <a:pPr lvl="0"/>
            <a:r>
              <a:rPr lang="en-GB" sz="1200" kern="1200" dirty="0" smtClean="0">
                <a:solidFill>
                  <a:schemeClr val="tx1"/>
                </a:solidFill>
                <a:effectLst/>
                <a:latin typeface="+mn-lt"/>
                <a:ea typeface="+mn-ea"/>
                <a:cs typeface="+mn-cs"/>
              </a:rPr>
              <a:t>Check the conditions of operation and the adequacy of controls on discharges from the source and to provide a warning of unusual or unforeseen conditions and, where appropriate, to trigger a special environmental monitoring programme.</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166</a:t>
            </a:fld>
            <a:endParaRPr lang="sl-SI" dirty="0"/>
          </a:p>
        </p:txBody>
      </p:sp>
    </p:spTree>
    <p:extLst>
      <p:ext uri="{BB962C8B-B14F-4D97-AF65-F5344CB8AC3E}">
        <p14:creationId xmlns:p14="http://schemas.microsoft.com/office/powerpoint/2010/main" val="23260831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summary, monitoring should be regarded as an essential element of the control of discharges to ensure protection of the public and the environment. It is also an essential element in determining the actions that should be taken to protect the public in intervention situations. The following three types of monitoring are envisaged [16]:</a:t>
            </a:r>
          </a:p>
          <a:p>
            <a:pPr lvl="0"/>
            <a:r>
              <a:rPr lang="en-GB" sz="1200" b="1" kern="1200" dirty="0" smtClean="0">
                <a:solidFill>
                  <a:schemeClr val="tx1"/>
                </a:solidFill>
                <a:effectLst/>
                <a:latin typeface="+mn-lt"/>
                <a:ea typeface="+mn-ea"/>
                <a:cs typeface="+mn-cs"/>
              </a:rPr>
              <a:t>Source monitoring</a:t>
            </a:r>
            <a:r>
              <a:rPr lang="en-GB" sz="1200" kern="1200" dirty="0" smtClean="0">
                <a:solidFill>
                  <a:schemeClr val="tx1"/>
                </a:solidFill>
                <a:effectLst/>
                <a:latin typeface="+mn-lt"/>
                <a:ea typeface="+mn-ea"/>
                <a:cs typeface="+mn-cs"/>
              </a:rPr>
              <a:t>, which is monitoring the activity of radioactive materials being released to the environment, or of external dose rates due to sources within a facility or activity;</a:t>
            </a:r>
          </a:p>
          <a:p>
            <a:pPr lvl="0"/>
            <a:r>
              <a:rPr lang="en-GB" sz="1200" b="1" kern="1200" dirty="0" smtClean="0">
                <a:solidFill>
                  <a:schemeClr val="tx1"/>
                </a:solidFill>
                <a:effectLst/>
                <a:latin typeface="+mn-lt"/>
                <a:ea typeface="+mn-ea"/>
                <a:cs typeface="+mn-cs"/>
              </a:rPr>
              <a:t>Environmental monitoring</a:t>
            </a:r>
            <a:r>
              <a:rPr lang="en-GB" sz="1200" kern="1200" dirty="0" smtClean="0">
                <a:solidFill>
                  <a:schemeClr val="tx1"/>
                </a:solidFill>
                <a:effectLst/>
                <a:latin typeface="+mn-lt"/>
                <a:ea typeface="+mn-ea"/>
                <a:cs typeface="+mn-cs"/>
              </a:rPr>
              <a:t>, which is monitoring the external dose rates due to sources in the environment and/or the radionuclide concentrations in environmental media;</a:t>
            </a:r>
          </a:p>
          <a:p>
            <a:pPr lvl="0"/>
            <a:r>
              <a:rPr lang="en-GB" sz="1200" b="1" kern="1200" dirty="0" smtClean="0">
                <a:solidFill>
                  <a:schemeClr val="tx1"/>
                </a:solidFill>
                <a:effectLst/>
                <a:latin typeface="+mn-lt"/>
                <a:ea typeface="+mn-ea"/>
                <a:cs typeface="+mn-cs"/>
              </a:rPr>
              <a:t>Individual monitoring</a:t>
            </a:r>
            <a:r>
              <a:rPr lang="en-GB" sz="1200" kern="1200" dirty="0" smtClean="0">
                <a:solidFill>
                  <a:schemeClr val="tx1"/>
                </a:solidFill>
                <a:effectLst/>
                <a:latin typeface="+mn-lt"/>
                <a:ea typeface="+mn-ea"/>
                <a:cs typeface="+mn-cs"/>
              </a:rPr>
              <a:t>, which is monitoring with equipment worn by individuals, or measurements of the quantities of radioactive materials in or on their bodies.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During normal operation of nuclear facilities, individual (personal) monitoring outside the facility is rarely justified, but in emergency situations it is required for emergency workers and also for public as appropriate. Source and environmental monitoring are performed routinely over the whole lifetime of the facility, and environmental monitoring even before commissioning (for assessment of pre-operational base-line conditions) and also after decommissioning of the facility.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167</a:t>
            </a:fld>
            <a:endParaRPr lang="sl-SI" dirty="0"/>
          </a:p>
        </p:txBody>
      </p:sp>
    </p:spTree>
    <p:extLst>
      <p:ext uri="{BB962C8B-B14F-4D97-AF65-F5344CB8AC3E}">
        <p14:creationId xmlns:p14="http://schemas.microsoft.com/office/powerpoint/2010/main" val="168568883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Environmental monitoring is implemented through programmes which must be based on the characteristics of the facility and an evaluation of the exposure pathways. The scale of a monitoring programme should be determined primarily by the significance of the expected doses to the public. The programme should be designed such that those radionuclides that are significant in terms of the dose received  by a representative person are monitored.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frequency of monitoring and sampling should be determined by the complexity of the environment, the significance of the doses to members of the public and the properties of the radionuclides. For example, if short lived </a:t>
            </a:r>
            <a:r>
              <a:rPr lang="en-GB" sz="1200" kern="1200" baseline="30000" dirty="0" smtClean="0">
                <a:solidFill>
                  <a:schemeClr val="tx1"/>
                </a:solidFill>
                <a:effectLst/>
                <a:latin typeface="+mn-lt"/>
                <a:ea typeface="+mn-ea"/>
                <a:cs typeface="+mn-cs"/>
              </a:rPr>
              <a:t>131</a:t>
            </a:r>
            <a:r>
              <a:rPr lang="en-GB" sz="1200" kern="1200" dirty="0" smtClean="0">
                <a:solidFill>
                  <a:schemeClr val="tx1"/>
                </a:solidFill>
                <a:effectLst/>
                <a:latin typeface="+mn-lt"/>
                <a:ea typeface="+mn-ea"/>
                <a:cs typeface="+mn-cs"/>
              </a:rPr>
              <a:t>I is to be monitored, the frequency of monitoring should be sufficient to detect it before it decays.</a:t>
            </a:r>
          </a:p>
          <a:p>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168</a:t>
            </a:fld>
            <a:endParaRPr lang="sl-SI" dirty="0"/>
          </a:p>
        </p:txBody>
      </p:sp>
    </p:spTree>
    <p:extLst>
      <p:ext uri="{BB962C8B-B14F-4D97-AF65-F5344CB8AC3E}">
        <p14:creationId xmlns:p14="http://schemas.microsoft.com/office/powerpoint/2010/main" val="42056701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 the design of an environmental monitoring programme the following characteristics of the environment in the vicinity of the facility must be also taken into account:</a:t>
            </a:r>
          </a:p>
          <a:p>
            <a:r>
              <a:rPr lang="en-GB" sz="1200" kern="1200" dirty="0" smtClean="0">
                <a:solidFill>
                  <a:schemeClr val="tx1"/>
                </a:solidFill>
                <a:effectLst/>
                <a:latin typeface="+mn-lt"/>
                <a:ea typeface="+mn-ea"/>
                <a:cs typeface="+mn-cs"/>
              </a:rPr>
              <a:t>(a) Prevailing wind direction;</a:t>
            </a:r>
          </a:p>
          <a:p>
            <a:r>
              <a:rPr lang="en-GB" sz="1200" kern="1200" dirty="0" smtClean="0">
                <a:solidFill>
                  <a:schemeClr val="tx1"/>
                </a:solidFill>
                <a:effectLst/>
                <a:latin typeface="+mn-lt"/>
                <a:ea typeface="+mn-ea"/>
                <a:cs typeface="+mn-cs"/>
              </a:rPr>
              <a:t>(b) Meteorological variations;</a:t>
            </a:r>
          </a:p>
          <a:p>
            <a:r>
              <a:rPr lang="en-GB" sz="1200" kern="1200" dirty="0" smtClean="0">
                <a:solidFill>
                  <a:schemeClr val="tx1"/>
                </a:solidFill>
                <a:effectLst/>
                <a:latin typeface="+mn-lt"/>
                <a:ea typeface="+mn-ea"/>
                <a:cs typeface="+mn-cs"/>
              </a:rPr>
              <a:t>(c) Current and future land use;</a:t>
            </a:r>
          </a:p>
          <a:p>
            <a:r>
              <a:rPr lang="en-GB" sz="1200" kern="1200" dirty="0" smtClean="0">
                <a:solidFill>
                  <a:schemeClr val="tx1"/>
                </a:solidFill>
                <a:effectLst/>
                <a:latin typeface="+mn-lt"/>
                <a:ea typeface="+mn-ea"/>
                <a:cs typeface="+mn-cs"/>
              </a:rPr>
              <a:t>(d) Agricultural practices;</a:t>
            </a:r>
          </a:p>
          <a:p>
            <a:r>
              <a:rPr lang="en-GB" sz="1200" kern="1200" dirty="0" smtClean="0">
                <a:solidFill>
                  <a:schemeClr val="tx1"/>
                </a:solidFill>
                <a:effectLst/>
                <a:latin typeface="+mn-lt"/>
                <a:ea typeface="+mn-ea"/>
                <a:cs typeface="+mn-cs"/>
              </a:rPr>
              <a:t>(e) Soil type and hydrological properties.</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Relevant cultural, socioeconomic and demographic factors of the local population should be also considered in the design of the environmental monitoring programme.</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169</a:t>
            </a:fld>
            <a:endParaRPr lang="sl-SI" dirty="0"/>
          </a:p>
        </p:txBody>
      </p:sp>
    </p:spTree>
    <p:extLst>
      <p:ext uri="{BB962C8B-B14F-4D97-AF65-F5344CB8AC3E}">
        <p14:creationId xmlns:p14="http://schemas.microsoft.com/office/powerpoint/2010/main" val="561319752"/>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Recommendations regarding the constituents and frequencies of sampling/measurement of radionuclides for normal operation is given in Table 10.1. More information on programmes for environmental monitoring could be found in IAEA document SRS No. 64 [20]. </a:t>
            </a:r>
          </a:p>
          <a:p>
            <a:endParaRPr lang="sl-SI" dirty="0" smtClean="0"/>
          </a:p>
          <a:p>
            <a:r>
              <a:rPr lang="sl-SI" dirty="0" smtClean="0"/>
              <a:t>Table</a:t>
            </a:r>
            <a:r>
              <a:rPr lang="sl-SI" baseline="0" dirty="0" smtClean="0"/>
              <a:t> 10.1: </a:t>
            </a:r>
            <a:r>
              <a:rPr lang="en-GB" sz="1200" kern="1200" dirty="0" smtClean="0">
                <a:solidFill>
                  <a:schemeClr val="tx1"/>
                </a:solidFill>
                <a:effectLst/>
                <a:latin typeface="+mn-lt"/>
                <a:ea typeface="+mn-ea"/>
                <a:cs typeface="+mn-cs"/>
              </a:rPr>
              <a:t>Environmentally monitored constituents and suggested frequencies of sampling and measurement for discharges of radionuclides to the environment [16]</a:t>
            </a:r>
            <a:endParaRPr lang="sl-SI" sz="1200" kern="1200" dirty="0" smtClean="0">
              <a:solidFill>
                <a:schemeClr val="tx1"/>
              </a:solidFill>
              <a:effectLst/>
              <a:latin typeface="+mn-lt"/>
              <a:ea typeface="+mn-ea"/>
              <a:cs typeface="+mn-cs"/>
            </a:endParaRPr>
          </a:p>
          <a:p>
            <a:endParaRPr lang="sl-SI"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170</a:t>
            </a:fld>
            <a:endParaRPr lang="sl-SI" dirty="0"/>
          </a:p>
        </p:txBody>
      </p:sp>
    </p:spTree>
    <p:extLst>
      <p:ext uri="{BB962C8B-B14F-4D97-AF65-F5344CB8AC3E}">
        <p14:creationId xmlns:p14="http://schemas.microsoft.com/office/powerpoint/2010/main" val="1329615822"/>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Since the dose to the public cannot be measured directly, it must be estimated using environmental concentrations and appropriate habit data. Therefore, for the purpose of protection of the public, it is necessary to define a hypothetical exposed person to be used for determining compliance with the dose constraint. This is called the representative person. </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Current International Basic Safety Standards (BSS) [8] define </a:t>
            </a:r>
            <a:r>
              <a:rPr lang="en-GB" sz="1200" b="1" kern="1200" dirty="0" smtClean="0">
                <a:solidFill>
                  <a:schemeClr val="tx1"/>
                </a:solidFill>
                <a:effectLst/>
                <a:latin typeface="+mn-lt"/>
                <a:ea typeface="+mn-ea"/>
                <a:cs typeface="+mn-cs"/>
              </a:rPr>
              <a:t>a representative person</a:t>
            </a:r>
            <a:r>
              <a:rPr lang="en-GB" sz="1200" kern="1200" dirty="0" smtClean="0">
                <a:solidFill>
                  <a:schemeClr val="tx1"/>
                </a:solidFill>
                <a:effectLst/>
                <a:latin typeface="+mn-lt"/>
                <a:ea typeface="+mn-ea"/>
                <a:cs typeface="+mn-cs"/>
              </a:rPr>
              <a:t> as “</a:t>
            </a:r>
            <a:r>
              <a:rPr lang="en-GB" sz="1200" i="1" kern="1200" dirty="0" smtClean="0">
                <a:solidFill>
                  <a:schemeClr val="tx1"/>
                </a:solidFill>
                <a:effectLst/>
                <a:latin typeface="+mn-lt"/>
                <a:ea typeface="+mn-ea"/>
                <a:cs typeface="+mn-cs"/>
              </a:rPr>
              <a:t>the individual receiving a dose that is representative of the most highly exposed individuals in the population</a:t>
            </a:r>
            <a:r>
              <a:rPr lang="en-GB" sz="1200" kern="1200" dirty="0" smtClean="0">
                <a:solidFill>
                  <a:schemeClr val="tx1"/>
                </a:solidFill>
                <a:effectLst/>
                <a:latin typeface="+mn-lt"/>
                <a:ea typeface="+mn-ea"/>
                <a:cs typeface="+mn-cs"/>
              </a:rPr>
              <a: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In the previous version of International Basic Safety Standards [21] and in most national legislations dose constraints are related to members of “critical group”, where </a:t>
            </a:r>
            <a:r>
              <a:rPr lang="en-GB" sz="1200" b="1" kern="1200" dirty="0" smtClean="0">
                <a:solidFill>
                  <a:schemeClr val="tx1"/>
                </a:solidFill>
                <a:effectLst/>
                <a:latin typeface="+mn-lt"/>
                <a:ea typeface="+mn-ea"/>
                <a:cs typeface="+mn-cs"/>
              </a:rPr>
              <a:t>the critical group</a:t>
            </a:r>
            <a:r>
              <a:rPr lang="en-GB" sz="1200" kern="1200" dirty="0" smtClean="0">
                <a:solidFill>
                  <a:schemeClr val="tx1"/>
                </a:solidFill>
                <a:effectLst/>
                <a:latin typeface="+mn-lt"/>
                <a:ea typeface="+mn-ea"/>
                <a:cs typeface="+mn-cs"/>
              </a:rPr>
              <a:t> is “</a:t>
            </a:r>
            <a:r>
              <a:rPr lang="en-GB" sz="1200" i="1" kern="1200" dirty="0" smtClean="0">
                <a:solidFill>
                  <a:schemeClr val="tx1"/>
                </a:solidFill>
                <a:effectLst/>
                <a:latin typeface="+mn-lt"/>
                <a:ea typeface="+mn-ea"/>
                <a:cs typeface="+mn-cs"/>
              </a:rPr>
              <a:t>A group of members of the public which is reasonably homogeneous with respect to its exposure for a given radiation source and given exposure pathway and is typical of individuals receiving the highest effective dose or equivalent dose (as applicable) by the given exposure pathway from the given source</a:t>
            </a:r>
            <a:r>
              <a:rPr lang="en-GB" sz="1200" kern="1200" dirty="0" smtClean="0">
                <a:solidFill>
                  <a:schemeClr val="tx1"/>
                </a:solidFill>
                <a:effectLst/>
                <a:latin typeface="+mn-lt"/>
                <a:ea typeface="+mn-ea"/>
                <a:cs typeface="+mn-cs"/>
              </a:rPr>
              <a:t>” [21].</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problem with this definition in environmental monitoring is that neither is the critical group “critically” (i.e. badly or severely) exposed, nor is the dose constraint defined for the group (it relates to an individual). Another problem is that there are several critical groups, each related to a particular exposure pathway. It is possible that one group is critical for different (more than one) exposure pathways, but this still is not sufficient argument to use that particular group for comparison with dose constraint. </a:t>
            </a:r>
          </a:p>
          <a:p>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171</a:t>
            </a:fld>
            <a:endParaRPr lang="sl-SI" dirty="0"/>
          </a:p>
        </p:txBody>
      </p:sp>
    </p:spTree>
    <p:extLst>
      <p:ext uri="{BB962C8B-B14F-4D97-AF65-F5344CB8AC3E}">
        <p14:creationId xmlns:p14="http://schemas.microsoft.com/office/powerpoint/2010/main" val="65721125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In Table 10.2 the highest annual doses to the public due to discharges from the nuclear fuel cycle are listed. Also local and regional collective doses for commercial fuel cycle facilities up to year 1997 are given.</a:t>
            </a:r>
          </a:p>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172</a:t>
            </a:fld>
            <a:endParaRPr lang="sl-SI" dirty="0"/>
          </a:p>
        </p:txBody>
      </p:sp>
    </p:spTree>
    <p:extLst>
      <p:ext uri="{BB962C8B-B14F-4D97-AF65-F5344CB8AC3E}">
        <p14:creationId xmlns:p14="http://schemas.microsoft.com/office/powerpoint/2010/main" val="108961440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173</a:t>
            </a:fld>
            <a:endParaRPr lang="sl-SI" dirty="0"/>
          </a:p>
        </p:txBody>
      </p:sp>
    </p:spTree>
    <p:extLst>
      <p:ext uri="{BB962C8B-B14F-4D97-AF65-F5344CB8AC3E}">
        <p14:creationId xmlns:p14="http://schemas.microsoft.com/office/powerpoint/2010/main" val="101440791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08AD240-CF06-47CD-99C3-8035E057ED30}" type="slidenum">
              <a:rPr lang="sl-SI" smtClean="0"/>
              <a:t>174</a:t>
            </a:fld>
            <a:endParaRPr lang="sl-SI" dirty="0"/>
          </a:p>
        </p:txBody>
      </p:sp>
    </p:spTree>
    <p:extLst>
      <p:ext uri="{BB962C8B-B14F-4D97-AF65-F5344CB8AC3E}">
        <p14:creationId xmlns:p14="http://schemas.microsoft.com/office/powerpoint/2010/main" val="714303660"/>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175</a:t>
            </a:fld>
            <a:endParaRPr lang="en-GB"/>
          </a:p>
        </p:txBody>
      </p:sp>
    </p:spTree>
    <p:extLst>
      <p:ext uri="{BB962C8B-B14F-4D97-AF65-F5344CB8AC3E}">
        <p14:creationId xmlns:p14="http://schemas.microsoft.com/office/powerpoint/2010/main" val="486184646"/>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179</a:t>
            </a:fld>
            <a:endParaRPr lang="en-GB"/>
          </a:p>
        </p:txBody>
      </p:sp>
    </p:spTree>
    <p:extLst>
      <p:ext uri="{BB962C8B-B14F-4D97-AF65-F5344CB8AC3E}">
        <p14:creationId xmlns:p14="http://schemas.microsoft.com/office/powerpoint/2010/main" val="52115190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181</a:t>
            </a:fld>
            <a:endParaRPr lang="en-GB"/>
          </a:p>
        </p:txBody>
      </p:sp>
    </p:spTree>
    <p:extLst>
      <p:ext uri="{BB962C8B-B14F-4D97-AF65-F5344CB8AC3E}">
        <p14:creationId xmlns:p14="http://schemas.microsoft.com/office/powerpoint/2010/main" val="1296457049"/>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5750A1E1-C8D9-4447-9192-37BA973CD27A}" type="slidenum">
              <a:rPr lang="en-GB" smtClean="0"/>
              <a:t>187</a:t>
            </a:fld>
            <a:endParaRPr lang="en-GB"/>
          </a:p>
        </p:txBody>
      </p:sp>
    </p:spTree>
    <p:extLst>
      <p:ext uri="{BB962C8B-B14F-4D97-AF65-F5344CB8AC3E}">
        <p14:creationId xmlns:p14="http://schemas.microsoft.com/office/powerpoint/2010/main" val="1328543267"/>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8350"/>
            <a:ext cx="5543550" cy="3836988"/>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t>189</a:t>
            </a:fld>
            <a:endParaRPr lang="en-GB"/>
          </a:p>
        </p:txBody>
      </p:sp>
    </p:spTree>
    <p:extLst>
      <p:ext uri="{BB962C8B-B14F-4D97-AF65-F5344CB8AC3E}">
        <p14:creationId xmlns:p14="http://schemas.microsoft.com/office/powerpoint/2010/main" val="2449169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50488" y="1772816"/>
            <a:ext cx="9283032" cy="1080120"/>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0488" y="3573016"/>
            <a:ext cx="9283032" cy="1608584"/>
          </a:xfrm>
        </p:spPr>
        <p:txBody>
          <a:bodyPr>
            <a:normAutofit/>
          </a:bodyPr>
          <a:lstStyle>
            <a:lvl1pPr marL="0" indent="0" algn="l">
              <a:buNone/>
              <a:defRPr sz="2800"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000" y="180000"/>
            <a:ext cx="2717862"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36576" y="73943"/>
            <a:ext cx="2000250"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3"/>
          <p:cNvSpPr txBox="1">
            <a:spLocks noChangeAspect="1"/>
          </p:cNvSpPr>
          <p:nvPr userDrawn="1"/>
        </p:nvSpPr>
        <p:spPr>
          <a:xfrm>
            <a:off x="4320000" y="360000"/>
            <a:ext cx="5220000" cy="1415772"/>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en-CA" sz="1600" b="1" kern="1200" noProof="0" dirty="0" smtClean="0">
                <a:solidFill>
                  <a:schemeClr val="bg1"/>
                </a:solidFill>
                <a:latin typeface="Calibri" panose="020F0502020204030204" pitchFamily="34" charset="0"/>
                <a:ea typeface="+mn-ea"/>
                <a:cs typeface="+mn-cs"/>
              </a:rPr>
              <a:t>Basic Professional Training Course on Nuclear Safety</a:t>
            </a:r>
          </a:p>
          <a:p>
            <a:pPr marL="0" algn="ctr" defTabSz="914400" rtl="0" eaLnBrk="1" latinLnBrk="0" hangingPunct="1">
              <a:spcBef>
                <a:spcPts val="600"/>
              </a:spcBef>
              <a:spcAft>
                <a:spcPts val="600"/>
              </a:spcAft>
            </a:pPr>
            <a:r>
              <a:rPr lang="en-CA" sz="1400" b="0" kern="1200" noProof="0" dirty="0" smtClean="0">
                <a:solidFill>
                  <a:schemeClr val="bg1"/>
                </a:solidFill>
                <a:latin typeface="Calibri" panose="020F0502020204030204" pitchFamily="34" charset="0"/>
                <a:ea typeface="+mn-ea"/>
                <a:cs typeface="+mn-cs"/>
              </a:rPr>
              <a:t>Ghana Nuclear Regulatory Authority</a:t>
            </a:r>
          </a:p>
          <a:p>
            <a:pPr marL="0" algn="ctr" defTabSz="914400" rtl="0" eaLnBrk="1" latinLnBrk="0" hangingPunct="1">
              <a:spcBef>
                <a:spcPts val="600"/>
              </a:spcBef>
              <a:spcAft>
                <a:spcPts val="600"/>
              </a:spcAft>
            </a:pPr>
            <a:r>
              <a:rPr lang="en-CA" sz="1400" b="0" kern="1200" noProof="0" dirty="0" smtClean="0">
                <a:solidFill>
                  <a:schemeClr val="bg1"/>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en-CA" sz="1400" b="0" kern="1200" noProof="0" dirty="0" smtClean="0">
                <a:solidFill>
                  <a:schemeClr val="bg1"/>
                </a:solidFill>
                <a:latin typeface="Calibri" panose="020F0502020204030204" pitchFamily="34" charset="0"/>
                <a:ea typeface="+mn-ea"/>
                <a:cs typeface="+mn-cs"/>
              </a:rPr>
              <a:t>7-18 May – 18-29 June 2018</a:t>
            </a:r>
            <a:endParaRPr lang="en-CA" sz="1400" noProof="0"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n-CA" sz="1400" b="0" kern="1200" noProof="0" dirty="0" smtClean="0">
              <a:solidFill>
                <a:schemeClr val="bg1"/>
              </a:solidFill>
              <a:latin typeface="Calibri" panose="020F0502020204030204" pitchFamily="34" charset="0"/>
              <a:ea typeface="+mn-ea"/>
              <a:cs typeface="+mn-cs"/>
            </a:endParaRPr>
          </a:p>
        </p:txBody>
      </p:sp>
    </p:spTree>
    <p:extLst>
      <p:ext uri="{BB962C8B-B14F-4D97-AF65-F5344CB8AC3E}">
        <p14:creationId xmlns:p14="http://schemas.microsoft.com/office/powerpoint/2010/main"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pPr algn="ctr"/>
            <a:r>
              <a:rPr lang="en-CA" dirty="0" smtClean="0"/>
              <a:t>7-18 May – 18-29 June 2018</a:t>
            </a:r>
            <a:endParaRPr lang="en-CA" dirty="0"/>
          </a:p>
        </p:txBody>
      </p:sp>
      <p:sp>
        <p:nvSpPr>
          <p:cNvPr id="14" name="Footer Placeholder 13"/>
          <p:cNvSpPr>
            <a:spLocks noGrp="1"/>
          </p:cNvSpPr>
          <p:nvPr>
            <p:ph type="ftr" sz="quarter" idx="11"/>
          </p:nvPr>
        </p:nvSpPr>
        <p:spPr/>
        <p:txBody>
          <a:bodyPr/>
          <a:lstStyle/>
          <a:p>
            <a:pPr algn="l"/>
            <a:r>
              <a:rPr lang="en-US" dirty="0" smtClean="0"/>
              <a:t>Radiation protection</a:t>
            </a:r>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906000" cy="6858000"/>
          </a:xfrm>
          <a:prstGeom prst="rect">
            <a:avLst/>
          </a:prstGeom>
          <a:ln>
            <a:noFill/>
          </a:ln>
        </p:spPr>
      </p:pic>
      <p:sp>
        <p:nvSpPr>
          <p:cNvPr id="5" name="Subtitle 2"/>
          <p:cNvSpPr>
            <a:spLocks noGrp="1"/>
          </p:cNvSpPr>
          <p:nvPr>
            <p:ph type="subTitle" idx="1"/>
          </p:nvPr>
        </p:nvSpPr>
        <p:spPr>
          <a:xfrm>
            <a:off x="350488" y="3573016"/>
            <a:ext cx="9283032" cy="1608584"/>
          </a:xfrm>
        </p:spPr>
        <p:txBody>
          <a:bodyPr>
            <a:normAutofit/>
          </a:bodyPr>
          <a:lstStyle>
            <a:lvl1pPr marL="0" indent="0" algn="l">
              <a:buNone/>
              <a:defRPr sz="28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5005" y="174778"/>
            <a:ext cx="2708831"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60478" y="315435"/>
            <a:ext cx="2177526" cy="971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en-CA" sz="1600" b="1" kern="1200" noProof="0" dirty="0" smtClean="0">
                <a:solidFill>
                  <a:srgbClr val="000000"/>
                </a:solidFill>
                <a:latin typeface="Calibri" panose="020F0502020204030204" pitchFamily="34" charset="0"/>
                <a:ea typeface="+mn-ea"/>
                <a:cs typeface="+mn-cs"/>
              </a:rPr>
              <a:t>Basic Professional Training Course on Nuclear Safety</a:t>
            </a:r>
          </a:p>
          <a:p>
            <a:pPr marL="0" algn="ctr" defTabSz="914400" rtl="0" eaLnBrk="1" latinLnBrk="0" hangingPunct="1">
              <a:spcBef>
                <a:spcPts val="600"/>
              </a:spcBef>
              <a:spcAft>
                <a:spcPts val="600"/>
              </a:spcAft>
            </a:pPr>
            <a:r>
              <a:rPr lang="en-CA" sz="1400" b="0" kern="1200" noProof="0" dirty="0" smtClean="0">
                <a:solidFill>
                  <a:srgbClr val="000000"/>
                </a:solidFill>
                <a:latin typeface="Calibri" panose="020F0502020204030204" pitchFamily="34" charset="0"/>
                <a:ea typeface="+mn-ea"/>
                <a:cs typeface="+mn-cs"/>
              </a:rPr>
              <a:t>Ghana Nuclear Regulatory Authority</a:t>
            </a:r>
          </a:p>
          <a:p>
            <a:pPr marL="0" algn="ctr" defTabSz="914400" rtl="0" eaLnBrk="1" latinLnBrk="0" hangingPunct="1">
              <a:spcBef>
                <a:spcPts val="600"/>
              </a:spcBef>
              <a:spcAft>
                <a:spcPts val="600"/>
              </a:spcAft>
            </a:pPr>
            <a:r>
              <a:rPr lang="en-CA" sz="1400" b="0" kern="1200" noProof="0" dirty="0" smtClean="0">
                <a:solidFill>
                  <a:srgbClr val="000000"/>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en-CA" sz="1400" b="0" kern="1200" noProof="0" dirty="0" smtClean="0">
                <a:solidFill>
                  <a:srgbClr val="000000"/>
                </a:solidFill>
                <a:latin typeface="Calibri" panose="020F0502020204030204" pitchFamily="34" charset="0"/>
                <a:ea typeface="+mn-ea"/>
                <a:cs typeface="+mn-cs"/>
              </a:rPr>
              <a:t>7-18 May – 18-29</a:t>
            </a:r>
            <a:r>
              <a:rPr lang="en-CA" sz="1400" b="0" kern="1200" baseline="0" noProof="0" dirty="0" smtClean="0">
                <a:solidFill>
                  <a:srgbClr val="000000"/>
                </a:solidFill>
                <a:latin typeface="Calibri" panose="020F0502020204030204" pitchFamily="34" charset="0"/>
                <a:ea typeface="+mn-ea"/>
                <a:cs typeface="+mn-cs"/>
              </a:rPr>
              <a:t> June</a:t>
            </a:r>
            <a:r>
              <a:rPr lang="en-CA" sz="1400" b="0" kern="1200" noProof="0" dirty="0" smtClean="0">
                <a:solidFill>
                  <a:srgbClr val="000000"/>
                </a:solidFill>
                <a:latin typeface="Calibri" panose="020F0502020204030204" pitchFamily="34" charset="0"/>
                <a:ea typeface="+mn-ea"/>
                <a:cs typeface="+mn-cs"/>
              </a:rPr>
              <a:t> 2018</a:t>
            </a:r>
          </a:p>
        </p:txBody>
      </p:sp>
    </p:spTree>
    <p:extLst>
      <p:ext uri="{BB962C8B-B14F-4D97-AF65-F5344CB8AC3E}">
        <p14:creationId xmlns:p14="http://schemas.microsoft.com/office/powerpoint/2010/main"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80000" y="1259999"/>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40000" y="1260000"/>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Date Placeholder 13"/>
          <p:cNvSpPr>
            <a:spLocks noGrp="1"/>
          </p:cNvSpPr>
          <p:nvPr>
            <p:ph type="dt" sz="half" idx="10"/>
          </p:nvPr>
        </p:nvSpPr>
        <p:spPr/>
        <p:txBody>
          <a:bodyPr/>
          <a:lstStyle>
            <a:lvl1pPr algn="ctr">
              <a:defRPr/>
            </a:lvl1pPr>
          </a:lstStyle>
          <a:p>
            <a:r>
              <a:rPr lang="en-CA" dirty="0" smtClean="0"/>
              <a:t>7-18 May – 18-29 June 2018</a:t>
            </a:r>
            <a:endParaRPr lang="en-CA" dirty="0"/>
          </a:p>
        </p:txBody>
      </p:sp>
      <p:sp>
        <p:nvSpPr>
          <p:cNvPr id="15" name="Footer Placeholder 14"/>
          <p:cNvSpPr>
            <a:spLocks noGrp="1"/>
          </p:cNvSpPr>
          <p:nvPr>
            <p:ph type="ftr" sz="quarter" idx="11"/>
          </p:nvPr>
        </p:nvSpPr>
        <p:spPr/>
        <p:txBody>
          <a:bodyPr/>
          <a:lstStyle>
            <a:lvl1pPr algn="l">
              <a:defRPr/>
            </a:lvl1pPr>
          </a:lstStyle>
          <a:p>
            <a:r>
              <a:rPr lang="en-US" dirty="0" smtClean="0"/>
              <a:t>Radiation protection</a:t>
            </a:r>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268225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8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0000" y="1800000"/>
            <a:ext cx="4680000" cy="4680000"/>
          </a:xfrm>
        </p:spPr>
        <p:txBody>
          <a:bodyPr/>
          <a:lstStyle>
            <a:lvl1pPr marL="252000" indent="-252000">
              <a:defRPr sz="2800"/>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504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40000" y="1800000"/>
            <a:ext cx="4680000" cy="4680000"/>
          </a:xfrm>
        </p:spPr>
        <p:txBody>
          <a:bodyPr/>
          <a:lstStyle>
            <a:lvl1pPr marL="360000" indent="-360000">
              <a:defRPr lang="en-US" sz="2800" kern="1200" dirty="0" smtClean="0">
                <a:solidFill>
                  <a:srgbClr val="000000"/>
                </a:solidFill>
                <a:latin typeface="Calibri" panose="020F0502020204030204" pitchFamily="34" charset="0"/>
                <a:ea typeface="+mn-ea"/>
                <a:cs typeface="+mn-cs"/>
              </a:defRPr>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marL="252000" lvl="0" indent="-252000" algn="l" defTabSz="900000" rtl="0" eaLnBrk="1" latinLnBrk="0" hangingPunct="1">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Date Placeholder 15"/>
          <p:cNvSpPr>
            <a:spLocks noGrp="1"/>
          </p:cNvSpPr>
          <p:nvPr>
            <p:ph type="dt" sz="half" idx="10"/>
          </p:nvPr>
        </p:nvSpPr>
        <p:spPr/>
        <p:txBody>
          <a:bodyPr/>
          <a:lstStyle>
            <a:lvl1pPr algn="ctr">
              <a:defRPr/>
            </a:lvl1pPr>
          </a:lstStyle>
          <a:p>
            <a:r>
              <a:rPr lang="en-CA" dirty="0" smtClean="0"/>
              <a:t>7-18 May – 18-29 June 2018</a:t>
            </a:r>
            <a:endParaRPr lang="en-CA" dirty="0"/>
          </a:p>
        </p:txBody>
      </p:sp>
      <p:sp>
        <p:nvSpPr>
          <p:cNvPr id="17" name="Footer Placeholder 16"/>
          <p:cNvSpPr>
            <a:spLocks noGrp="1"/>
          </p:cNvSpPr>
          <p:nvPr>
            <p:ph type="ftr" sz="quarter" idx="11"/>
          </p:nvPr>
        </p:nvSpPr>
        <p:spPr/>
        <p:txBody>
          <a:bodyPr/>
          <a:lstStyle>
            <a:lvl1pPr algn="l">
              <a:defRPr/>
            </a:lvl1pPr>
          </a:lstStyle>
          <a:p>
            <a:r>
              <a:rPr lang="en-US" dirty="0" smtClean="0"/>
              <a:t>Radiation protection</a:t>
            </a:r>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83371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a:xfrm>
            <a:off x="6660000" y="6480000"/>
            <a:ext cx="2520000" cy="252000"/>
          </a:xfrm>
        </p:spPr>
        <p:txBody>
          <a:bodyPr/>
          <a:lstStyle>
            <a:lvl1pPr algn="ctr">
              <a:defRPr/>
            </a:lvl1pPr>
          </a:lstStyle>
          <a:p>
            <a:r>
              <a:rPr lang="en-CA" dirty="0" smtClean="0"/>
              <a:t>7-18 May – 18-29 June 2018</a:t>
            </a:r>
            <a:endParaRPr lang="en-CA" dirty="0"/>
          </a:p>
        </p:txBody>
      </p:sp>
      <p:sp>
        <p:nvSpPr>
          <p:cNvPr id="10" name="Footer Placeholder 9"/>
          <p:cNvSpPr>
            <a:spLocks noGrp="1"/>
          </p:cNvSpPr>
          <p:nvPr>
            <p:ph type="ftr" sz="quarter" idx="11"/>
          </p:nvPr>
        </p:nvSpPr>
        <p:spPr/>
        <p:txBody>
          <a:bodyPr/>
          <a:lstStyle>
            <a:lvl1pPr algn="l">
              <a:defRPr/>
            </a:lvl1pPr>
          </a:lstStyle>
          <a:p>
            <a:r>
              <a:rPr lang="en-US" dirty="0" smtClean="0"/>
              <a:t>Radiation protection</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19218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lgn="ctr">
              <a:defRPr/>
            </a:lvl1pPr>
          </a:lstStyle>
          <a:p>
            <a:r>
              <a:rPr lang="en-CA" dirty="0" smtClean="0"/>
              <a:t>7-18 May – 18-29 June 2018</a:t>
            </a:r>
            <a:endParaRPr lang="en-CA" dirty="0"/>
          </a:p>
        </p:txBody>
      </p:sp>
      <p:sp>
        <p:nvSpPr>
          <p:cNvPr id="12" name="Footer Placeholder 11"/>
          <p:cNvSpPr>
            <a:spLocks noGrp="1"/>
          </p:cNvSpPr>
          <p:nvPr>
            <p:ph type="ftr" sz="quarter" idx="11"/>
          </p:nvPr>
        </p:nvSpPr>
        <p:spPr/>
        <p:txBody>
          <a:bodyPr/>
          <a:lstStyle>
            <a:lvl1pPr algn="l">
              <a:defRPr/>
            </a:lvl1pPr>
          </a:lstStyle>
          <a:p>
            <a:r>
              <a:rPr lang="en-US" dirty="0" smtClean="0"/>
              <a:t>Radiation protection</a:t>
            </a:r>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p14="http://schemas.microsoft.com/office/powerpoint/2010/main" val="107150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1" y="5301208"/>
            <a:ext cx="6903217" cy="1556792"/>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11" name="Rectangle 10"/>
          <p:cNvSpPr/>
          <p:nvPr userDrawn="1"/>
        </p:nvSpPr>
        <p:spPr>
          <a:xfrm>
            <a:off x="2" y="0"/>
            <a:ext cx="9905999" cy="2132856"/>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8" name="Rectangle 5"/>
          <p:cNvSpPr>
            <a:spLocks noGrp="1" noChangeArrowheads="1"/>
          </p:cNvSpPr>
          <p:nvPr>
            <p:ph type="dt" sz="half" idx="2"/>
          </p:nvPr>
        </p:nvSpPr>
        <p:spPr bwMode="white">
          <a:xfrm>
            <a:off x="6660000" y="6480000"/>
            <a:ext cx="252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ctr"/>
            <a:r>
              <a:rPr lang="en-CA" dirty="0" smtClean="0"/>
              <a:t>7-18 May – 18-29 June 2018</a:t>
            </a:r>
            <a:endParaRPr lang="en-CA" dirty="0"/>
          </a:p>
        </p:txBody>
      </p:sp>
      <p:sp>
        <p:nvSpPr>
          <p:cNvPr id="9" name="Rectangle 6"/>
          <p:cNvSpPr>
            <a:spLocks noGrp="1" noChangeArrowheads="1"/>
          </p:cNvSpPr>
          <p:nvPr>
            <p:ph type="ftr" sz="quarter" idx="3"/>
          </p:nvPr>
        </p:nvSpPr>
        <p:spPr bwMode="white">
          <a:xfrm>
            <a:off x="1800000" y="6480000"/>
            <a:ext cx="486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l"/>
            <a:r>
              <a:rPr lang="en-US" dirty="0" smtClean="0"/>
              <a:t>Radiation protection</a:t>
            </a:r>
            <a:endParaRPr lang="en-US" dirty="0"/>
          </a:p>
        </p:txBody>
      </p:sp>
      <p:sp>
        <p:nvSpPr>
          <p:cNvPr id="10" name="Rectangle 7"/>
          <p:cNvSpPr>
            <a:spLocks noGrp="1" noChangeArrowheads="1"/>
          </p:cNvSpPr>
          <p:nvPr>
            <p:ph type="sldNum" sz="quarter" idx="4"/>
          </p:nvPr>
        </p:nvSpPr>
        <p:spPr bwMode="white">
          <a:xfrm>
            <a:off x="9180000" y="6480000"/>
            <a:ext cx="540000" cy="25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80000" y="180000"/>
            <a:ext cx="9000000" cy="900000"/>
          </a:xfrm>
          <a:prstGeom prst="rect">
            <a:avLst/>
          </a:prstGeom>
        </p:spPr>
        <p:txBody>
          <a:bodyPr vert="horz" lIns="72000" tIns="36000" rIns="0" bIns="0" rtlCol="0" anchor="ctr">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80000" y="1259999"/>
            <a:ext cx="9540000" cy="5220000"/>
          </a:xfrm>
          <a:prstGeom prst="rect">
            <a:avLst/>
          </a:prstGeom>
        </p:spPr>
        <p:txBody>
          <a:bodyPr vert="horz" lIns="72000" tIns="3600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27" name="Picture 3"/>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9403200" y="180000"/>
            <a:ext cx="463362" cy="565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2"/>
          </a:solidFill>
          <a:latin typeface="Calibri" panose="020F0502020204030204" pitchFamily="34" charset="0"/>
          <a:ea typeface="+mj-ea"/>
          <a:cs typeface="+mj-cs"/>
        </a:defRPr>
      </a:lvl1pPr>
    </p:titleStyle>
    <p:body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5.wmf"/><Relationship Id="rId4" Type="http://schemas.openxmlformats.org/officeDocument/2006/relationships/oleObject" Target="../embeddings/oleObject1.bin"/></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4.wmf"/><Relationship Id="rId4" Type="http://schemas.openxmlformats.org/officeDocument/2006/relationships/oleObject" Target="../embeddings/oleObject2.bin"/></Relationships>
</file>

<file path=ppt/slides/_rels/slide116.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5.wmf"/><Relationship Id="rId4" Type="http://schemas.openxmlformats.org/officeDocument/2006/relationships/oleObject" Target="../embeddings/oleObject3.bin"/></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9.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3.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jpeg"/></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3" Type="http://schemas.openxmlformats.org/officeDocument/2006/relationships/hyperlink" Target="http://www.icrp.org/publications.asp" TargetMode="External"/><Relationship Id="rId2" Type="http://schemas.openxmlformats.org/officeDocument/2006/relationships/hyperlink" Target="http://www-ns.iaea.org/standards/documents/pubdoc-list.asp?s=11&amp;l=83" TargetMode="External"/><Relationship Id="rId1" Type="http://schemas.openxmlformats.org/officeDocument/2006/relationships/slideLayout" Target="../slideLayouts/slideLayout2.xml"/><Relationship Id="rId4" Type="http://schemas.openxmlformats.org/officeDocument/2006/relationships/hyperlink" Target="http://www.unscear.org/unscear/en/publications.html" TargetMode="Externa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Module II</a:t>
            </a:r>
            <a:br>
              <a:rPr lang="en-CA" dirty="0" smtClean="0"/>
            </a:br>
            <a:r>
              <a:rPr lang="en-CA" dirty="0" smtClean="0"/>
              <a:t>Radiation protection in NPPs</a:t>
            </a:r>
            <a:endParaRPr lang="en-CA" dirty="0"/>
          </a:p>
        </p:txBody>
      </p:sp>
      <p:sp>
        <p:nvSpPr>
          <p:cNvPr id="3" name="Subtitle 2"/>
          <p:cNvSpPr>
            <a:spLocks noGrp="1"/>
          </p:cNvSpPr>
          <p:nvPr>
            <p:ph type="subTitle" idx="1"/>
          </p:nvPr>
        </p:nvSpPr>
        <p:spPr/>
        <p:txBody>
          <a:bodyPr/>
          <a:lstStyle/>
          <a:p>
            <a:r>
              <a:rPr lang="en-CA" dirty="0" smtClean="0"/>
              <a:t>Presenter’s name</a:t>
            </a:r>
          </a:p>
          <a:p>
            <a:r>
              <a:rPr lang="en-CA" dirty="0" smtClean="0"/>
              <a:t>Presenter’s title</a:t>
            </a:r>
          </a:p>
          <a:p>
            <a:r>
              <a:rPr lang="en-CA" dirty="0" smtClean="0"/>
              <a:t>Presenter’s email</a:t>
            </a:r>
            <a:endParaRPr lang="en-CA" dirty="0"/>
          </a:p>
        </p:txBody>
      </p:sp>
    </p:spTree>
    <p:extLst>
      <p:ext uri="{BB962C8B-B14F-4D97-AF65-F5344CB8AC3E}">
        <p14:creationId xmlns:p14="http://schemas.microsoft.com/office/powerpoint/2010/main" val="1444074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Contents</a:t>
            </a:r>
            <a:endParaRPr lang="en-CA" dirty="0"/>
          </a:p>
        </p:txBody>
      </p:sp>
      <p:sp>
        <p:nvSpPr>
          <p:cNvPr id="3" name="Content Placeholder 2"/>
          <p:cNvSpPr>
            <a:spLocks noGrp="1"/>
          </p:cNvSpPr>
          <p:nvPr>
            <p:ph idx="1"/>
          </p:nvPr>
        </p:nvSpPr>
        <p:spPr>
          <a:xfrm>
            <a:off x="180000" y="1170000"/>
            <a:ext cx="9540000" cy="5220000"/>
          </a:xfrm>
        </p:spPr>
        <p:txBody>
          <a:bodyPr>
            <a:noAutofit/>
          </a:bodyPr>
          <a:lstStyle/>
          <a:p>
            <a:pPr>
              <a:lnSpc>
                <a:spcPct val="90000"/>
              </a:lnSpc>
              <a:spcBef>
                <a:spcPts val="0"/>
              </a:spcBef>
              <a:spcAft>
                <a:spcPts val="1800"/>
              </a:spcAft>
            </a:pPr>
            <a:r>
              <a:rPr lang="en-CA" sz="2800" dirty="0" smtClean="0"/>
              <a:t>Introduction to radiation</a:t>
            </a:r>
          </a:p>
          <a:p>
            <a:pPr>
              <a:lnSpc>
                <a:spcPct val="90000"/>
              </a:lnSpc>
              <a:spcBef>
                <a:spcPts val="0"/>
              </a:spcBef>
              <a:spcAft>
                <a:spcPts val="1800"/>
              </a:spcAft>
            </a:pPr>
            <a:r>
              <a:rPr lang="en-CA" sz="2800" dirty="0" smtClean="0"/>
              <a:t>Interaction of radiation with matter</a:t>
            </a:r>
          </a:p>
          <a:p>
            <a:pPr>
              <a:lnSpc>
                <a:spcPct val="90000"/>
              </a:lnSpc>
              <a:spcBef>
                <a:spcPts val="0"/>
              </a:spcBef>
              <a:spcAft>
                <a:spcPts val="1800"/>
              </a:spcAft>
            </a:pPr>
            <a:r>
              <a:rPr lang="en-CA" sz="2800" dirty="0" smtClean="0"/>
              <a:t>Radiation detection</a:t>
            </a:r>
          </a:p>
          <a:p>
            <a:pPr>
              <a:lnSpc>
                <a:spcPct val="90000"/>
              </a:lnSpc>
              <a:spcBef>
                <a:spcPts val="0"/>
              </a:spcBef>
              <a:spcAft>
                <a:spcPts val="1800"/>
              </a:spcAft>
            </a:pPr>
            <a:r>
              <a:rPr lang="en-CA" sz="2800" dirty="0" err="1" smtClean="0"/>
              <a:t>Dosimetric</a:t>
            </a:r>
            <a:r>
              <a:rPr lang="en-CA" sz="2800" dirty="0" smtClean="0"/>
              <a:t> quantities</a:t>
            </a:r>
          </a:p>
          <a:p>
            <a:pPr>
              <a:lnSpc>
                <a:spcPct val="90000"/>
              </a:lnSpc>
              <a:spcBef>
                <a:spcPts val="0"/>
              </a:spcBef>
              <a:spcAft>
                <a:spcPts val="1800"/>
              </a:spcAft>
            </a:pPr>
            <a:r>
              <a:rPr lang="en-CA" sz="2800" dirty="0" smtClean="0"/>
              <a:t>Biological effects of radiation</a:t>
            </a:r>
          </a:p>
        </p:txBody>
      </p:sp>
      <p:sp>
        <p:nvSpPr>
          <p:cNvPr id="4" name="Date Placeholder 3"/>
          <p:cNvSpPr>
            <a:spLocks noGrp="1"/>
          </p:cNvSpPr>
          <p:nvPr>
            <p:ph type="dt" sz="half" idx="10"/>
          </p:nvPr>
        </p:nvSpPr>
        <p:spPr/>
        <p:txBody>
          <a:bodyPr/>
          <a:lstStyle/>
          <a:p>
            <a:pPr algn="ctr"/>
            <a:r>
              <a:rPr lang="en-US"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a:t>
            </a:r>
            <a:r>
              <a:rPr lang="en-CA" dirty="0" smtClean="0"/>
              <a:t>NPPs</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CA" smtClean="0"/>
              <a:pPr/>
              <a:t>2</a:t>
            </a:fld>
            <a:endParaRPr lang="en-CA" dirty="0"/>
          </a:p>
        </p:txBody>
      </p:sp>
    </p:spTree>
    <p:extLst>
      <p:ext uri="{BB962C8B-B14F-4D97-AF65-F5344CB8AC3E}">
        <p14:creationId xmlns:p14="http://schemas.microsoft.com/office/powerpoint/2010/main" val="3177315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Contents (cont’d)</a:t>
            </a:r>
            <a:endParaRPr lang="en-CA" dirty="0"/>
          </a:p>
        </p:txBody>
      </p:sp>
      <p:sp>
        <p:nvSpPr>
          <p:cNvPr id="3" name="Content Placeholder 2"/>
          <p:cNvSpPr>
            <a:spLocks noGrp="1"/>
          </p:cNvSpPr>
          <p:nvPr>
            <p:ph idx="1"/>
          </p:nvPr>
        </p:nvSpPr>
        <p:spPr>
          <a:xfrm>
            <a:off x="180000" y="1170000"/>
            <a:ext cx="9540000" cy="5220000"/>
          </a:xfrm>
        </p:spPr>
        <p:txBody>
          <a:bodyPr>
            <a:noAutofit/>
          </a:bodyPr>
          <a:lstStyle/>
          <a:p>
            <a:pPr>
              <a:lnSpc>
                <a:spcPct val="90000"/>
              </a:lnSpc>
              <a:spcBef>
                <a:spcPts val="0"/>
              </a:spcBef>
              <a:spcAft>
                <a:spcPts val="1800"/>
              </a:spcAft>
            </a:pPr>
            <a:r>
              <a:rPr lang="en-CA" sz="2800" dirty="0" smtClean="0"/>
              <a:t>External radiation exposure</a:t>
            </a:r>
          </a:p>
          <a:p>
            <a:pPr>
              <a:lnSpc>
                <a:spcPct val="90000"/>
              </a:lnSpc>
              <a:spcBef>
                <a:spcPts val="0"/>
              </a:spcBef>
              <a:spcAft>
                <a:spcPts val="1800"/>
              </a:spcAft>
            </a:pPr>
            <a:r>
              <a:rPr lang="en-CA" sz="2800" dirty="0" smtClean="0"/>
              <a:t>Internal radiation exposure</a:t>
            </a:r>
          </a:p>
          <a:p>
            <a:pPr>
              <a:lnSpc>
                <a:spcPct val="90000"/>
              </a:lnSpc>
              <a:spcBef>
                <a:spcPts val="0"/>
              </a:spcBef>
              <a:spcAft>
                <a:spcPts val="1800"/>
              </a:spcAft>
            </a:pPr>
            <a:r>
              <a:rPr lang="en-CA" sz="2800" dirty="0" smtClean="0"/>
              <a:t>Radiation protection regulations</a:t>
            </a:r>
          </a:p>
          <a:p>
            <a:pPr>
              <a:lnSpc>
                <a:spcPct val="90000"/>
              </a:lnSpc>
              <a:spcBef>
                <a:spcPts val="0"/>
              </a:spcBef>
              <a:spcAft>
                <a:spcPts val="1800"/>
              </a:spcAft>
            </a:pPr>
            <a:r>
              <a:rPr lang="en-CA" sz="2800" dirty="0" smtClean="0"/>
              <a:t>Radiation protection in nuclear installations</a:t>
            </a:r>
          </a:p>
          <a:p>
            <a:pPr>
              <a:lnSpc>
                <a:spcPct val="90000"/>
              </a:lnSpc>
              <a:spcBef>
                <a:spcPts val="0"/>
              </a:spcBef>
              <a:spcAft>
                <a:spcPts val="1800"/>
              </a:spcAft>
            </a:pPr>
            <a:r>
              <a:rPr lang="en-CA" sz="2800" dirty="0" smtClean="0"/>
              <a:t>Protection of the environment</a:t>
            </a:r>
            <a:endParaRPr lang="en-CA" sz="2800" dirty="0"/>
          </a:p>
        </p:txBody>
      </p:sp>
      <p:sp>
        <p:nvSpPr>
          <p:cNvPr id="4" name="Date Placeholder 3"/>
          <p:cNvSpPr>
            <a:spLocks noGrp="1"/>
          </p:cNvSpPr>
          <p:nvPr>
            <p:ph type="dt" sz="half" idx="10"/>
          </p:nvPr>
        </p:nvSpPr>
        <p:spPr/>
        <p:txBody>
          <a:bodyPr/>
          <a:lstStyle/>
          <a:p>
            <a:pPr algn="ctr"/>
            <a:r>
              <a:rPr lang="en-US"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3</a:t>
            </a:fld>
            <a:endParaRPr lang="en-CA" dirty="0"/>
          </a:p>
        </p:txBody>
      </p:sp>
    </p:spTree>
    <p:extLst>
      <p:ext uri="{BB962C8B-B14F-4D97-AF65-F5344CB8AC3E}">
        <p14:creationId xmlns:p14="http://schemas.microsoft.com/office/powerpoint/2010/main" val="17323732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Introduction to radiation</a:t>
            </a:r>
            <a:endParaRPr lang="en-CA" dirty="0"/>
          </a:p>
        </p:txBody>
      </p:sp>
    </p:spTree>
    <p:extLst>
      <p:ext uri="{BB962C8B-B14F-4D97-AF65-F5344CB8AC3E}">
        <p14:creationId xmlns:p14="http://schemas.microsoft.com/office/powerpoint/2010/main" val="12154184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indent="-514350">
              <a:lnSpc>
                <a:spcPct val="90000"/>
              </a:lnSpc>
              <a:spcBef>
                <a:spcPts val="0"/>
              </a:spcBef>
              <a:spcAft>
                <a:spcPts val="1800"/>
              </a:spcAft>
              <a:buFont typeface="+mj-lt"/>
              <a:buAutoNum type="arabicPeriod"/>
            </a:pPr>
            <a:r>
              <a:rPr lang="en-CA" sz="2800" dirty="0" smtClean="0"/>
              <a:t>Define ionizing radiation</a:t>
            </a:r>
          </a:p>
          <a:p>
            <a:pPr marL="514350" indent="-514350">
              <a:lnSpc>
                <a:spcPct val="90000"/>
              </a:lnSpc>
              <a:spcBef>
                <a:spcPts val="0"/>
              </a:spcBef>
              <a:spcAft>
                <a:spcPts val="1800"/>
              </a:spcAft>
              <a:buFont typeface="+mj-lt"/>
              <a:buAutoNum type="arabicPeriod"/>
            </a:pPr>
            <a:r>
              <a:rPr lang="en-CA" sz="2800" dirty="0" smtClean="0"/>
              <a:t>Explain the main properties of various ionizing radiations</a:t>
            </a:r>
          </a:p>
          <a:p>
            <a:pPr marL="514350" indent="-514350">
              <a:lnSpc>
                <a:spcPct val="90000"/>
              </a:lnSpc>
              <a:spcBef>
                <a:spcPts val="0"/>
              </a:spcBef>
              <a:spcAft>
                <a:spcPts val="1800"/>
              </a:spcAft>
              <a:buFont typeface="+mj-lt"/>
              <a:buAutoNum type="arabicPeriod"/>
            </a:pPr>
            <a:r>
              <a:rPr lang="en-CA" sz="2800" dirty="0" smtClean="0"/>
              <a:t>List the harmful health effects observed in ionizing radiation use</a:t>
            </a:r>
          </a:p>
          <a:p>
            <a:pPr marL="514350" indent="-514350">
              <a:lnSpc>
                <a:spcPct val="90000"/>
              </a:lnSpc>
              <a:spcBef>
                <a:spcPts val="0"/>
              </a:spcBef>
              <a:spcAft>
                <a:spcPts val="1800"/>
              </a:spcAft>
              <a:buFont typeface="+mj-lt"/>
              <a:buAutoNum type="arabicPeriod"/>
            </a:pPr>
            <a:r>
              <a:rPr lang="en-CA" sz="2800" dirty="0" smtClean="0"/>
              <a:t>Describe the role of the ICRU</a:t>
            </a:r>
          </a:p>
          <a:p>
            <a:pPr marL="514350" indent="-514350">
              <a:lnSpc>
                <a:spcPct val="90000"/>
              </a:lnSpc>
              <a:spcBef>
                <a:spcPts val="0"/>
              </a:spcBef>
              <a:spcAft>
                <a:spcPts val="1800"/>
              </a:spcAft>
              <a:buFont typeface="+mj-lt"/>
              <a:buAutoNum type="arabicPeriod"/>
            </a:pPr>
            <a:r>
              <a:rPr lang="en-CA" sz="2800" dirty="0" smtClean="0"/>
              <a:t>Describe the role of the ICRP</a:t>
            </a:r>
          </a:p>
        </p:txBody>
      </p:sp>
      <p:sp>
        <p:nvSpPr>
          <p:cNvPr id="4" name="Date Placeholder 3"/>
          <p:cNvSpPr>
            <a:spLocks noGrp="1"/>
          </p:cNvSpPr>
          <p:nvPr>
            <p:ph type="dt" sz="half" idx="10"/>
          </p:nvPr>
        </p:nvSpPr>
        <p:spPr/>
        <p:txBody>
          <a:bodyPr/>
          <a:lstStyle/>
          <a:p>
            <a:pPr algn="ctr"/>
            <a:r>
              <a:rPr lang="en-US"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5</a:t>
            </a:fld>
            <a:endParaRPr lang="en-CA" dirty="0"/>
          </a:p>
        </p:txBody>
      </p:sp>
    </p:spTree>
    <p:extLst>
      <p:ext uri="{BB962C8B-B14F-4D97-AF65-F5344CB8AC3E}">
        <p14:creationId xmlns:p14="http://schemas.microsoft.com/office/powerpoint/2010/main" val="3015988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Electromagnetic (EM)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Energy travelling through space</a:t>
            </a:r>
          </a:p>
          <a:p>
            <a:pPr>
              <a:lnSpc>
                <a:spcPct val="90000"/>
              </a:lnSpc>
              <a:spcBef>
                <a:spcPts val="0"/>
              </a:spcBef>
              <a:spcAft>
                <a:spcPts val="1800"/>
              </a:spcAft>
            </a:pPr>
            <a:r>
              <a:rPr lang="en-CA" sz="2800" dirty="0" smtClean="0"/>
              <a:t>Light is EM radiation that can be perceived by human senses</a:t>
            </a:r>
            <a:endParaRPr lang="en-CA" sz="2400" dirty="0" smtClean="0"/>
          </a:p>
          <a:p>
            <a:pPr>
              <a:lnSpc>
                <a:spcPct val="90000"/>
              </a:lnSpc>
              <a:spcBef>
                <a:spcPts val="0"/>
              </a:spcBef>
              <a:spcAft>
                <a:spcPts val="600"/>
              </a:spcAft>
            </a:pPr>
            <a:r>
              <a:rPr lang="en-CA" sz="2800" dirty="0" smtClean="0"/>
              <a:t>Other EM radiation cannot be perceived by human senses: </a:t>
            </a:r>
          </a:p>
          <a:p>
            <a:pPr lvl="1">
              <a:lnSpc>
                <a:spcPct val="90000"/>
              </a:lnSpc>
              <a:spcBef>
                <a:spcPts val="0"/>
              </a:spcBef>
              <a:spcAft>
                <a:spcPts val="600"/>
              </a:spcAft>
            </a:pPr>
            <a:r>
              <a:rPr lang="en-CA" sz="2400" dirty="0" smtClean="0"/>
              <a:t>Radio waves</a:t>
            </a:r>
          </a:p>
          <a:p>
            <a:pPr lvl="1">
              <a:lnSpc>
                <a:spcPct val="90000"/>
              </a:lnSpc>
              <a:spcBef>
                <a:spcPts val="0"/>
              </a:spcBef>
              <a:spcAft>
                <a:spcPts val="600"/>
              </a:spcAft>
            </a:pPr>
            <a:r>
              <a:rPr lang="en-CA" sz="2400" dirty="0" smtClean="0"/>
              <a:t>Microwaves</a:t>
            </a:r>
          </a:p>
          <a:p>
            <a:pPr lvl="1">
              <a:lnSpc>
                <a:spcPct val="90000"/>
              </a:lnSpc>
              <a:spcBef>
                <a:spcPts val="0"/>
              </a:spcBef>
              <a:spcAft>
                <a:spcPts val="600"/>
              </a:spcAft>
            </a:pPr>
            <a:r>
              <a:rPr lang="en-CA" sz="2400" dirty="0" smtClean="0"/>
              <a:t>Infrared radiation</a:t>
            </a:r>
          </a:p>
          <a:p>
            <a:pPr lvl="1">
              <a:lnSpc>
                <a:spcPct val="90000"/>
              </a:lnSpc>
              <a:spcBef>
                <a:spcPts val="0"/>
              </a:spcBef>
              <a:spcAft>
                <a:spcPts val="1800"/>
              </a:spcAft>
            </a:pPr>
            <a:r>
              <a:rPr lang="en-CA" sz="2400" dirty="0" smtClean="0"/>
              <a:t>X-rays, etc.</a:t>
            </a:r>
            <a:endParaRPr lang="en-CA" sz="2400" dirty="0"/>
          </a:p>
        </p:txBody>
      </p:sp>
      <p:sp>
        <p:nvSpPr>
          <p:cNvPr id="4" name="Date Placeholder 3"/>
          <p:cNvSpPr>
            <a:spLocks noGrp="1"/>
          </p:cNvSpPr>
          <p:nvPr>
            <p:ph type="dt" sz="half" idx="10"/>
          </p:nvPr>
        </p:nvSpPr>
        <p:spPr/>
        <p:txBody>
          <a:bodyPr/>
          <a:lstStyle/>
          <a:p>
            <a:pPr algn="ctr"/>
            <a:r>
              <a:rPr lang="en-US"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6</a:t>
            </a:fld>
            <a:endParaRPr lang="en-CA" dirty="0"/>
          </a:p>
        </p:txBody>
      </p:sp>
    </p:spTree>
    <p:extLst>
      <p:ext uri="{BB962C8B-B14F-4D97-AF65-F5344CB8AC3E}">
        <p14:creationId xmlns:p14="http://schemas.microsoft.com/office/powerpoint/2010/main" val="8869149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EM radiation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Minimum energy packet of EM radiation is called a </a:t>
            </a:r>
            <a:r>
              <a:rPr lang="en-CA" sz="2800" b="1" dirty="0" smtClean="0">
                <a:solidFill>
                  <a:schemeClr val="tx1"/>
                </a:solidFill>
              </a:rPr>
              <a:t>photon</a:t>
            </a:r>
            <a:endParaRPr lang="en-CA" sz="2800" dirty="0" smtClean="0"/>
          </a:p>
          <a:p>
            <a:pPr>
              <a:lnSpc>
                <a:spcPct val="90000"/>
              </a:lnSpc>
              <a:spcBef>
                <a:spcPts val="0"/>
              </a:spcBef>
              <a:spcAft>
                <a:spcPts val="1800"/>
              </a:spcAft>
            </a:pPr>
            <a:r>
              <a:rPr lang="en-CA" sz="2800" dirty="0" smtClean="0"/>
              <a:t>Energy of photon is inversely proportional to wavelength</a:t>
            </a:r>
          </a:p>
          <a:p>
            <a:pPr>
              <a:lnSpc>
                <a:spcPct val="90000"/>
              </a:lnSpc>
              <a:spcBef>
                <a:spcPts val="0"/>
              </a:spcBef>
              <a:spcAft>
                <a:spcPts val="1800"/>
              </a:spcAft>
            </a:pPr>
            <a:r>
              <a:rPr lang="en-CA" sz="2800" dirty="0" smtClean="0"/>
              <a:t>Energy of photons of visible light is ~2 eV</a:t>
            </a:r>
          </a:p>
        </p:txBody>
      </p:sp>
      <p:sp>
        <p:nvSpPr>
          <p:cNvPr id="4" name="Date Placeholder 3"/>
          <p:cNvSpPr>
            <a:spLocks noGrp="1"/>
          </p:cNvSpPr>
          <p:nvPr>
            <p:ph type="dt" sz="half" idx="10"/>
          </p:nvPr>
        </p:nvSpPr>
        <p:spPr/>
        <p:txBody>
          <a:bodyPr/>
          <a:lstStyle/>
          <a:p>
            <a:pPr algn="ctr"/>
            <a:r>
              <a:rPr lang="en-US"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7</a:t>
            </a:fld>
            <a:endParaRPr lang="en-CA" dirty="0"/>
          </a:p>
        </p:txBody>
      </p:sp>
    </p:spTree>
    <p:extLst>
      <p:ext uri="{BB962C8B-B14F-4D97-AF65-F5344CB8AC3E}">
        <p14:creationId xmlns:p14="http://schemas.microsoft.com/office/powerpoint/2010/main" val="20867611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lgn="ctr"/>
            <a:r>
              <a:rPr lang="en-US"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8</a:t>
            </a:fld>
            <a:endParaRPr lang="en-CA" dirty="0"/>
          </a:p>
        </p:txBody>
      </p:sp>
      <p:sp>
        <p:nvSpPr>
          <p:cNvPr id="11" name="Rectangle 2"/>
          <p:cNvSpPr>
            <a:spLocks noChangeArrowheads="1"/>
          </p:cNvSpPr>
          <p:nvPr/>
        </p:nvSpPr>
        <p:spPr bwMode="auto">
          <a:xfrm>
            <a:off x="78940" y="705535"/>
            <a:ext cx="2488515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charset="0"/>
              </a:rPr>
              <a:t/>
            </a:r>
            <a:br>
              <a:rPr kumimoji="0" lang="en-US" altLang="en-US" sz="1800" b="0" i="0" u="none" strike="noStrike" cap="none" normalizeH="0" baseline="0">
                <a:ln>
                  <a:noFill/>
                </a:ln>
                <a:solidFill>
                  <a:schemeClr val="tx1"/>
                </a:solidFill>
                <a:effectLst/>
                <a:latin typeface="Arial" charset="0"/>
              </a:rPr>
            </a:br>
            <a:endParaRPr kumimoji="0" lang="en-US" altLang="en-US" sz="1800" b="0" i="0" u="none" strike="noStrike" cap="none" normalizeH="0" baseline="0">
              <a:ln>
                <a:noFill/>
              </a:ln>
              <a:solidFill>
                <a:schemeClr val="tx1"/>
              </a:solidFill>
              <a:effectLst/>
              <a:latin typeface="Arial" charset="0"/>
            </a:endParaRPr>
          </a:p>
        </p:txBody>
      </p:sp>
      <p:pic>
        <p:nvPicPr>
          <p:cNvPr id="1027" name="Picture 3" descr="/var/folders/y4/r7r210c15sv7vgdkdx0d_fch0000gn/T/com.microsoft.Powerpoint/WebArchiveCopyPasteTempFiles/qa_emchart.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9300" y="1885950"/>
            <a:ext cx="6184106" cy="306705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a:spLocks noChangeArrowheads="1"/>
          </p:cNvSpPr>
          <p:nvPr/>
        </p:nvSpPr>
        <p:spPr bwMode="auto">
          <a:xfrm>
            <a:off x="2019300" y="1585643"/>
            <a:ext cx="1420483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chemeClr val="tx1"/>
                </a:solidFill>
                <a:effectLst/>
                <a:latin typeface="Arial" charset="0"/>
              </a:rPr>
              <a:t/>
            </a:r>
            <a:br>
              <a:rPr kumimoji="0" lang="en-US" altLang="en-US" sz="1800" b="0" i="0" u="none" strike="noStrike" cap="none" normalizeH="0" baseline="0">
                <a:ln>
                  <a:noFill/>
                </a:ln>
                <a:solidFill>
                  <a:schemeClr val="tx1"/>
                </a:solidFill>
                <a:effectLst/>
                <a:latin typeface="Arial" charset="0"/>
              </a:rPr>
            </a:br>
            <a:endParaRPr kumimoji="0" lang="en-US" alt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2941751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Ionizing EM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EM radiation with an energy greater than the binding energy of electrons in atoms (12 eV)</a:t>
            </a:r>
          </a:p>
          <a:p>
            <a:pPr>
              <a:lnSpc>
                <a:spcPct val="90000"/>
              </a:lnSpc>
              <a:spcBef>
                <a:spcPts val="0"/>
              </a:spcBef>
              <a:spcAft>
                <a:spcPts val="1800"/>
              </a:spcAft>
            </a:pPr>
            <a:r>
              <a:rPr lang="en-CA" sz="2800" dirty="0"/>
              <a:t>C</a:t>
            </a:r>
            <a:r>
              <a:rPr lang="en-CA" sz="2800" dirty="0" smtClean="0"/>
              <a:t>apable of removing electrons from atoms</a:t>
            </a:r>
          </a:p>
          <a:p>
            <a:pPr>
              <a:lnSpc>
                <a:spcPct val="90000"/>
              </a:lnSpc>
              <a:spcBef>
                <a:spcPts val="0"/>
              </a:spcBef>
              <a:spcAft>
                <a:spcPts val="1800"/>
              </a:spcAft>
            </a:pPr>
            <a:r>
              <a:rPr lang="en-CA" sz="2800" dirty="0" smtClean="0"/>
              <a:t>Ionizing radiation produces electron-ion pairs or ion pairs</a:t>
            </a:r>
          </a:p>
          <a:p>
            <a:pPr>
              <a:lnSpc>
                <a:spcPct val="90000"/>
              </a:lnSpc>
              <a:spcBef>
                <a:spcPts val="0"/>
              </a:spcBef>
              <a:spcAft>
                <a:spcPts val="600"/>
              </a:spcAft>
            </a:pPr>
            <a:r>
              <a:rPr lang="en-CA" sz="2800" dirty="0" smtClean="0"/>
              <a:t>Includes:</a:t>
            </a:r>
          </a:p>
          <a:p>
            <a:pPr lvl="1">
              <a:lnSpc>
                <a:spcPct val="90000"/>
              </a:lnSpc>
              <a:spcBef>
                <a:spcPts val="0"/>
              </a:spcBef>
              <a:spcAft>
                <a:spcPts val="600"/>
              </a:spcAft>
            </a:pPr>
            <a:r>
              <a:rPr lang="en-CA" sz="2400" dirty="0" smtClean="0"/>
              <a:t>Ultraviolet (partly)</a:t>
            </a:r>
          </a:p>
          <a:p>
            <a:pPr lvl="1">
              <a:lnSpc>
                <a:spcPct val="90000"/>
              </a:lnSpc>
              <a:spcBef>
                <a:spcPts val="0"/>
              </a:spcBef>
              <a:spcAft>
                <a:spcPts val="600"/>
              </a:spcAft>
            </a:pPr>
            <a:r>
              <a:rPr lang="en-CA" sz="2400" dirty="0" smtClean="0"/>
              <a:t>X-rays</a:t>
            </a:r>
          </a:p>
          <a:p>
            <a:pPr lvl="1">
              <a:lnSpc>
                <a:spcPct val="90000"/>
              </a:lnSpc>
              <a:spcBef>
                <a:spcPts val="0"/>
              </a:spcBef>
              <a:spcAft>
                <a:spcPts val="1800"/>
              </a:spcAft>
            </a:pPr>
            <a:r>
              <a:rPr lang="en-CA" sz="2400" dirty="0" smtClean="0"/>
              <a:t>Gamma radiation</a:t>
            </a:r>
          </a:p>
        </p:txBody>
      </p:sp>
      <p:sp>
        <p:nvSpPr>
          <p:cNvPr id="4" name="Date Placeholder 3"/>
          <p:cNvSpPr>
            <a:spLocks noGrp="1"/>
          </p:cNvSpPr>
          <p:nvPr>
            <p:ph type="dt" sz="half" idx="10"/>
          </p:nvPr>
        </p:nvSpPr>
        <p:spPr/>
        <p:txBody>
          <a:bodyPr/>
          <a:lstStyle/>
          <a:p>
            <a:pPr algn="ctr"/>
            <a:r>
              <a:rPr lang="en-US"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9</a:t>
            </a:fld>
            <a:endParaRPr lang="en-CA" dirty="0"/>
          </a:p>
        </p:txBody>
      </p:sp>
    </p:spTree>
    <p:extLst>
      <p:ext uri="{BB962C8B-B14F-4D97-AF65-F5344CB8AC3E}">
        <p14:creationId xmlns:p14="http://schemas.microsoft.com/office/powerpoint/2010/main" val="9715390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Other types of ionizing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Particles with mass</a:t>
            </a:r>
          </a:p>
          <a:p>
            <a:pPr>
              <a:lnSpc>
                <a:spcPct val="90000"/>
              </a:lnSpc>
              <a:spcBef>
                <a:spcPts val="0"/>
              </a:spcBef>
              <a:spcAft>
                <a:spcPts val="1800"/>
              </a:spcAft>
            </a:pPr>
            <a:r>
              <a:rPr lang="en-CA" sz="2800" dirty="0" smtClean="0"/>
              <a:t>Atom-sized or smaller</a:t>
            </a:r>
          </a:p>
          <a:p>
            <a:pPr>
              <a:lnSpc>
                <a:spcPct val="90000"/>
              </a:lnSpc>
              <a:spcBef>
                <a:spcPts val="0"/>
              </a:spcBef>
              <a:spcAft>
                <a:spcPts val="1800"/>
              </a:spcAft>
            </a:pPr>
            <a:r>
              <a:rPr lang="en-CA" sz="2800" dirty="0" smtClean="0"/>
              <a:t>Originate from radioactive decay, nuclear fission or accelerators</a:t>
            </a:r>
          </a:p>
          <a:p>
            <a:pPr>
              <a:lnSpc>
                <a:spcPct val="90000"/>
              </a:lnSpc>
              <a:spcBef>
                <a:spcPts val="0"/>
              </a:spcBef>
              <a:spcAft>
                <a:spcPts val="600"/>
              </a:spcAft>
            </a:pPr>
            <a:r>
              <a:rPr lang="en-CA" sz="2800" dirty="0" smtClean="0"/>
              <a:t>Energies ~MeV</a:t>
            </a:r>
          </a:p>
          <a:p>
            <a:pPr lvl="1">
              <a:lnSpc>
                <a:spcPct val="90000"/>
              </a:lnSpc>
              <a:spcBef>
                <a:spcPts val="0"/>
              </a:spcBef>
              <a:spcAft>
                <a:spcPts val="1800"/>
              </a:spcAft>
            </a:pPr>
            <a:r>
              <a:rPr lang="en-CA" sz="2400" dirty="0" smtClean="0"/>
              <a:t>Exception: neutrons are ionizing radiation even with negligible kinetic energy</a:t>
            </a:r>
          </a:p>
        </p:txBody>
      </p:sp>
      <p:sp>
        <p:nvSpPr>
          <p:cNvPr id="4" name="Date Placeholder 3"/>
          <p:cNvSpPr>
            <a:spLocks noGrp="1"/>
          </p:cNvSpPr>
          <p:nvPr>
            <p:ph type="dt" sz="half" idx="10"/>
          </p:nvPr>
        </p:nvSpPr>
        <p:spPr/>
        <p:txBody>
          <a:bodyPr/>
          <a:lstStyle/>
          <a:p>
            <a:pPr algn="ctr"/>
            <a:r>
              <a:rPr lang="en-CA" dirty="0" smtClean="0"/>
              <a:t>7-18 May - 18-29 June 2018</a:t>
            </a:r>
            <a:endParaRPr lang="en-CA" dirty="0"/>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10</a:t>
            </a:fld>
            <a:endParaRPr lang="en-CA" dirty="0"/>
          </a:p>
        </p:txBody>
      </p:sp>
    </p:spTree>
    <p:extLst>
      <p:ext uri="{BB962C8B-B14F-4D97-AF65-F5344CB8AC3E}">
        <p14:creationId xmlns:p14="http://schemas.microsoft.com/office/powerpoint/2010/main" val="1794308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Radiation characteristics</a:t>
            </a:r>
            <a:endParaRPr lang="en-CA"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11</a:t>
            </a:fld>
            <a:endParaRPr lang="en-CA" dirty="0"/>
          </a:p>
        </p:txBody>
      </p:sp>
      <p:graphicFrame>
        <p:nvGraphicFramePr>
          <p:cNvPr id="8" name="Table 7"/>
          <p:cNvGraphicFramePr>
            <a:graphicFrameLocks noGrp="1"/>
          </p:cNvGraphicFramePr>
          <p:nvPr>
            <p:extLst>
              <p:ext uri="{D42A27DB-BD31-4B8C-83A1-F6EECF244321}">
                <p14:modId xmlns:p14="http://schemas.microsoft.com/office/powerpoint/2010/main" val="1096161712"/>
              </p:ext>
            </p:extLst>
          </p:nvPr>
        </p:nvGraphicFramePr>
        <p:xfrm>
          <a:off x="353168" y="1184237"/>
          <a:ext cx="9096832" cy="5191526"/>
        </p:xfrm>
        <a:graphic>
          <a:graphicData uri="http://schemas.openxmlformats.org/drawingml/2006/table">
            <a:tbl>
              <a:tblPr/>
              <a:tblGrid>
                <a:gridCol w="1798718"/>
                <a:gridCol w="1590015"/>
                <a:gridCol w="1207992"/>
                <a:gridCol w="907962"/>
                <a:gridCol w="1778867"/>
                <a:gridCol w="1813278"/>
              </a:tblGrid>
              <a:tr h="1024364">
                <a:tc>
                  <a:txBody>
                    <a:bodyPr/>
                    <a:lstStyle/>
                    <a:p>
                      <a:pPr algn="ctr">
                        <a:spcAft>
                          <a:spcPts val="0"/>
                        </a:spcAft>
                      </a:pPr>
                      <a:r>
                        <a:rPr lang="en-GB" sz="2000" b="1" dirty="0" smtClean="0">
                          <a:effectLst/>
                          <a:latin typeface="Arial" panose="020B0604020202020204" pitchFamily="34" charset="0"/>
                          <a:ea typeface="Times New Roman" panose="02020603050405020304" pitchFamily="18" charset="0"/>
                          <a:cs typeface="Arial" panose="020B0604020202020204" pitchFamily="34" charset="0"/>
                        </a:rPr>
                        <a:t>name</a:t>
                      </a:r>
                      <a:endParaRPr lang="sl-SI" sz="2000" b="1" baseline="0" dirty="0" smtClean="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en-GB" sz="2000" dirty="0" smtClean="0">
                          <a:effectLst/>
                          <a:latin typeface="Arial" panose="020B0604020202020204" pitchFamily="34" charset="0"/>
                          <a:ea typeface="Times New Roman" panose="02020603050405020304" pitchFamily="18" charset="0"/>
                          <a:cs typeface="Arial" panose="020B0604020202020204" pitchFamily="34" charset="0"/>
                        </a:rPr>
                        <a:t>(symbol</a:t>
                      </a:r>
                      <a:r>
                        <a:rPr lang="en-GB" sz="2000" dirty="0">
                          <a:effectLst/>
                          <a:latin typeface="Arial" panose="020B0604020202020204" pitchFamily="34" charset="0"/>
                          <a:ea typeface="Times New Roman" panose="02020603050405020304" pitchFamily="18" charset="0"/>
                          <a:cs typeface="Arial" panose="020B0604020202020204" pitchFamily="34" charset="0"/>
                        </a:rPr>
                        <a:t>)</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19723" marR="19723" marT="19723" marB="19723"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1" dirty="0">
                          <a:effectLst/>
                          <a:latin typeface="Arial" panose="020B0604020202020204" pitchFamily="34" charset="0"/>
                          <a:ea typeface="Times New Roman" panose="02020603050405020304" pitchFamily="18" charset="0"/>
                          <a:cs typeface="Arial" panose="020B0604020202020204" pitchFamily="34" charset="0"/>
                        </a:rPr>
                        <a:t>characteristic</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19723"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b="1" dirty="0">
                          <a:effectLst/>
                          <a:latin typeface="Arial" panose="020B0604020202020204" pitchFamily="34" charset="0"/>
                          <a:ea typeface="Times New Roman" panose="02020603050405020304" pitchFamily="18" charset="0"/>
                          <a:cs typeface="Arial" panose="020B0604020202020204" pitchFamily="34" charset="0"/>
                        </a:rPr>
                        <a:t>mass</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19723"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b="1" dirty="0">
                          <a:effectLst/>
                          <a:latin typeface="Arial" panose="020B0604020202020204" pitchFamily="34" charset="0"/>
                          <a:ea typeface="Times New Roman" panose="02020603050405020304" pitchFamily="18" charset="0"/>
                          <a:cs typeface="Arial" panose="020B0604020202020204" pitchFamily="34" charset="0"/>
                        </a:rPr>
                        <a:t>charge</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19723"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b="1" dirty="0">
                          <a:effectLst/>
                          <a:latin typeface="Arial" panose="020B0604020202020204" pitchFamily="34" charset="0"/>
                          <a:ea typeface="Times New Roman" panose="02020603050405020304" pitchFamily="18" charset="0"/>
                          <a:cs typeface="Arial" panose="020B0604020202020204" pitchFamily="34" charset="0"/>
                        </a:rPr>
                        <a:t>typical sources</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19723"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b="1" dirty="0">
                          <a:effectLst/>
                          <a:latin typeface="Arial" panose="020B0604020202020204" pitchFamily="34" charset="0"/>
                          <a:ea typeface="Times New Roman" panose="02020603050405020304" pitchFamily="18" charset="0"/>
                          <a:cs typeface="Arial" panose="020B0604020202020204" pitchFamily="34" charset="0"/>
                        </a:rPr>
                        <a:t>penetration depth</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19723" marR="19723" marT="19723" marB="19723"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1024364">
                <a:tc>
                  <a:txBody>
                    <a:bodyPr/>
                    <a:lstStyle/>
                    <a:p>
                      <a:pPr algn="ctr">
                        <a:spcAft>
                          <a:spcPts val="0"/>
                        </a:spcAft>
                        <a:tabLst>
                          <a:tab pos="542925" algn="l"/>
                        </a:tabLst>
                      </a:pPr>
                      <a:r>
                        <a:rPr lang="en-GB" sz="2000" dirty="0" smtClean="0">
                          <a:effectLst/>
                          <a:latin typeface="Arial" panose="020B0604020202020204" pitchFamily="34" charset="0"/>
                          <a:ea typeface="Times New Roman" panose="02020603050405020304" pitchFamily="18" charset="0"/>
                          <a:cs typeface="Arial" panose="020B0604020202020204" pitchFamily="34" charset="0"/>
                        </a:rPr>
                        <a:t>Alpha</a:t>
                      </a:r>
                      <a:r>
                        <a:rPr lang="en-GB" sz="2000" baseline="0" dirty="0" smtClean="0">
                          <a:effectLst/>
                          <a:latin typeface="Arial" panose="020B0604020202020204" pitchFamily="34" charset="0"/>
                          <a:ea typeface="Times New Roman" panose="02020603050405020304" pitchFamily="18" charset="0"/>
                          <a:cs typeface="Arial" panose="020B0604020202020204" pitchFamily="34" charset="0"/>
                        </a:rPr>
                        <a:t>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a:t>
                      </a:r>
                      <a:r>
                        <a:rPr lang="en-GB" sz="2000" dirty="0">
                          <a:effectLst/>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en-GB" sz="2000" dirty="0">
                          <a:effectLst/>
                          <a:latin typeface="Arial" panose="020B0604020202020204" pitchFamily="34" charset="0"/>
                          <a:ea typeface="Times New Roman" panose="02020603050405020304" pitchFamily="18" charset="0"/>
                          <a:cs typeface="Arial" panose="020B0604020202020204" pitchFamily="34" charset="0"/>
                        </a:rPr>
                        <a:t>)</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baseline="30000" dirty="0">
                          <a:effectLst/>
                          <a:latin typeface="Arial" panose="020B0604020202020204" pitchFamily="34" charset="0"/>
                          <a:ea typeface="Times New Roman" panose="02020603050405020304" pitchFamily="18" charset="0"/>
                          <a:cs typeface="Arial" panose="020B0604020202020204" pitchFamily="34" charset="0"/>
                        </a:rPr>
                        <a:t>4</a:t>
                      </a:r>
                      <a:r>
                        <a:rPr lang="en-GB" sz="2000" dirty="0">
                          <a:effectLst/>
                          <a:latin typeface="Arial" panose="020B0604020202020204" pitchFamily="34" charset="0"/>
                          <a:ea typeface="Times New Roman" panose="02020603050405020304" pitchFamily="18" charset="0"/>
                          <a:cs typeface="Arial" panose="020B0604020202020204" pitchFamily="34" charset="0"/>
                        </a:rPr>
                        <a:t>He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nuclei</a:t>
                      </a:r>
                      <a:r>
                        <a:rPr lang="sl-SI" sz="2000" dirty="0">
                          <a:effectLst/>
                          <a:latin typeface="Arial" panose="020B0604020202020204" pitchFamily="34" charset="0"/>
                          <a:ea typeface="Times New Roman" panose="02020603050405020304" pitchFamily="18" charset="0"/>
                          <a:cs typeface="Arial" panose="020B0604020202020204" pitchFamily="34" charset="0"/>
                        </a:rPr>
                        <a:t> </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smtClean="0">
                          <a:effectLst/>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4 u</a:t>
                      </a:r>
                      <a:r>
                        <a:rPr lang="sl-SI" sz="2000" dirty="0" smtClean="0">
                          <a:effectLst/>
                          <a:latin typeface="Arial" panose="020B0604020202020204" pitchFamily="34" charset="0"/>
                          <a:ea typeface="Times New Roman" panose="02020603050405020304" pitchFamily="18" charset="0"/>
                          <a:cs typeface="Arial" panose="020B0604020202020204" pitchFamily="34" charset="0"/>
                        </a:rPr>
                        <a:t> </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2</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heavy nuclei</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air: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~cm</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sheet of paper</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094070">
                <a:tc>
                  <a:txBody>
                    <a:bodyPr/>
                    <a:lstStyle/>
                    <a:p>
                      <a:pPr algn="ctr">
                        <a:spcAft>
                          <a:spcPts val="0"/>
                        </a:spcAft>
                        <a:tabLst>
                          <a:tab pos="547370" algn="l"/>
                        </a:tabLst>
                      </a:pPr>
                      <a:r>
                        <a:rPr lang="en-GB" sz="2000" dirty="0">
                          <a:effectLst/>
                          <a:latin typeface="Arial" panose="020B0604020202020204" pitchFamily="34" charset="0"/>
                          <a:ea typeface="Times New Roman" panose="02020603050405020304" pitchFamily="18" charset="0"/>
                          <a:cs typeface="Arial" panose="020B0604020202020204" pitchFamily="34" charset="0"/>
                        </a:rPr>
                        <a:t>beta	(β</a:t>
                      </a:r>
                      <a:r>
                        <a:rPr lang="en-GB" sz="2000" baseline="30000" dirty="0">
                          <a:effectLst/>
                          <a:latin typeface="Arial" panose="020B0604020202020204" pitchFamily="34" charset="0"/>
                          <a:ea typeface="Times New Roman" panose="02020603050405020304" pitchFamily="18" charset="0"/>
                          <a:cs typeface="Arial" panose="020B0604020202020204" pitchFamily="34" charset="0"/>
                        </a:rPr>
                        <a:t>-</a:t>
                      </a:r>
                      <a:r>
                        <a:rPr lang="en-GB" sz="2000" dirty="0">
                          <a:effectLst/>
                          <a:latin typeface="Arial" panose="020B0604020202020204" pitchFamily="34" charset="0"/>
                          <a:ea typeface="Times New Roman" panose="02020603050405020304" pitchFamily="18" charset="0"/>
                          <a:cs typeface="Arial" panose="020B0604020202020204" pitchFamily="34" charset="0"/>
                        </a:rPr>
                        <a:t>)</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tabLst>
                          <a:tab pos="542925" algn="l"/>
                        </a:tabLst>
                      </a:pPr>
                      <a:r>
                        <a:rPr lang="en-GB" sz="2000" dirty="0">
                          <a:effectLst/>
                          <a:latin typeface="Arial" panose="020B0604020202020204" pitchFamily="34" charset="0"/>
                          <a:ea typeface="Times New Roman" panose="02020603050405020304" pitchFamily="18" charset="0"/>
                          <a:cs typeface="Arial" panose="020B0604020202020204" pitchFamily="34" charset="0"/>
                        </a:rPr>
                        <a:t>	(β</a:t>
                      </a:r>
                      <a:r>
                        <a:rPr lang="en-GB" sz="2000" baseline="30000" dirty="0">
                          <a:effectLst/>
                          <a:latin typeface="Arial" panose="020B0604020202020204" pitchFamily="34" charset="0"/>
                          <a:ea typeface="Times New Roman" panose="02020603050405020304" pitchFamily="18" charset="0"/>
                          <a:cs typeface="Arial" panose="020B0604020202020204" pitchFamily="34" charset="0"/>
                        </a:rPr>
                        <a:t>+</a:t>
                      </a:r>
                      <a:r>
                        <a:rPr lang="en-GB" sz="2000" dirty="0">
                          <a:effectLst/>
                          <a:latin typeface="Arial" panose="020B0604020202020204" pitchFamily="34" charset="0"/>
                          <a:ea typeface="Times New Roman" panose="02020603050405020304" pitchFamily="18" charset="0"/>
                          <a:cs typeface="Arial" panose="020B0604020202020204" pitchFamily="34" charset="0"/>
                        </a:rPr>
                        <a:t>)</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electrons</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en-GB" sz="2000" noProof="0" dirty="0" smtClean="0">
                          <a:effectLst/>
                          <a:latin typeface="Arial" panose="020B0604020202020204" pitchFamily="34" charset="0"/>
                          <a:ea typeface="Times New Roman" panose="02020603050405020304" pitchFamily="18" charset="0"/>
                          <a:cs typeface="Arial" panose="020B0604020202020204" pitchFamily="34" charset="0"/>
                        </a:rPr>
                        <a:t>positrons</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0.00055 u</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smtClean="0">
                          <a:effectLst/>
                          <a:latin typeface="Arial" panose="020B0604020202020204" pitchFamily="34" charset="0"/>
                          <a:ea typeface="Times New Roman" panose="02020603050405020304" pitchFamily="18" charset="0"/>
                          <a:cs typeface="Arial" panose="020B0604020202020204" pitchFamily="34" charset="0"/>
                        </a:rPr>
                        <a:t>–</a:t>
                      </a:r>
                      <a:r>
                        <a:rPr lang="en-GB" sz="2000" i="0" dirty="0" smtClean="0">
                          <a:effectLst/>
                          <a:latin typeface="Arial" panose="020B0604020202020204" pitchFamily="34" charset="0"/>
                          <a:ea typeface="Times New Roman" panose="02020603050405020304" pitchFamily="18" charset="0"/>
                          <a:cs typeface="Arial" panose="020B0604020202020204" pitchFamily="34" charset="0"/>
                        </a:rPr>
                        <a:t>1</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en-GB" sz="2000" dirty="0" smtClean="0">
                          <a:effectLst/>
                          <a:latin typeface="Arial" panose="020B0604020202020204" pitchFamily="34" charset="0"/>
                          <a:ea typeface="Times New Roman" panose="02020603050405020304" pitchFamily="18" charset="0"/>
                          <a:cs typeface="Arial" panose="020B0604020202020204" pitchFamily="34" charset="0"/>
                        </a:rPr>
                        <a:t>+</a:t>
                      </a:r>
                      <a:r>
                        <a:rPr lang="en-GB" sz="2000" i="0" dirty="0" smtClean="0">
                          <a:effectLst/>
                          <a:latin typeface="Arial" panose="020B0604020202020204" pitchFamily="34" charset="0"/>
                          <a:ea typeface="Times New Roman" panose="02020603050405020304" pitchFamily="18" charset="0"/>
                          <a:cs typeface="Arial" panose="020B0604020202020204" pitchFamily="34" charset="0"/>
                        </a:rPr>
                        <a:t>1</a:t>
                      </a:r>
                      <a:endParaRPr lang="en-GB" sz="3100" i="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fission and activation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products</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air: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~m</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Al: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~mm</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024364">
                <a:tc>
                  <a:txBody>
                    <a:bodyPr/>
                    <a:lstStyle/>
                    <a:p>
                      <a:pPr algn="ctr">
                        <a:spcAft>
                          <a:spcPts val="0"/>
                        </a:spcAft>
                        <a:tabLst>
                          <a:tab pos="542925" algn="l"/>
                        </a:tabLst>
                      </a:pPr>
                      <a:r>
                        <a:rPr lang="en-GB" sz="2000" dirty="0">
                          <a:effectLst/>
                          <a:latin typeface="Arial" panose="020B0604020202020204" pitchFamily="34" charset="0"/>
                          <a:ea typeface="Times New Roman" panose="02020603050405020304" pitchFamily="18" charset="0"/>
                          <a:cs typeface="Arial" panose="020B0604020202020204" pitchFamily="34" charset="0"/>
                        </a:rPr>
                        <a:t>gamma	(γ)</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EM radiation</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0</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almost all radionuclides</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err="1">
                          <a:effectLst/>
                          <a:latin typeface="Arial" panose="020B0604020202020204" pitchFamily="34" charset="0"/>
                          <a:ea typeface="Times New Roman" panose="02020603050405020304" pitchFamily="18" charset="0"/>
                          <a:cs typeface="Arial" panose="020B0604020202020204" pitchFamily="34" charset="0"/>
                        </a:rPr>
                        <a:t>Pb</a:t>
                      </a:r>
                      <a:r>
                        <a:rPr lang="en-GB" sz="2000" dirty="0">
                          <a:effectLst/>
                          <a:latin typeface="Arial" panose="020B0604020202020204" pitchFamily="34" charset="0"/>
                          <a:ea typeface="Times New Roman" panose="02020603050405020304" pitchFamily="18" charset="0"/>
                          <a:cs typeface="Arial" panose="020B0604020202020204" pitchFamily="34" charset="0"/>
                        </a:rPr>
                        <a:t>: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~100 mm</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water: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~m</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024364">
                <a:tc>
                  <a:txBody>
                    <a:bodyPr/>
                    <a:lstStyle/>
                    <a:p>
                      <a:pPr algn="ctr">
                        <a:spcAft>
                          <a:spcPts val="0"/>
                        </a:spcAft>
                        <a:tabLst>
                          <a:tab pos="542925" algn="l"/>
                        </a:tabLst>
                      </a:pPr>
                      <a:r>
                        <a:rPr lang="en-GB" sz="2000" dirty="0">
                          <a:effectLst/>
                          <a:latin typeface="Arial" panose="020B0604020202020204" pitchFamily="34" charset="0"/>
                          <a:ea typeface="Times New Roman" panose="02020603050405020304" pitchFamily="18" charset="0"/>
                          <a:cs typeface="Arial" panose="020B0604020202020204" pitchFamily="34" charset="0"/>
                        </a:rPr>
                        <a:t>neutron	(n)</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nucleon</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sym typeface="Symbol" panose="05050102010706020507" pitchFamily="18" charset="2"/>
                        </a:rPr>
                        <a:t>~</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1 </a:t>
                      </a:r>
                      <a:r>
                        <a:rPr lang="en-GB" sz="2000" dirty="0">
                          <a:effectLst/>
                          <a:latin typeface="Arial" panose="020B0604020202020204" pitchFamily="34" charset="0"/>
                          <a:ea typeface="Times New Roman" panose="02020603050405020304" pitchFamily="18" charset="0"/>
                          <a:cs typeface="Arial" panose="020B0604020202020204" pitchFamily="34" charset="0"/>
                        </a:rPr>
                        <a:t>u</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0</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reactor</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paraffin: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~m</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p>
                      <a:pPr algn="ctr">
                        <a:spcAft>
                          <a:spcPts val="0"/>
                        </a:spcAft>
                      </a:pPr>
                      <a:r>
                        <a:rPr lang="en-GB" sz="2000" dirty="0">
                          <a:effectLst/>
                          <a:latin typeface="Arial" panose="020B0604020202020204" pitchFamily="34" charset="0"/>
                          <a:ea typeface="Times New Roman" panose="02020603050405020304" pitchFamily="18" charset="0"/>
                          <a:cs typeface="Arial" panose="020B0604020202020204" pitchFamily="34" charset="0"/>
                        </a:rPr>
                        <a:t>water: </a:t>
                      </a:r>
                      <a:r>
                        <a:rPr lang="en-GB" sz="2000" dirty="0" smtClean="0">
                          <a:effectLst/>
                          <a:latin typeface="Arial" panose="020B0604020202020204" pitchFamily="34" charset="0"/>
                          <a:ea typeface="Times New Roman" panose="02020603050405020304" pitchFamily="18" charset="0"/>
                          <a:cs typeface="Arial" panose="020B0604020202020204" pitchFamily="34" charset="0"/>
                        </a:rPr>
                        <a:t>~10</a:t>
                      </a:r>
                      <a:r>
                        <a:rPr lang="en-GB" sz="2000" dirty="0">
                          <a:effectLst/>
                          <a:latin typeface="Arial" panose="020B0604020202020204" pitchFamily="34" charset="0"/>
                          <a:ea typeface="Times New Roman" panose="02020603050405020304" pitchFamily="18" charset="0"/>
                          <a:cs typeface="Arial" panose="020B0604020202020204" pitchFamily="34" charset="0"/>
                        </a:rPr>
                        <a:t> m</a:t>
                      </a:r>
                      <a:endParaRPr lang="en-GB" sz="3100" dirty="0">
                        <a:effectLst/>
                        <a:latin typeface="Arial" panose="020B0604020202020204" pitchFamily="34" charset="0"/>
                        <a:ea typeface="Times New Roman" panose="02020603050405020304" pitchFamily="18" charset="0"/>
                        <a:cs typeface="Arial" panose="020B0604020202020204" pitchFamily="34" charset="0"/>
                      </a:endParaRPr>
                    </a:p>
                  </a:txBody>
                  <a:tcPr marL="79870" marR="19723" marT="19723" marB="19723"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Tree>
    <p:extLst>
      <p:ext uri="{BB962C8B-B14F-4D97-AF65-F5344CB8AC3E}">
        <p14:creationId xmlns:p14="http://schemas.microsoft.com/office/powerpoint/2010/main" val="25217792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Natural sources of ionizing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Present on Earth since creation</a:t>
            </a:r>
          </a:p>
          <a:p>
            <a:pPr>
              <a:lnSpc>
                <a:spcPct val="90000"/>
              </a:lnSpc>
              <a:spcBef>
                <a:spcPts val="0"/>
              </a:spcBef>
              <a:spcAft>
                <a:spcPts val="1800"/>
              </a:spcAft>
            </a:pPr>
            <a:r>
              <a:rPr lang="en-CA" sz="2800" dirty="0" smtClean="0"/>
              <a:t>Origin and intensity are not influenced by humans</a:t>
            </a:r>
          </a:p>
          <a:p>
            <a:pPr>
              <a:lnSpc>
                <a:spcPct val="90000"/>
              </a:lnSpc>
              <a:spcBef>
                <a:spcPts val="0"/>
              </a:spcBef>
              <a:spcAft>
                <a:spcPts val="600"/>
              </a:spcAft>
            </a:pPr>
            <a:r>
              <a:rPr lang="en-CA" sz="2800" dirty="0" smtClean="0"/>
              <a:t>Three families:</a:t>
            </a:r>
          </a:p>
          <a:p>
            <a:pPr lvl="1">
              <a:lnSpc>
                <a:spcPct val="90000"/>
              </a:lnSpc>
              <a:spcBef>
                <a:spcPts val="0"/>
              </a:spcBef>
              <a:spcAft>
                <a:spcPts val="600"/>
              </a:spcAft>
            </a:pPr>
            <a:r>
              <a:rPr lang="en-CA" sz="2400" dirty="0" smtClean="0"/>
              <a:t>Long-lived radionuclides and their progeny</a:t>
            </a:r>
          </a:p>
          <a:p>
            <a:pPr lvl="1">
              <a:lnSpc>
                <a:spcPct val="90000"/>
              </a:lnSpc>
              <a:spcBef>
                <a:spcPts val="0"/>
              </a:spcBef>
              <a:spcAft>
                <a:spcPts val="600"/>
              </a:spcAft>
            </a:pPr>
            <a:r>
              <a:rPr lang="en-CA" sz="2400" dirty="0" smtClean="0"/>
              <a:t>Cosmic radiation</a:t>
            </a:r>
          </a:p>
          <a:p>
            <a:pPr lvl="1">
              <a:lnSpc>
                <a:spcPct val="90000"/>
              </a:lnSpc>
              <a:spcBef>
                <a:spcPts val="0"/>
              </a:spcBef>
              <a:spcAft>
                <a:spcPts val="1800"/>
              </a:spcAft>
            </a:pPr>
            <a:r>
              <a:rPr lang="en-CA" sz="2400" dirty="0" smtClean="0"/>
              <a:t>Cosmogenic radionuclides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12</a:t>
            </a:fld>
            <a:endParaRPr lang="en-CA" dirty="0"/>
          </a:p>
        </p:txBody>
      </p:sp>
    </p:spTree>
    <p:extLst>
      <p:ext uri="{BB962C8B-B14F-4D97-AF65-F5344CB8AC3E}">
        <p14:creationId xmlns:p14="http://schemas.microsoft.com/office/powerpoint/2010/main" val="15709163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Long-lived radionuclides and their progeny</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CA" sz="2800" dirty="0" smtClean="0"/>
              <a:t>Have not decayed since Earth’s formation</a:t>
            </a:r>
          </a:p>
          <a:p>
            <a:pPr lvl="1">
              <a:lnSpc>
                <a:spcPct val="90000"/>
              </a:lnSpc>
              <a:spcBef>
                <a:spcPts val="0"/>
              </a:spcBef>
              <a:spcAft>
                <a:spcPts val="600"/>
              </a:spcAft>
            </a:pPr>
            <a:r>
              <a:rPr lang="en-CA" sz="2400" dirty="0" smtClean="0"/>
              <a:t>Thorium-232 (half-life: 1.4·10</a:t>
            </a:r>
            <a:r>
              <a:rPr lang="en-CA" sz="2400" baseline="30000" dirty="0" smtClean="0"/>
              <a:t>10</a:t>
            </a:r>
            <a:r>
              <a:rPr lang="en-CA" sz="2400" dirty="0" smtClean="0"/>
              <a:t> years);</a:t>
            </a:r>
          </a:p>
          <a:p>
            <a:pPr lvl="1">
              <a:lnSpc>
                <a:spcPct val="90000"/>
              </a:lnSpc>
              <a:spcBef>
                <a:spcPts val="0"/>
              </a:spcBef>
              <a:spcAft>
                <a:spcPts val="600"/>
              </a:spcAft>
            </a:pPr>
            <a:r>
              <a:rPr lang="en-CA" sz="2400" dirty="0" smtClean="0"/>
              <a:t>Uranium-235 (half-life: 7·10</a:t>
            </a:r>
            <a:r>
              <a:rPr lang="en-CA" sz="2400" baseline="30000" dirty="0" smtClean="0"/>
              <a:t>8</a:t>
            </a:r>
            <a:r>
              <a:rPr lang="en-CA" sz="2400" dirty="0" smtClean="0"/>
              <a:t> years);</a:t>
            </a:r>
          </a:p>
          <a:p>
            <a:pPr lvl="1">
              <a:lnSpc>
                <a:spcPct val="90000"/>
              </a:lnSpc>
              <a:spcBef>
                <a:spcPts val="0"/>
              </a:spcBef>
              <a:spcAft>
                <a:spcPts val="600"/>
              </a:spcAft>
            </a:pPr>
            <a:r>
              <a:rPr lang="en-CA" sz="2400" dirty="0" smtClean="0"/>
              <a:t>Uranium-238 (half-life: 4.5·10</a:t>
            </a:r>
            <a:r>
              <a:rPr lang="en-CA" sz="2400" baseline="30000" dirty="0" smtClean="0"/>
              <a:t>9</a:t>
            </a:r>
            <a:r>
              <a:rPr lang="en-CA" sz="2400" dirty="0" smtClean="0"/>
              <a:t> years);</a:t>
            </a:r>
          </a:p>
          <a:p>
            <a:pPr lvl="1">
              <a:lnSpc>
                <a:spcPct val="90000"/>
              </a:lnSpc>
              <a:spcBef>
                <a:spcPts val="0"/>
              </a:spcBef>
              <a:spcAft>
                <a:spcPts val="1800"/>
              </a:spcAft>
            </a:pPr>
            <a:r>
              <a:rPr lang="en-CA" sz="2400" dirty="0" smtClean="0"/>
              <a:t>Potassium-40 (half-life: 1.3·10</a:t>
            </a:r>
            <a:r>
              <a:rPr lang="en-CA" sz="2400" baseline="30000" dirty="0" smtClean="0"/>
              <a:t>9</a:t>
            </a:r>
            <a:r>
              <a:rPr lang="en-CA" sz="2400" dirty="0" smtClean="0"/>
              <a:t> years).</a:t>
            </a:r>
          </a:p>
          <a:p>
            <a:pPr>
              <a:lnSpc>
                <a:spcPct val="90000"/>
              </a:lnSpc>
              <a:spcBef>
                <a:spcPts val="0"/>
              </a:spcBef>
              <a:spcAft>
                <a:spcPts val="600"/>
              </a:spcAft>
            </a:pPr>
            <a:r>
              <a:rPr lang="en-CA" sz="2800" dirty="0" smtClean="0"/>
              <a:t>Daughter products (progeny) have shorter half-lives, but are generated continuously and are present in nature</a:t>
            </a:r>
          </a:p>
          <a:p>
            <a:pPr lvl="1">
              <a:lnSpc>
                <a:spcPct val="90000"/>
              </a:lnSpc>
              <a:spcBef>
                <a:spcPts val="0"/>
              </a:spcBef>
              <a:spcAft>
                <a:spcPts val="600"/>
              </a:spcAft>
            </a:pPr>
            <a:r>
              <a:rPr lang="en-CA" sz="2400" dirty="0" smtClean="0"/>
              <a:t>Radium-226 (half-life 1600 years)</a:t>
            </a:r>
          </a:p>
          <a:p>
            <a:pPr lvl="1">
              <a:lnSpc>
                <a:spcPct val="90000"/>
              </a:lnSpc>
              <a:spcBef>
                <a:spcPts val="0"/>
              </a:spcBef>
              <a:spcAft>
                <a:spcPts val="1800"/>
              </a:spcAft>
            </a:pPr>
            <a:r>
              <a:rPr lang="en-CA" sz="2400" dirty="0" smtClean="0"/>
              <a:t>Radon-222 (half-life: 3.8 days)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13</a:t>
            </a:fld>
            <a:endParaRPr lang="en-CA" dirty="0"/>
          </a:p>
        </p:txBody>
      </p:sp>
    </p:spTree>
    <p:extLst>
      <p:ext uri="{BB962C8B-B14F-4D97-AF65-F5344CB8AC3E}">
        <p14:creationId xmlns:p14="http://schemas.microsoft.com/office/powerpoint/2010/main" val="12786749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Cosmic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Ionizing radiation coming from outer space</a:t>
            </a:r>
          </a:p>
          <a:p>
            <a:pPr>
              <a:lnSpc>
                <a:spcPct val="90000"/>
              </a:lnSpc>
              <a:spcBef>
                <a:spcPts val="0"/>
              </a:spcBef>
              <a:spcAft>
                <a:spcPts val="1800"/>
              </a:spcAft>
            </a:pPr>
            <a:r>
              <a:rPr lang="en-CA" sz="2800" dirty="0" smtClean="0"/>
              <a:t>Mostly high-energy protons (~GeV)</a:t>
            </a:r>
          </a:p>
          <a:p>
            <a:pPr>
              <a:lnSpc>
                <a:spcPct val="90000"/>
              </a:lnSpc>
              <a:spcBef>
                <a:spcPts val="0"/>
              </a:spcBef>
              <a:spcAft>
                <a:spcPts val="1800"/>
              </a:spcAft>
            </a:pPr>
            <a:r>
              <a:rPr lang="en-CA" sz="2800" dirty="0" smtClean="0"/>
              <a:t>Triggers nuclear reactions in upper atmosphere producing gamma rays, neutrons, muons</a:t>
            </a:r>
          </a:p>
          <a:p>
            <a:pPr>
              <a:lnSpc>
                <a:spcPct val="90000"/>
              </a:lnSpc>
              <a:spcBef>
                <a:spcPts val="0"/>
              </a:spcBef>
              <a:spcAft>
                <a:spcPts val="1800"/>
              </a:spcAft>
            </a:pPr>
            <a:r>
              <a:rPr lang="en-CA" sz="2800" dirty="0" smtClean="0"/>
              <a:t>Doses comparable with doses from other natural sources</a:t>
            </a:r>
          </a:p>
          <a:p>
            <a:pPr>
              <a:lnSpc>
                <a:spcPct val="90000"/>
              </a:lnSpc>
              <a:spcBef>
                <a:spcPts val="0"/>
              </a:spcBef>
              <a:spcAft>
                <a:spcPts val="600"/>
              </a:spcAft>
            </a:pPr>
            <a:r>
              <a:rPr lang="en-CA" sz="2800" dirty="0" smtClean="0"/>
              <a:t>Intensity increases with altitude</a:t>
            </a:r>
          </a:p>
          <a:p>
            <a:pPr lvl="1">
              <a:lnSpc>
                <a:spcPct val="90000"/>
              </a:lnSpc>
              <a:spcBef>
                <a:spcPts val="0"/>
              </a:spcBef>
              <a:spcAft>
                <a:spcPts val="1800"/>
              </a:spcAft>
            </a:pPr>
            <a:r>
              <a:rPr lang="en-CA" sz="2400" dirty="0" smtClean="0"/>
              <a:t>Additional exposure during transatlantic flight (7 hours) comparable to a weekly dose at sea level</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14</a:t>
            </a:fld>
            <a:endParaRPr lang="en-CA" dirty="0"/>
          </a:p>
        </p:txBody>
      </p:sp>
    </p:spTree>
    <p:extLst>
      <p:ext uri="{BB962C8B-B14F-4D97-AF65-F5344CB8AC3E}">
        <p14:creationId xmlns:p14="http://schemas.microsoft.com/office/powerpoint/2010/main" val="16251878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Cosmogenic radionuclides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Products of some nuclear reactions with cosmic radiation</a:t>
            </a:r>
          </a:p>
          <a:p>
            <a:pPr>
              <a:lnSpc>
                <a:spcPct val="90000"/>
              </a:lnSpc>
              <a:spcBef>
                <a:spcPts val="0"/>
              </a:spcBef>
              <a:spcAft>
                <a:spcPts val="1800"/>
              </a:spcAft>
            </a:pPr>
            <a:r>
              <a:rPr lang="en-CA" sz="2800" dirty="0" smtClean="0"/>
              <a:t>Shorter half-lives, but are formed continuously</a:t>
            </a:r>
          </a:p>
          <a:p>
            <a:pPr>
              <a:lnSpc>
                <a:spcPct val="90000"/>
              </a:lnSpc>
              <a:spcBef>
                <a:spcPts val="0"/>
              </a:spcBef>
              <a:spcAft>
                <a:spcPts val="600"/>
              </a:spcAft>
            </a:pPr>
            <a:r>
              <a:rPr lang="en-CA" sz="2800" dirty="0" smtClean="0"/>
              <a:t>Three important cosmogenic radionuclides are:</a:t>
            </a:r>
          </a:p>
          <a:p>
            <a:pPr lvl="1">
              <a:lnSpc>
                <a:spcPct val="90000"/>
              </a:lnSpc>
              <a:spcBef>
                <a:spcPts val="0"/>
              </a:spcBef>
              <a:spcAft>
                <a:spcPts val="600"/>
              </a:spcAft>
            </a:pPr>
            <a:r>
              <a:rPr lang="en-CA" sz="2400" dirty="0" smtClean="0"/>
              <a:t>Hydrogen-3 (tritium) (half-life: 12.3 years)</a:t>
            </a:r>
          </a:p>
          <a:p>
            <a:pPr lvl="1">
              <a:lnSpc>
                <a:spcPct val="90000"/>
              </a:lnSpc>
              <a:spcBef>
                <a:spcPts val="0"/>
              </a:spcBef>
              <a:spcAft>
                <a:spcPts val="600"/>
              </a:spcAft>
            </a:pPr>
            <a:r>
              <a:rPr lang="en-CA" sz="2400" dirty="0" smtClean="0"/>
              <a:t>Beryllium-7 (half-life: 53 days)</a:t>
            </a:r>
          </a:p>
          <a:p>
            <a:pPr lvl="1">
              <a:lnSpc>
                <a:spcPct val="90000"/>
              </a:lnSpc>
              <a:spcBef>
                <a:spcPts val="0"/>
              </a:spcBef>
              <a:spcAft>
                <a:spcPts val="1800"/>
              </a:spcAft>
            </a:pPr>
            <a:r>
              <a:rPr lang="en-CA" sz="2400" dirty="0" smtClean="0"/>
              <a:t>Carbon-14 (half-life: 5760 years)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15</a:t>
            </a:fld>
            <a:endParaRPr lang="en-CA" dirty="0"/>
          </a:p>
        </p:txBody>
      </p:sp>
    </p:spTree>
    <p:extLst>
      <p:ext uri="{BB962C8B-B14F-4D97-AF65-F5344CB8AC3E}">
        <p14:creationId xmlns:p14="http://schemas.microsoft.com/office/powerpoint/2010/main" val="211935022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Artificial sources of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The major sources of man-made radiation and artificial radionuclides are operating nuclear reactors</a:t>
            </a:r>
          </a:p>
          <a:p>
            <a:pPr>
              <a:lnSpc>
                <a:spcPct val="90000"/>
              </a:lnSpc>
              <a:spcBef>
                <a:spcPts val="0"/>
              </a:spcBef>
              <a:spcAft>
                <a:spcPts val="600"/>
              </a:spcAft>
            </a:pPr>
            <a:r>
              <a:rPr lang="en-CA" sz="2800" dirty="0" smtClean="0"/>
              <a:t>Other sources include:</a:t>
            </a:r>
          </a:p>
          <a:p>
            <a:pPr lvl="1">
              <a:lnSpc>
                <a:spcPct val="90000"/>
              </a:lnSpc>
              <a:spcBef>
                <a:spcPts val="0"/>
              </a:spcBef>
              <a:spcAft>
                <a:spcPts val="600"/>
              </a:spcAft>
            </a:pPr>
            <a:r>
              <a:rPr lang="en-CA" sz="2400" dirty="0" smtClean="0"/>
              <a:t>X-ray devices</a:t>
            </a:r>
          </a:p>
          <a:p>
            <a:pPr lvl="1">
              <a:lnSpc>
                <a:spcPct val="90000"/>
              </a:lnSpc>
              <a:spcBef>
                <a:spcPts val="0"/>
              </a:spcBef>
              <a:spcAft>
                <a:spcPts val="600"/>
              </a:spcAft>
            </a:pPr>
            <a:r>
              <a:rPr lang="en-CA" sz="2400" dirty="0" smtClean="0"/>
              <a:t>Particle accelerators</a:t>
            </a:r>
          </a:p>
          <a:p>
            <a:pPr lvl="1">
              <a:lnSpc>
                <a:spcPct val="90000"/>
              </a:lnSpc>
              <a:spcBef>
                <a:spcPts val="0"/>
              </a:spcBef>
              <a:spcAft>
                <a:spcPts val="1800"/>
              </a:spcAft>
            </a:pPr>
            <a:r>
              <a:rPr lang="en-CA" sz="2400" dirty="0" smtClean="0"/>
              <a:t>Materials with a technologically enhanced concentration of natural radionuclides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16</a:t>
            </a:fld>
            <a:endParaRPr lang="en-CA" dirty="0"/>
          </a:p>
        </p:txBody>
      </p:sp>
    </p:spTree>
    <p:extLst>
      <p:ext uri="{BB962C8B-B14F-4D97-AF65-F5344CB8AC3E}">
        <p14:creationId xmlns:p14="http://schemas.microsoft.com/office/powerpoint/2010/main" val="1233497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Exercise #1</a:t>
            </a:r>
            <a:endParaRPr lang="en-CA"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17</a:t>
            </a:fld>
            <a:endParaRPr lang="en-CA" dirty="0"/>
          </a:p>
        </p:txBody>
      </p:sp>
      <p:sp>
        <p:nvSpPr>
          <p:cNvPr id="8" name="Content Placeholder 2"/>
          <p:cNvSpPr>
            <a:spLocks noGrp="1"/>
          </p:cNvSpPr>
          <p:nvPr>
            <p:ph sz="half" idx="1"/>
          </p:nvPr>
        </p:nvSpPr>
        <p:spPr>
          <a:xfrm>
            <a:off x="540000" y="2646632"/>
            <a:ext cx="3960000" cy="3833366"/>
          </a:xfrm>
        </p:spPr>
        <p:txBody>
          <a:bodyPr>
            <a:normAutofit/>
          </a:bodyPr>
          <a:lstStyle/>
          <a:p>
            <a:pPr>
              <a:lnSpc>
                <a:spcPct val="90000"/>
              </a:lnSpc>
              <a:spcBef>
                <a:spcPts val="0"/>
              </a:spcBef>
              <a:spcAft>
                <a:spcPts val="1800"/>
              </a:spcAft>
            </a:pPr>
            <a:r>
              <a:rPr lang="en-CA" sz="2400" dirty="0"/>
              <a:t>Cell phone</a:t>
            </a:r>
          </a:p>
          <a:p>
            <a:pPr>
              <a:lnSpc>
                <a:spcPct val="90000"/>
              </a:lnSpc>
              <a:spcBef>
                <a:spcPts val="0"/>
              </a:spcBef>
              <a:spcAft>
                <a:spcPts val="1800"/>
              </a:spcAft>
            </a:pPr>
            <a:r>
              <a:rPr lang="en-CA" sz="2400" dirty="0"/>
              <a:t>Microwave oven</a:t>
            </a:r>
          </a:p>
          <a:p>
            <a:pPr>
              <a:lnSpc>
                <a:spcPct val="90000"/>
              </a:lnSpc>
              <a:spcBef>
                <a:spcPts val="0"/>
              </a:spcBef>
              <a:spcAft>
                <a:spcPts val="1800"/>
              </a:spcAft>
            </a:pPr>
            <a:r>
              <a:rPr lang="en-CA" sz="2400" dirty="0"/>
              <a:t>Television set</a:t>
            </a:r>
          </a:p>
          <a:p>
            <a:pPr>
              <a:lnSpc>
                <a:spcPct val="90000"/>
              </a:lnSpc>
              <a:spcBef>
                <a:spcPts val="0"/>
              </a:spcBef>
              <a:spcAft>
                <a:spcPts val="1800"/>
              </a:spcAft>
            </a:pPr>
            <a:r>
              <a:rPr lang="en-CA" sz="2400" dirty="0"/>
              <a:t>Radioactive level gauge in petroleum refinery</a:t>
            </a:r>
          </a:p>
          <a:p>
            <a:pPr>
              <a:lnSpc>
                <a:spcPct val="90000"/>
              </a:lnSpc>
              <a:spcBef>
                <a:spcPts val="0"/>
              </a:spcBef>
              <a:spcAft>
                <a:spcPts val="1800"/>
              </a:spcAft>
            </a:pPr>
            <a:r>
              <a:rPr lang="en-CA" sz="2400" dirty="0"/>
              <a:t>Uranium ore in the ground</a:t>
            </a:r>
          </a:p>
          <a:p>
            <a:pPr>
              <a:lnSpc>
                <a:spcPct val="90000"/>
              </a:lnSpc>
              <a:spcBef>
                <a:spcPts val="0"/>
              </a:spcBef>
              <a:spcAft>
                <a:spcPts val="1800"/>
              </a:spcAft>
            </a:pPr>
            <a:r>
              <a:rPr lang="en-CA" sz="2400" dirty="0"/>
              <a:t>Uranium </a:t>
            </a:r>
            <a:r>
              <a:rPr lang="en-CA" sz="2400" dirty="0" smtClean="0"/>
              <a:t>mine</a:t>
            </a:r>
            <a:endParaRPr lang="en-CA" sz="2400" dirty="0"/>
          </a:p>
        </p:txBody>
      </p:sp>
      <p:sp>
        <p:nvSpPr>
          <p:cNvPr id="9" name="Content Placeholder 3"/>
          <p:cNvSpPr txBox="1">
            <a:spLocks/>
          </p:cNvSpPr>
          <p:nvPr/>
        </p:nvSpPr>
        <p:spPr>
          <a:xfrm>
            <a:off x="5040000" y="2646632"/>
            <a:ext cx="4680000" cy="3833368"/>
          </a:xfrm>
          <a:prstGeom prst="rect">
            <a:avLst/>
          </a:prstGeom>
        </p:spPr>
        <p:txBody>
          <a:bodyPr>
            <a:normAutofit/>
          </a:bodyPr>
          <a:lst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90000"/>
              </a:lnSpc>
              <a:spcBef>
                <a:spcPts val="0"/>
              </a:spcBef>
              <a:spcAft>
                <a:spcPts val="1800"/>
              </a:spcAft>
            </a:pPr>
            <a:r>
              <a:rPr lang="en-CA" sz="2400" smtClean="0"/>
              <a:t>Granite rock</a:t>
            </a:r>
          </a:p>
          <a:p>
            <a:pPr>
              <a:lnSpc>
                <a:spcPct val="90000"/>
              </a:lnSpc>
              <a:spcBef>
                <a:spcPts val="0"/>
              </a:spcBef>
              <a:spcAft>
                <a:spcPts val="1800"/>
              </a:spcAft>
            </a:pPr>
            <a:r>
              <a:rPr lang="en-CA" sz="2400" smtClean="0"/>
              <a:t>Hospital X-ray machine</a:t>
            </a:r>
          </a:p>
          <a:p>
            <a:pPr>
              <a:lnSpc>
                <a:spcPct val="90000"/>
              </a:lnSpc>
              <a:spcBef>
                <a:spcPts val="0"/>
              </a:spcBef>
              <a:spcAft>
                <a:spcPts val="1800"/>
              </a:spcAft>
            </a:pPr>
            <a:r>
              <a:rPr lang="en-CA" sz="2400" smtClean="0"/>
              <a:t>Cobalt therapy machine</a:t>
            </a:r>
          </a:p>
          <a:p>
            <a:pPr>
              <a:lnSpc>
                <a:spcPct val="90000"/>
              </a:lnSpc>
              <a:spcBef>
                <a:spcPts val="0"/>
              </a:spcBef>
              <a:spcAft>
                <a:spcPts val="1800"/>
              </a:spcAft>
            </a:pPr>
            <a:r>
              <a:rPr lang="en-CA" sz="2400" smtClean="0"/>
              <a:t>400 kV power line</a:t>
            </a:r>
          </a:p>
          <a:p>
            <a:pPr>
              <a:lnSpc>
                <a:spcPct val="90000"/>
              </a:lnSpc>
              <a:spcBef>
                <a:spcPts val="0"/>
              </a:spcBef>
              <a:spcAft>
                <a:spcPts val="1800"/>
              </a:spcAft>
            </a:pPr>
            <a:r>
              <a:rPr lang="en-CA" sz="2400" smtClean="0"/>
              <a:t>Electric shaver</a:t>
            </a:r>
          </a:p>
          <a:p>
            <a:pPr>
              <a:lnSpc>
                <a:spcPct val="90000"/>
              </a:lnSpc>
              <a:spcBef>
                <a:spcPts val="0"/>
              </a:spcBef>
              <a:spcAft>
                <a:spcPts val="1800"/>
              </a:spcAft>
            </a:pPr>
            <a:r>
              <a:rPr lang="en-CA" sz="2400" smtClean="0"/>
              <a:t>Kitchen blender</a:t>
            </a:r>
          </a:p>
          <a:p>
            <a:pPr>
              <a:lnSpc>
                <a:spcPct val="90000"/>
              </a:lnSpc>
              <a:spcBef>
                <a:spcPts val="0"/>
              </a:spcBef>
              <a:spcAft>
                <a:spcPts val="1800"/>
              </a:spcAft>
            </a:pPr>
            <a:r>
              <a:rPr lang="en-CA" sz="2400" smtClean="0"/>
              <a:t>Sun</a:t>
            </a:r>
            <a:endParaRPr lang="en-CA" sz="2400" dirty="0"/>
          </a:p>
        </p:txBody>
      </p:sp>
      <p:sp>
        <p:nvSpPr>
          <p:cNvPr id="10" name="Rectangle 9"/>
          <p:cNvSpPr/>
          <p:nvPr/>
        </p:nvSpPr>
        <p:spPr>
          <a:xfrm>
            <a:off x="180000" y="1235452"/>
            <a:ext cx="9000000" cy="1255728"/>
          </a:xfrm>
          <a:prstGeom prst="rect">
            <a:avLst/>
          </a:prstGeom>
        </p:spPr>
        <p:txBody>
          <a:bodyPr wrap="square">
            <a:spAutoFit/>
          </a:bodyPr>
          <a:lstStyle/>
          <a:p>
            <a:pPr marL="360000" indent="-360000">
              <a:lnSpc>
                <a:spcPct val="90000"/>
              </a:lnSpc>
              <a:spcBef>
                <a:spcPts val="0"/>
              </a:spcBef>
              <a:spcAft>
                <a:spcPts val="1800"/>
              </a:spcAft>
              <a:buFont typeface="Arial" charset="0"/>
              <a:buChar char="•"/>
            </a:pPr>
            <a:r>
              <a:rPr lang="en-CA" sz="2800" dirty="0">
                <a:solidFill>
                  <a:schemeClr val="bg2">
                    <a:lumMod val="10000"/>
                  </a:schemeClr>
                </a:solidFill>
                <a:latin typeface="Calibri" charset="0"/>
                <a:ea typeface="Calibri" charset="0"/>
                <a:cs typeface="Calibri" charset="0"/>
              </a:rPr>
              <a:t>For the following sources of radiation, identify whether the source is natural/artificial and whether the radiation is ionizing/nonionizing:</a:t>
            </a:r>
          </a:p>
        </p:txBody>
      </p:sp>
    </p:spTree>
    <p:extLst>
      <p:ext uri="{BB962C8B-B14F-4D97-AF65-F5344CB8AC3E}">
        <p14:creationId xmlns:p14="http://schemas.microsoft.com/office/powerpoint/2010/main" val="1245008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Development of radiation science</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Radiation has been part of the natural world since the beginning of time and humanity has always been exposed to radiation</a:t>
            </a:r>
          </a:p>
          <a:p>
            <a:pPr>
              <a:lnSpc>
                <a:spcPct val="90000"/>
              </a:lnSpc>
              <a:spcBef>
                <a:spcPts val="0"/>
              </a:spcBef>
              <a:spcAft>
                <a:spcPts val="1800"/>
              </a:spcAft>
            </a:pPr>
            <a:r>
              <a:rPr lang="en-CA" sz="2800" dirty="0" smtClean="0"/>
              <a:t>In 1895, Wilhelm Conrad </a:t>
            </a:r>
            <a:r>
              <a:rPr lang="en-CA" sz="2800" dirty="0" err="1" smtClean="0"/>
              <a:t>Röntgen</a:t>
            </a:r>
            <a:r>
              <a:rPr lang="en-CA" sz="2800" dirty="0" smtClean="0"/>
              <a:t/>
            </a:r>
            <a:br>
              <a:rPr lang="en-CA" sz="2800" dirty="0" smtClean="0"/>
            </a:br>
            <a:r>
              <a:rPr lang="en-CA" sz="2800" dirty="0" smtClean="0"/>
              <a:t>discovered X-rays</a:t>
            </a:r>
          </a:p>
          <a:p>
            <a:pPr>
              <a:lnSpc>
                <a:spcPct val="90000"/>
              </a:lnSpc>
              <a:spcBef>
                <a:spcPts val="0"/>
              </a:spcBef>
              <a:spcAft>
                <a:spcPts val="1800"/>
              </a:spcAft>
            </a:pPr>
            <a:r>
              <a:rPr lang="en-CA" sz="2800" dirty="0" smtClean="0"/>
              <a:t>In 1896, Henry Becquerel discovered</a:t>
            </a:r>
            <a:br>
              <a:rPr lang="en-CA" sz="2800" dirty="0" smtClean="0"/>
            </a:br>
            <a:r>
              <a:rPr lang="en-CA" sz="2800" dirty="0" smtClean="0"/>
              <a:t>radioactivity</a:t>
            </a:r>
          </a:p>
          <a:p>
            <a:pPr>
              <a:lnSpc>
                <a:spcPct val="90000"/>
              </a:lnSpc>
              <a:spcBef>
                <a:spcPts val="0"/>
              </a:spcBef>
              <a:spcAft>
                <a:spcPts val="1800"/>
              </a:spcAft>
            </a:pPr>
            <a:r>
              <a:rPr lang="en-CA" sz="2800" dirty="0" smtClean="0"/>
              <a:t>X-ray sources, then radioactive sources,</a:t>
            </a:r>
            <a:br>
              <a:rPr lang="en-CA" sz="2800" dirty="0" smtClean="0"/>
            </a:br>
            <a:r>
              <a:rPr lang="en-CA" sz="2800" dirty="0" smtClean="0"/>
              <a:t>soon found applications in medicine,</a:t>
            </a:r>
            <a:br>
              <a:rPr lang="en-CA" sz="2800" dirty="0" smtClean="0"/>
            </a:br>
            <a:r>
              <a:rPr lang="en-CA" sz="2800" dirty="0" smtClean="0"/>
              <a:t>physics and chemistry</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18</a:t>
            </a:fld>
            <a:endParaRPr lang="en-CA" dirty="0"/>
          </a:p>
        </p:txBody>
      </p:sp>
      <p:pic>
        <p:nvPicPr>
          <p:cNvPr id="7" name="Picture 6"/>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764065" y="2866672"/>
            <a:ext cx="2141935" cy="3143320"/>
          </a:xfrm>
          <a:prstGeom prst="rect">
            <a:avLst/>
          </a:prstGeom>
        </p:spPr>
      </p:pic>
      <p:sp>
        <p:nvSpPr>
          <p:cNvPr id="9" name="TextBox 8"/>
          <p:cNvSpPr txBox="1"/>
          <p:nvPr/>
        </p:nvSpPr>
        <p:spPr>
          <a:xfrm>
            <a:off x="6044764" y="6009992"/>
            <a:ext cx="3861236" cy="400110"/>
          </a:xfrm>
          <a:prstGeom prst="rect">
            <a:avLst/>
          </a:prstGeom>
          <a:noFill/>
        </p:spPr>
        <p:txBody>
          <a:bodyPr wrap="square" rtlCol="0">
            <a:spAutoFit/>
          </a:bodyPr>
          <a:lstStyle/>
          <a:p>
            <a:pPr algn="r"/>
            <a:r>
              <a:rPr lang="en-GB" sz="2000" dirty="0">
                <a:latin typeface="Arial" panose="020B0604020202020204" pitchFamily="34" charset="0"/>
                <a:cs typeface="Arial" panose="020B0604020202020204" pitchFamily="34" charset="0"/>
              </a:rPr>
              <a:t>X-ray of Mrs </a:t>
            </a:r>
            <a:r>
              <a:rPr lang="en-GB" sz="2000" dirty="0" err="1">
                <a:latin typeface="Arial" panose="020B0604020202020204" pitchFamily="34" charset="0"/>
                <a:cs typeface="Arial" panose="020B0604020202020204" pitchFamily="34" charset="0"/>
              </a:rPr>
              <a:t>Röntgen’s</a:t>
            </a:r>
            <a:r>
              <a:rPr lang="en-GB" sz="2000" dirty="0">
                <a:latin typeface="Arial" panose="020B0604020202020204" pitchFamily="34" charset="0"/>
                <a:cs typeface="Arial" panose="020B0604020202020204" pitchFamily="34" charset="0"/>
              </a:rPr>
              <a:t> </a:t>
            </a:r>
            <a:r>
              <a:rPr lang="en-GB" sz="2000" dirty="0" smtClean="0">
                <a:latin typeface="Arial" panose="020B0604020202020204" pitchFamily="34" charset="0"/>
                <a:cs typeface="Arial" panose="020B0604020202020204" pitchFamily="34" charset="0"/>
              </a:rPr>
              <a:t>hand</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95544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Early evidence of harm from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CA" sz="2800" dirty="0" smtClean="0"/>
              <a:t>First users of X-rays suffered from:</a:t>
            </a:r>
          </a:p>
          <a:p>
            <a:pPr lvl="1">
              <a:lnSpc>
                <a:spcPct val="90000"/>
              </a:lnSpc>
              <a:spcBef>
                <a:spcPts val="0"/>
              </a:spcBef>
              <a:spcAft>
                <a:spcPts val="600"/>
              </a:spcAft>
            </a:pPr>
            <a:r>
              <a:rPr lang="en-CA" sz="2400" i="1" dirty="0" smtClean="0"/>
              <a:t>Erythema</a:t>
            </a:r>
            <a:r>
              <a:rPr lang="en-CA" sz="2400" dirty="0" smtClean="0"/>
              <a:t> (abnormal skin redness)</a:t>
            </a:r>
          </a:p>
          <a:p>
            <a:pPr lvl="1">
              <a:lnSpc>
                <a:spcPct val="90000"/>
              </a:lnSpc>
              <a:spcBef>
                <a:spcPts val="0"/>
              </a:spcBef>
              <a:spcAft>
                <a:spcPts val="600"/>
              </a:spcAft>
            </a:pPr>
            <a:r>
              <a:rPr lang="en-CA" sz="2400" i="1" dirty="0" smtClean="0"/>
              <a:t>Oedema</a:t>
            </a:r>
            <a:r>
              <a:rPr lang="en-CA" sz="2400" dirty="0" smtClean="0"/>
              <a:t> (water accumulation in tissues)</a:t>
            </a:r>
          </a:p>
          <a:p>
            <a:pPr lvl="1">
              <a:lnSpc>
                <a:spcPct val="90000"/>
              </a:lnSpc>
              <a:spcBef>
                <a:spcPts val="0"/>
              </a:spcBef>
              <a:spcAft>
                <a:spcPts val="1800"/>
              </a:spcAft>
            </a:pPr>
            <a:r>
              <a:rPr lang="en-CA" sz="2400" i="1" dirty="0" smtClean="0"/>
              <a:t>Epilation</a:t>
            </a:r>
            <a:r>
              <a:rPr lang="en-CA" sz="2400" dirty="0" smtClean="0"/>
              <a:t> (hair loss)</a:t>
            </a:r>
          </a:p>
          <a:p>
            <a:pPr>
              <a:lnSpc>
                <a:spcPct val="90000"/>
              </a:lnSpc>
              <a:spcBef>
                <a:spcPts val="0"/>
              </a:spcBef>
              <a:spcAft>
                <a:spcPts val="1800"/>
              </a:spcAft>
            </a:pPr>
            <a:r>
              <a:rPr lang="en-CA" sz="2800" dirty="0" smtClean="0"/>
              <a:t>By 1911, 94 cases of tumours were attributed to exposure to X-rays</a:t>
            </a:r>
          </a:p>
          <a:p>
            <a:pPr>
              <a:lnSpc>
                <a:spcPct val="90000"/>
              </a:lnSpc>
              <a:spcBef>
                <a:spcPts val="0"/>
              </a:spcBef>
              <a:spcAft>
                <a:spcPts val="1800"/>
              </a:spcAft>
            </a:pPr>
            <a:r>
              <a:rPr lang="en-CA" sz="2800" dirty="0" smtClean="0"/>
              <a:t>In 1922, an estimate was published that around 100 radiologists had died from radiation induced cancers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19</a:t>
            </a:fld>
            <a:endParaRPr lang="en-CA" dirty="0"/>
          </a:p>
        </p:txBody>
      </p:sp>
    </p:spTree>
    <p:extLst>
      <p:ext uri="{BB962C8B-B14F-4D97-AF65-F5344CB8AC3E}">
        <p14:creationId xmlns:p14="http://schemas.microsoft.com/office/powerpoint/2010/main" val="11044804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Early evidence of harm from radiation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Soon after, it was discovered that incidence of </a:t>
            </a:r>
            <a:r>
              <a:rPr lang="en-CA" sz="2800" i="1" dirty="0" smtClean="0"/>
              <a:t>leukaemia</a:t>
            </a:r>
            <a:r>
              <a:rPr lang="en-CA" sz="2800" dirty="0" smtClean="0"/>
              <a:t> was much higher in radiologists than other physicians</a:t>
            </a:r>
          </a:p>
          <a:p>
            <a:pPr>
              <a:lnSpc>
                <a:spcPct val="90000"/>
              </a:lnSpc>
              <a:spcBef>
                <a:spcPts val="0"/>
              </a:spcBef>
              <a:spcAft>
                <a:spcPts val="1800"/>
              </a:spcAft>
            </a:pPr>
            <a:r>
              <a:rPr lang="en-CA" sz="2800" dirty="0" smtClean="0"/>
              <a:t>Marie Curie died from leukaemia in 1934, after suffering for years from radiation-caused chronic illnesses. At the time, her condition and death were not attributed to her work with radium</a:t>
            </a:r>
          </a:p>
          <a:p>
            <a:pPr>
              <a:lnSpc>
                <a:spcPct val="90000"/>
              </a:lnSpc>
              <a:spcBef>
                <a:spcPts val="0"/>
              </a:spcBef>
              <a:spcAft>
                <a:spcPts val="1800"/>
              </a:spcAft>
            </a:pPr>
            <a:r>
              <a:rPr lang="en-CA" sz="2800" dirty="0" smtClean="0"/>
              <a:t>It was much later that the danger of exposure to radioactive materials was recognized</a:t>
            </a:r>
          </a:p>
          <a:p>
            <a:pPr>
              <a:lnSpc>
                <a:spcPct val="90000"/>
              </a:lnSpc>
              <a:spcAft>
                <a:spcPts val="1800"/>
              </a:spcAft>
            </a:pPr>
            <a:endParaRPr lang="en-CA" sz="2800" dirty="0" smtClean="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20</a:t>
            </a:fld>
            <a:endParaRPr lang="en-CA" dirty="0"/>
          </a:p>
        </p:txBody>
      </p:sp>
    </p:spTree>
    <p:extLst>
      <p:ext uri="{BB962C8B-B14F-4D97-AF65-F5344CB8AC3E}">
        <p14:creationId xmlns:p14="http://schemas.microsoft.com/office/powerpoint/2010/main" val="13528254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Dawn of radiation protection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3000" dirty="0" smtClean="0"/>
              <a:t>Once harmful effects of radiation were understood, recommendations were made to reduce excessive exposure</a:t>
            </a:r>
          </a:p>
          <a:p>
            <a:pPr>
              <a:lnSpc>
                <a:spcPct val="90000"/>
              </a:lnSpc>
              <a:spcBef>
                <a:spcPts val="0"/>
              </a:spcBef>
              <a:spcAft>
                <a:spcPts val="1800"/>
              </a:spcAft>
            </a:pPr>
            <a:r>
              <a:rPr lang="en-CA" sz="3000" dirty="0" smtClean="0"/>
              <a:t>First recommendations were intended to prevent acute effects</a:t>
            </a:r>
          </a:p>
          <a:p>
            <a:pPr>
              <a:lnSpc>
                <a:spcPct val="90000"/>
              </a:lnSpc>
              <a:spcBef>
                <a:spcPts val="0"/>
              </a:spcBef>
              <a:spcAft>
                <a:spcPts val="600"/>
              </a:spcAft>
            </a:pPr>
            <a:r>
              <a:rPr lang="en-CA" sz="3000" dirty="0" smtClean="0"/>
              <a:t>Additional evidence in 1920s and 1930s revealed a connection with increased cancer incidence</a:t>
            </a:r>
          </a:p>
          <a:p>
            <a:pPr lvl="1">
              <a:lnSpc>
                <a:spcPct val="90000"/>
              </a:lnSpc>
              <a:spcBef>
                <a:spcPts val="0"/>
              </a:spcBef>
              <a:spcAft>
                <a:spcPts val="600"/>
              </a:spcAft>
            </a:pPr>
            <a:r>
              <a:rPr lang="en-CA" sz="2600" i="1" dirty="0" smtClean="0"/>
              <a:t>Radium Girls</a:t>
            </a:r>
            <a:r>
              <a:rPr lang="en-CA" sz="2600" dirty="0"/>
              <a:t> </a:t>
            </a:r>
            <a:r>
              <a:rPr lang="en-CA" sz="2600" dirty="0" smtClean="0"/>
              <a:t>suffered from anaemia, bone fractures and necrosis of the jaw, and many developed cancer</a:t>
            </a:r>
          </a:p>
          <a:p>
            <a:pPr lvl="1">
              <a:lnSpc>
                <a:spcPct val="90000"/>
              </a:lnSpc>
              <a:spcBef>
                <a:spcPts val="0"/>
              </a:spcBef>
              <a:spcAft>
                <a:spcPts val="1800"/>
              </a:spcAft>
            </a:pPr>
            <a:r>
              <a:rPr lang="en-CA" sz="2600" dirty="0" smtClean="0"/>
              <a:t>Uranium miners suffered from increased incidence of lung cancer</a:t>
            </a:r>
            <a:endParaRPr lang="en-CA" sz="3000" dirty="0" smtClean="0"/>
          </a:p>
          <a:p>
            <a:pPr>
              <a:lnSpc>
                <a:spcPct val="90000"/>
              </a:lnSpc>
              <a:spcAft>
                <a:spcPts val="1800"/>
              </a:spcAft>
            </a:pPr>
            <a:endParaRPr lang="en-CA" sz="2800" dirty="0" smtClean="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21</a:t>
            </a:fld>
            <a:endParaRPr lang="en-CA" dirty="0"/>
          </a:p>
        </p:txBody>
      </p:sp>
    </p:spTree>
    <p:extLst>
      <p:ext uri="{BB962C8B-B14F-4D97-AF65-F5344CB8AC3E}">
        <p14:creationId xmlns:p14="http://schemas.microsoft.com/office/powerpoint/2010/main" val="3619353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Dawn of radiation protection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The </a:t>
            </a:r>
            <a:r>
              <a:rPr lang="en-CA" sz="2800" dirty="0"/>
              <a:t>key group which allowed long-term effects of radiation to be quantitatively determined were survivors from Hiroshima and Nagasaki nuclear </a:t>
            </a:r>
            <a:r>
              <a:rPr lang="en-CA" sz="2800" dirty="0" smtClean="0"/>
              <a:t>bombings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22</a:t>
            </a:fld>
            <a:endParaRPr lang="en-CA" dirty="0"/>
          </a:p>
        </p:txBody>
      </p:sp>
    </p:spTree>
    <p:extLst>
      <p:ext uri="{BB962C8B-B14F-4D97-AF65-F5344CB8AC3E}">
        <p14:creationId xmlns:p14="http://schemas.microsoft.com/office/powerpoint/2010/main" val="7259902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Quantities and units for radiation exposure</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Initially, there was confusion about quantities and units for radiation exposure measurement</a:t>
            </a:r>
          </a:p>
          <a:p>
            <a:pPr>
              <a:lnSpc>
                <a:spcPct val="90000"/>
              </a:lnSpc>
              <a:spcBef>
                <a:spcPts val="0"/>
              </a:spcBef>
              <a:spcAft>
                <a:spcPts val="1800"/>
              </a:spcAft>
            </a:pPr>
            <a:r>
              <a:rPr lang="en-CA" sz="2800" dirty="0" smtClean="0"/>
              <a:t>International Commission on Radiation Units and Measurements (ICRU) was established in 1924 to propose standards</a:t>
            </a:r>
          </a:p>
          <a:p>
            <a:pPr>
              <a:lnSpc>
                <a:spcPct val="90000"/>
              </a:lnSpc>
              <a:spcBef>
                <a:spcPts val="0"/>
              </a:spcBef>
              <a:spcAft>
                <a:spcPts val="1800"/>
              </a:spcAft>
            </a:pPr>
            <a:r>
              <a:rPr lang="en-CA" sz="2800" dirty="0" smtClean="0"/>
              <a:t>Quantity </a:t>
            </a:r>
            <a:r>
              <a:rPr lang="en-CA" sz="2800" i="1" dirty="0" smtClean="0"/>
              <a:t>exposure</a:t>
            </a:r>
            <a:r>
              <a:rPr lang="en-CA" sz="2800" dirty="0" smtClean="0"/>
              <a:t> and unit </a:t>
            </a:r>
            <a:r>
              <a:rPr lang="en-CA" sz="2800" i="1" u="sng" dirty="0" err="1" smtClean="0"/>
              <a:t>röntgen</a:t>
            </a:r>
            <a:r>
              <a:rPr lang="en-CA" sz="2800" dirty="0" smtClean="0"/>
              <a:t> (R) defined in 1928</a:t>
            </a:r>
          </a:p>
          <a:p>
            <a:pPr>
              <a:lnSpc>
                <a:spcPct val="90000"/>
              </a:lnSpc>
              <a:spcBef>
                <a:spcPts val="0"/>
              </a:spcBef>
              <a:spcAft>
                <a:spcPts val="1800"/>
              </a:spcAft>
            </a:pPr>
            <a:r>
              <a:rPr lang="en-CA" sz="2800" dirty="0" smtClean="0"/>
              <a:t>International Commission on Radiological Protection (ICRP) was established in 1928 to collect and evaluate data and issue recommendations on radiation protection</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23</a:t>
            </a:fld>
            <a:endParaRPr lang="en-CA" dirty="0"/>
          </a:p>
        </p:txBody>
      </p:sp>
    </p:spTree>
    <p:extLst>
      <p:ext uri="{BB962C8B-B14F-4D97-AF65-F5344CB8AC3E}">
        <p14:creationId xmlns:p14="http://schemas.microsoft.com/office/powerpoint/2010/main" val="12671260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Interaction of radiation with matter</a:t>
            </a:r>
            <a:endParaRPr lang="en-CA" dirty="0"/>
          </a:p>
        </p:txBody>
      </p:sp>
    </p:spTree>
    <p:extLst>
      <p:ext uri="{BB962C8B-B14F-4D97-AF65-F5344CB8AC3E}">
        <p14:creationId xmlns:p14="http://schemas.microsoft.com/office/powerpoint/2010/main" val="3834652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lvl="0" indent="-514350" algn="just" eaLnBrk="0" fontAlgn="base" hangingPunct="0">
              <a:lnSpc>
                <a:spcPct val="90000"/>
              </a:lnSpc>
              <a:spcBef>
                <a:spcPts val="0"/>
              </a:spcBef>
              <a:spcAft>
                <a:spcPts val="1800"/>
              </a:spcAft>
              <a:buClrTx/>
              <a:buSzTx/>
              <a:buFont typeface="+mj-lt"/>
              <a:buAutoNum type="arabicPeriod"/>
            </a:pPr>
            <a:r>
              <a:rPr lang="en-GB" sz="2800" dirty="0" smtClean="0">
                <a:latin typeface="Calibri" charset="0"/>
                <a:ea typeface="Calibri" charset="0"/>
                <a:cs typeface="Calibri" charset="0"/>
              </a:rPr>
              <a:t>Explain </a:t>
            </a:r>
            <a:r>
              <a:rPr lang="en-GB" sz="2800" dirty="0">
                <a:latin typeface="Calibri" charset="0"/>
                <a:ea typeface="Calibri" charset="0"/>
                <a:cs typeface="Calibri" charset="0"/>
              </a:rPr>
              <a:t>the </a:t>
            </a:r>
            <a:r>
              <a:rPr lang="en-GB" sz="2800" dirty="0" smtClean="0">
                <a:latin typeface="Calibri" charset="0"/>
                <a:ea typeface="Calibri" charset="0"/>
                <a:cs typeface="Calibri" charset="0"/>
              </a:rPr>
              <a:t>interactions </a:t>
            </a:r>
            <a:r>
              <a:rPr lang="en-GB" sz="2800" dirty="0">
                <a:latin typeface="Calibri" charset="0"/>
                <a:ea typeface="Calibri" charset="0"/>
                <a:cs typeface="Calibri" charset="0"/>
              </a:rPr>
              <a:t>of </a:t>
            </a:r>
            <a:r>
              <a:rPr lang="en-GB" sz="2800" dirty="0" smtClean="0">
                <a:latin typeface="Calibri" charset="0"/>
                <a:ea typeface="Calibri" charset="0"/>
                <a:cs typeface="Calibri" charset="0"/>
              </a:rPr>
              <a:t>ionizing radiation </a:t>
            </a:r>
            <a:r>
              <a:rPr lang="en-GB" sz="2800" dirty="0">
                <a:latin typeface="Calibri" charset="0"/>
                <a:ea typeface="Calibri" charset="0"/>
                <a:cs typeface="Calibri" charset="0"/>
              </a:rPr>
              <a:t>with </a:t>
            </a:r>
            <a:r>
              <a:rPr lang="en-GB" sz="2800" dirty="0" smtClean="0">
                <a:latin typeface="Calibri" charset="0"/>
                <a:ea typeface="Calibri" charset="0"/>
                <a:cs typeface="Calibri" charset="0"/>
              </a:rPr>
              <a:t>matter</a:t>
            </a:r>
            <a:endParaRPr lang="en-GB" sz="2800" dirty="0">
              <a:latin typeface="Calibri" charset="0"/>
              <a:ea typeface="Calibri" charset="0"/>
              <a:cs typeface="Calibri" charset="0"/>
            </a:endParaRPr>
          </a:p>
          <a:p>
            <a:pPr marL="457200" indent="-457200" eaLnBrk="0" fontAlgn="base" hangingPunct="0">
              <a:lnSpc>
                <a:spcPct val="90000"/>
              </a:lnSpc>
              <a:spcBef>
                <a:spcPts val="0"/>
              </a:spcBef>
              <a:spcAft>
                <a:spcPts val="1800"/>
              </a:spcAft>
              <a:buClrTx/>
              <a:buSzTx/>
              <a:buFont typeface="+mj-lt"/>
              <a:buAutoNum type="arabicPeriod"/>
            </a:pPr>
            <a:r>
              <a:rPr lang="en-GB" sz="2800" dirty="0" smtClean="0">
                <a:latin typeface="Calibri" charset="0"/>
                <a:ea typeface="Calibri" charset="0"/>
                <a:cs typeface="Calibri" charset="0"/>
              </a:rPr>
              <a:t>Compare the range and shape of paths in matter for various types of ionizing radiation</a:t>
            </a:r>
            <a:endParaRPr lang="en-GB" sz="2800" dirty="0">
              <a:latin typeface="Calibri" charset="0"/>
              <a:ea typeface="Calibri" charset="0"/>
              <a:cs typeface="Calibri" charset="0"/>
            </a:endParaRPr>
          </a:p>
          <a:p>
            <a:pPr marL="457200" indent="-457200" eaLnBrk="0" fontAlgn="base" hangingPunct="0">
              <a:lnSpc>
                <a:spcPct val="90000"/>
              </a:lnSpc>
              <a:spcBef>
                <a:spcPts val="0"/>
              </a:spcBef>
              <a:spcAft>
                <a:spcPts val="1800"/>
              </a:spcAft>
              <a:buClrTx/>
              <a:buSzTx/>
              <a:buFont typeface="+mj-lt"/>
              <a:buAutoNum type="arabicPeriod"/>
            </a:pPr>
            <a:r>
              <a:rPr lang="en-GB" sz="2800" dirty="0">
                <a:latin typeface="Calibri" charset="0"/>
                <a:ea typeface="Calibri" charset="0"/>
                <a:cs typeface="Calibri" charset="0"/>
              </a:rPr>
              <a:t>Define </a:t>
            </a:r>
            <a:r>
              <a:rPr lang="en-GB" sz="2800" dirty="0" smtClean="0">
                <a:latin typeface="Calibri" charset="0"/>
                <a:ea typeface="Calibri" charset="0"/>
                <a:cs typeface="Calibri" charset="0"/>
              </a:rPr>
              <a:t>half-value </a:t>
            </a:r>
            <a:r>
              <a:rPr lang="en-GB" sz="2800" dirty="0">
                <a:latin typeface="Calibri" charset="0"/>
                <a:ea typeface="Calibri" charset="0"/>
                <a:cs typeface="Calibri" charset="0"/>
              </a:rPr>
              <a:t>layer and </a:t>
            </a:r>
            <a:r>
              <a:rPr lang="en-GB" sz="2800" dirty="0" smtClean="0">
                <a:latin typeface="Calibri" charset="0"/>
                <a:ea typeface="Calibri" charset="0"/>
                <a:cs typeface="Calibri" charset="0"/>
              </a:rPr>
              <a:t>tenth-value layer</a:t>
            </a:r>
            <a:endParaRPr lang="en-GB" sz="2800" dirty="0">
              <a:latin typeface="Calibri" charset="0"/>
              <a:ea typeface="Calibri" charset="0"/>
              <a:cs typeface="Calibri" charset="0"/>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25</a:t>
            </a:fld>
            <a:endParaRPr lang="en-CA" dirty="0"/>
          </a:p>
        </p:txBody>
      </p:sp>
    </p:spTree>
    <p:extLst>
      <p:ext uri="{BB962C8B-B14F-4D97-AF65-F5344CB8AC3E}">
        <p14:creationId xmlns:p14="http://schemas.microsoft.com/office/powerpoint/2010/main" val="6630123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Introduction</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Ionizing radiation has considerable energy (</a:t>
            </a:r>
            <a:r>
              <a:rPr lang="en-GB" sz="2800" dirty="0" err="1" smtClean="0">
                <a:latin typeface="Calibri" charset="0"/>
                <a:ea typeface="Calibri" charset="0"/>
                <a:cs typeface="Calibri" charset="0"/>
              </a:rPr>
              <a:t>keV</a:t>
            </a:r>
            <a:r>
              <a:rPr lang="en-GB" sz="2800" dirty="0" smtClean="0">
                <a:latin typeface="Calibri" charset="0"/>
                <a:ea typeface="Calibri" charset="0"/>
                <a:cs typeface="Calibri" charset="0"/>
              </a:rPr>
              <a:t> to MeV)</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When ionizing radiation interacts with matter, energy is transferred</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If the energy transfer is large enough, an electron can be stripped away from an atom, creating ion-pairs</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Formation of ion pairs is termed </a:t>
            </a:r>
            <a:r>
              <a:rPr lang="en-GB" sz="2800" b="1" dirty="0" smtClean="0">
                <a:solidFill>
                  <a:schemeClr val="tx1"/>
                </a:solidFill>
                <a:latin typeface="Calibri" charset="0"/>
                <a:ea typeface="Calibri" charset="0"/>
                <a:cs typeface="Calibri" charset="0"/>
              </a:rPr>
              <a:t>ionization</a:t>
            </a:r>
            <a:r>
              <a:rPr lang="en-GB" sz="2800" dirty="0" smtClean="0">
                <a:latin typeface="Calibri" charset="0"/>
                <a:ea typeface="Calibri" charset="0"/>
                <a:cs typeface="Calibri" charset="0"/>
              </a:rPr>
              <a:t>, hence </a:t>
            </a:r>
            <a:r>
              <a:rPr lang="en-GB" sz="2800" b="1" dirty="0" smtClean="0">
                <a:solidFill>
                  <a:schemeClr val="tx1"/>
                </a:solidFill>
                <a:latin typeface="Calibri" charset="0"/>
                <a:ea typeface="Calibri" charset="0"/>
                <a:cs typeface="Calibri" charset="0"/>
              </a:rPr>
              <a:t>ionizing radiation</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26</a:t>
            </a:fld>
            <a:endParaRPr lang="en-CA" dirty="0"/>
          </a:p>
        </p:txBody>
      </p:sp>
    </p:spTree>
    <p:extLst>
      <p:ext uri="{BB962C8B-B14F-4D97-AF65-F5344CB8AC3E}">
        <p14:creationId xmlns:p14="http://schemas.microsoft.com/office/powerpoint/2010/main" val="14156694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Direct and indirect ionization</a:t>
            </a:r>
            <a:endParaRPr lang="en-CA" dirty="0"/>
          </a:p>
        </p:txBody>
      </p:sp>
      <p:sp>
        <p:nvSpPr>
          <p:cNvPr id="3" name="Content Placeholder 2"/>
          <p:cNvSpPr>
            <a:spLocks noGrp="1"/>
          </p:cNvSpPr>
          <p:nvPr>
            <p:ph idx="1"/>
          </p:nvPr>
        </p:nvSpPr>
        <p:spPr/>
        <p:txBody>
          <a:bodyPr>
            <a:normAutofit/>
          </a:bodyPr>
          <a:lstStyle/>
          <a:p>
            <a:pPr algn="just" eaLnBrk="0" fontAlgn="base" hangingPunct="0">
              <a:lnSpc>
                <a:spcPts val="3040"/>
              </a:lnSpc>
              <a:spcBef>
                <a:spcPts val="0"/>
              </a:spcBef>
              <a:spcAft>
                <a:spcPts val="1200"/>
              </a:spcAft>
            </a:pPr>
            <a:r>
              <a:rPr lang="en-GB" sz="2800" b="1" dirty="0" smtClean="0">
                <a:solidFill>
                  <a:schemeClr val="tx1"/>
                </a:solidFill>
                <a:latin typeface="Calibri" charset="0"/>
                <a:ea typeface="Calibri" charset="0"/>
                <a:cs typeface="Calibri" charset="0"/>
              </a:rPr>
              <a:t>Direct ionization</a:t>
            </a:r>
            <a:r>
              <a:rPr lang="en-GB" sz="2800" dirty="0" smtClean="0">
                <a:latin typeface="Calibri" charset="0"/>
                <a:ea typeface="Calibri" charset="0"/>
                <a:cs typeface="Calibri" charset="0"/>
              </a:rPr>
              <a:t>:</a:t>
            </a:r>
          </a:p>
          <a:p>
            <a:pPr lvl="1" eaLnBrk="0" fontAlgn="base" hangingPunct="0">
              <a:lnSpc>
                <a:spcPts val="3040"/>
              </a:lnSpc>
              <a:spcBef>
                <a:spcPts val="0"/>
              </a:spcBef>
              <a:spcAft>
                <a:spcPts val="1200"/>
              </a:spcAft>
            </a:pPr>
            <a:r>
              <a:rPr lang="en-GB" sz="2400" dirty="0" smtClean="0">
                <a:latin typeface="Calibri" charset="0"/>
                <a:ea typeface="Calibri" charset="0"/>
                <a:cs typeface="Calibri" charset="0"/>
              </a:rPr>
              <a:t>electrically charged particles (alpha, beta and fission fragments) interact with atoms by means of electrostatic force</a:t>
            </a:r>
          </a:p>
          <a:p>
            <a:pPr algn="just" eaLnBrk="0" fontAlgn="base" hangingPunct="0">
              <a:lnSpc>
                <a:spcPts val="3040"/>
              </a:lnSpc>
              <a:spcBef>
                <a:spcPts val="0"/>
              </a:spcBef>
              <a:spcAft>
                <a:spcPts val="1200"/>
              </a:spcAft>
            </a:pPr>
            <a:r>
              <a:rPr lang="en-GB" sz="2800" b="1" dirty="0" smtClean="0">
                <a:solidFill>
                  <a:schemeClr val="tx1"/>
                </a:solidFill>
                <a:latin typeface="Calibri" charset="0"/>
                <a:ea typeface="Calibri" charset="0"/>
                <a:cs typeface="Calibri" charset="0"/>
              </a:rPr>
              <a:t>Indirect ionization</a:t>
            </a:r>
            <a:r>
              <a:rPr lang="en-GB" sz="2800" dirty="0" smtClean="0">
                <a:latin typeface="Calibri" charset="0"/>
                <a:ea typeface="Calibri" charset="0"/>
                <a:cs typeface="Calibri" charset="0"/>
              </a:rPr>
              <a:t>:</a:t>
            </a:r>
          </a:p>
          <a:p>
            <a:pPr lvl="1" eaLnBrk="0" fontAlgn="base" hangingPunct="0">
              <a:lnSpc>
                <a:spcPts val="3040"/>
              </a:lnSpc>
              <a:spcBef>
                <a:spcPts val="0"/>
              </a:spcBef>
              <a:spcAft>
                <a:spcPts val="1200"/>
              </a:spcAft>
            </a:pPr>
            <a:r>
              <a:rPr lang="en-GB" sz="2400" dirty="0" smtClean="0">
                <a:latin typeface="Calibri" charset="0"/>
                <a:ea typeface="Calibri" charset="0"/>
                <a:cs typeface="Calibri" charset="0"/>
              </a:rPr>
              <a:t>electrically neutral photons or neutrons interact interact with atomic nuclei or electrons in various processes causing the formation of charged particles (electrons and/or ions) with energy capable of ionization</a:t>
            </a:r>
            <a:endParaRPr lang="en-GB" sz="2400" b="1" dirty="0" smtClean="0">
              <a:latin typeface="Calibri" charset="0"/>
              <a:ea typeface="Calibri" charset="0"/>
              <a:cs typeface="Calibri" charset="0"/>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27</a:t>
            </a:fld>
            <a:endParaRPr lang="en-CA" dirty="0"/>
          </a:p>
        </p:txBody>
      </p:sp>
    </p:spTree>
    <p:extLst>
      <p:ext uri="{BB962C8B-B14F-4D97-AF65-F5344CB8AC3E}">
        <p14:creationId xmlns:p14="http://schemas.microsoft.com/office/powerpoint/2010/main" val="9787494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Direct ionization</a:t>
            </a:r>
            <a:endParaRPr lang="en-CA" dirty="0"/>
          </a:p>
        </p:txBody>
      </p:sp>
      <p:sp>
        <p:nvSpPr>
          <p:cNvPr id="3" name="Content Placeholder 2"/>
          <p:cNvSpPr>
            <a:spLocks noGrp="1"/>
          </p:cNvSpPr>
          <p:nvPr>
            <p:ph idx="1"/>
          </p:nvPr>
        </p:nvSpPr>
        <p:spPr/>
        <p:txBody>
          <a:bodyPr>
            <a:noAutofit/>
          </a:bodyPr>
          <a:lstStyle/>
          <a:p>
            <a:pPr eaLnBrk="0" fontAlgn="base" hangingPunct="0">
              <a:lnSpc>
                <a:spcPct val="90000"/>
              </a:lnSpc>
              <a:spcBef>
                <a:spcPts val="0"/>
              </a:spcBef>
              <a:spcAft>
                <a:spcPts val="600"/>
              </a:spcAft>
            </a:pPr>
            <a:r>
              <a:rPr lang="en-GB" sz="2800" dirty="0" smtClean="0">
                <a:latin typeface="Calibri" charset="0"/>
                <a:ea typeface="Calibri" charset="0"/>
                <a:cs typeface="Calibri" charset="0"/>
              </a:rPr>
              <a:t>Two types of charged particles are relevant for nuclear technology:</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Heavy charged particles (alpha and fission fragments)</a:t>
            </a:r>
          </a:p>
          <a:p>
            <a:pPr lvl="1" eaLnBrk="0" fontAlgn="base" hangingPunct="0">
              <a:lnSpc>
                <a:spcPct val="90000"/>
              </a:lnSpc>
              <a:spcBef>
                <a:spcPts val="0"/>
              </a:spcBef>
              <a:spcAft>
                <a:spcPts val="1800"/>
              </a:spcAft>
            </a:pPr>
            <a:r>
              <a:rPr lang="en-GB" sz="2400" dirty="0" smtClean="0">
                <a:latin typeface="Calibri" charset="0"/>
                <a:ea typeface="Calibri" charset="0"/>
                <a:cs typeface="Calibri" charset="0"/>
              </a:rPr>
              <a:t>Light charged particles (beta)</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Interact with matter through electrostatic force, forming ion pairs and losing energy (i.e. slowing down)</a:t>
            </a:r>
          </a:p>
          <a:p>
            <a:pPr eaLnBrk="0" fontAlgn="base" hangingPunct="0">
              <a:lnSpc>
                <a:spcPct val="90000"/>
              </a:lnSpc>
              <a:spcBef>
                <a:spcPts val="0"/>
              </a:spcBef>
              <a:spcAft>
                <a:spcPts val="600"/>
              </a:spcAft>
            </a:pPr>
            <a:r>
              <a:rPr lang="en-GB" sz="2800" dirty="0" smtClean="0">
                <a:latin typeface="Calibri" charset="0"/>
                <a:ea typeface="Calibri" charset="0"/>
                <a:cs typeface="Calibri" charset="0"/>
              </a:rPr>
              <a:t>Intensity of interaction is described by:</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Specific ionization: number of ion pairs per unit path length</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Stopping power: loss of energy per unit path length</a:t>
            </a:r>
          </a:p>
          <a:p>
            <a:pPr lvl="1" eaLnBrk="0" fontAlgn="base" hangingPunct="0">
              <a:lnSpc>
                <a:spcPct val="90000"/>
              </a:lnSpc>
              <a:spcBef>
                <a:spcPts val="0"/>
              </a:spcBef>
              <a:spcAft>
                <a:spcPts val="1800"/>
              </a:spcAft>
            </a:pPr>
            <a:r>
              <a:rPr lang="en-GB" sz="2400" dirty="0" smtClean="0">
                <a:latin typeface="Calibri" charset="0"/>
                <a:ea typeface="Calibri" charset="0"/>
                <a:cs typeface="Calibri" charset="0"/>
              </a:rPr>
              <a:t>Range: maximum penetration depth</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28</a:t>
            </a:fld>
            <a:endParaRPr lang="en-CA" dirty="0"/>
          </a:p>
        </p:txBody>
      </p:sp>
    </p:spTree>
    <p:extLst>
      <p:ext uri="{BB962C8B-B14F-4D97-AF65-F5344CB8AC3E}">
        <p14:creationId xmlns:p14="http://schemas.microsoft.com/office/powerpoint/2010/main" val="6678439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Direct ionization (cont’d)</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600"/>
              </a:spcAft>
            </a:pPr>
            <a:r>
              <a:rPr lang="en-GB" sz="2800" b="1" dirty="0" smtClean="0">
                <a:solidFill>
                  <a:schemeClr val="tx1"/>
                </a:solidFill>
                <a:latin typeface="Calibri" charset="0"/>
                <a:ea typeface="Calibri" charset="0"/>
                <a:cs typeface="Calibri" charset="0"/>
              </a:rPr>
              <a:t>Heavy charged particles</a:t>
            </a:r>
            <a:r>
              <a:rPr lang="en-GB" sz="2800" dirty="0" smtClean="0">
                <a:latin typeface="Calibri" charset="0"/>
                <a:ea typeface="Calibri" charset="0"/>
                <a:cs typeface="Calibri" charset="0"/>
              </a:rPr>
              <a:t> have large specific ionization, large stopping power and small range</a:t>
            </a:r>
          </a:p>
          <a:p>
            <a:pPr lvl="1" eaLnBrk="0" fontAlgn="base" hangingPunct="0">
              <a:lnSpc>
                <a:spcPct val="90000"/>
              </a:lnSpc>
              <a:spcBef>
                <a:spcPts val="0"/>
              </a:spcBef>
              <a:spcAft>
                <a:spcPts val="1800"/>
              </a:spcAft>
            </a:pPr>
            <a:r>
              <a:rPr lang="en-GB" sz="2400" dirty="0" smtClean="0">
                <a:latin typeface="Calibri" charset="0"/>
                <a:ea typeface="Calibri" charset="0"/>
                <a:cs typeface="Calibri" charset="0"/>
              </a:rPr>
              <a:t>Alpha particle range: 1 cm in air or 12 µm in water</a:t>
            </a:r>
          </a:p>
          <a:p>
            <a:pPr eaLnBrk="0" fontAlgn="base" hangingPunct="0">
              <a:lnSpc>
                <a:spcPct val="90000"/>
              </a:lnSpc>
              <a:spcBef>
                <a:spcPts val="0"/>
              </a:spcBef>
              <a:spcAft>
                <a:spcPts val="600"/>
              </a:spcAft>
            </a:pPr>
            <a:r>
              <a:rPr lang="en-GB" sz="2800" b="1" dirty="0" smtClean="0">
                <a:solidFill>
                  <a:schemeClr val="tx1"/>
                </a:solidFill>
                <a:latin typeface="Calibri" charset="0"/>
                <a:ea typeface="Calibri" charset="0"/>
                <a:cs typeface="Calibri" charset="0"/>
              </a:rPr>
              <a:t>Light charged particles</a:t>
            </a:r>
            <a:r>
              <a:rPr lang="en-GB" sz="2800" dirty="0" smtClean="0">
                <a:latin typeface="Calibri" charset="0"/>
                <a:ea typeface="Calibri" charset="0"/>
                <a:cs typeface="Calibri" charset="0"/>
              </a:rPr>
              <a:t> have much smaller specific ionization and stopping power</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Beta particles are deflected on collision</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Path is a series of zig-zags</a:t>
            </a:r>
          </a:p>
          <a:p>
            <a:pPr lvl="1" eaLnBrk="0" fontAlgn="base" hangingPunct="0">
              <a:lnSpc>
                <a:spcPct val="90000"/>
              </a:lnSpc>
              <a:spcBef>
                <a:spcPts val="0"/>
              </a:spcBef>
              <a:spcAft>
                <a:spcPts val="1800"/>
              </a:spcAft>
            </a:pPr>
            <a:r>
              <a:rPr lang="en-GB" sz="2400" dirty="0" smtClean="0">
                <a:latin typeface="Calibri" charset="0"/>
                <a:ea typeface="Calibri" charset="0"/>
                <a:cs typeface="Calibri" charset="0"/>
              </a:rPr>
              <a:t>Range of beta particles is greater than</a:t>
            </a:r>
            <a:br>
              <a:rPr lang="en-GB" sz="2400" dirty="0" smtClean="0">
                <a:latin typeface="Calibri" charset="0"/>
                <a:ea typeface="Calibri" charset="0"/>
                <a:cs typeface="Calibri" charset="0"/>
              </a:rPr>
            </a:br>
            <a:r>
              <a:rPr lang="en-GB" sz="2400" dirty="0" smtClean="0">
                <a:latin typeface="Calibri" charset="0"/>
                <a:ea typeface="Calibri" charset="0"/>
                <a:cs typeface="Calibri" charset="0"/>
              </a:rPr>
              <a:t>range</a:t>
            </a:r>
            <a:r>
              <a:rPr lang="en-GB" sz="2400" dirty="0">
                <a:latin typeface="Calibri" charset="0"/>
                <a:ea typeface="Calibri" charset="0"/>
                <a:cs typeface="Calibri" charset="0"/>
              </a:rPr>
              <a:t> </a:t>
            </a:r>
            <a:r>
              <a:rPr lang="en-GB" sz="2400" dirty="0" smtClean="0">
                <a:latin typeface="Calibri" charset="0"/>
                <a:ea typeface="Calibri" charset="0"/>
                <a:cs typeface="Calibri" charset="0"/>
              </a:rPr>
              <a:t>of heavy particles (8 m in air</a:t>
            </a:r>
            <a:br>
              <a:rPr lang="en-GB" sz="2400" dirty="0" smtClean="0">
                <a:latin typeface="Calibri" charset="0"/>
                <a:ea typeface="Calibri" charset="0"/>
                <a:cs typeface="Calibri" charset="0"/>
              </a:rPr>
            </a:br>
            <a:r>
              <a:rPr lang="en-GB" sz="2400" dirty="0" smtClean="0">
                <a:latin typeface="Calibri" charset="0"/>
                <a:ea typeface="Calibri" charset="0"/>
                <a:cs typeface="Calibri" charset="0"/>
              </a:rPr>
              <a:t>and a few mm in metals)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29</a:t>
            </a:fld>
            <a:endParaRPr lang="en-CA" dirty="0"/>
          </a:p>
        </p:txBody>
      </p:sp>
      <p:pic>
        <p:nvPicPr>
          <p:cNvPr id="7" name="Picture 6"/>
          <p:cNvPicPr/>
          <p:nvPr/>
        </p:nvPicPr>
        <p:blipFill>
          <a:blip r:embed="rId3" cstate="print">
            <a:extLst>
              <a:ext uri="{28A0092B-C50C-407E-A947-70E740481C1C}">
                <a14:useLocalDpi xmlns:a14="http://schemas.microsoft.com/office/drawing/2010/main"/>
              </a:ext>
            </a:extLst>
          </a:blip>
          <a:stretch>
            <a:fillRect/>
          </a:stretch>
        </p:blipFill>
        <p:spPr>
          <a:xfrm>
            <a:off x="6488173" y="4020872"/>
            <a:ext cx="2303145" cy="2273300"/>
          </a:xfrm>
          <a:prstGeom prst="rect">
            <a:avLst/>
          </a:prstGeom>
        </p:spPr>
      </p:pic>
      <p:sp>
        <p:nvSpPr>
          <p:cNvPr id="8" name="TextBox 7"/>
          <p:cNvSpPr txBox="1"/>
          <p:nvPr/>
        </p:nvSpPr>
        <p:spPr>
          <a:xfrm>
            <a:off x="5858764" y="3620762"/>
            <a:ext cx="3861236" cy="400110"/>
          </a:xfrm>
          <a:prstGeom prst="rect">
            <a:avLst/>
          </a:prstGeom>
          <a:noFill/>
        </p:spPr>
        <p:txBody>
          <a:bodyPr wrap="square" rtlCol="0">
            <a:spAutoFit/>
          </a:bodyPr>
          <a:lstStyle/>
          <a:p>
            <a:pPr algn="r"/>
            <a:r>
              <a:rPr lang="en-GB" sz="2000" dirty="0" smtClean="0">
                <a:latin typeface="Arial" panose="020B0604020202020204" pitchFamily="34" charset="0"/>
                <a:cs typeface="Arial" panose="020B0604020202020204" pitchFamily="34" charset="0"/>
              </a:rPr>
              <a:t>Path </a:t>
            </a:r>
            <a:r>
              <a:rPr lang="en-GB" sz="2000" dirty="0">
                <a:latin typeface="Arial" panose="020B0604020202020204" pitchFamily="34" charset="0"/>
                <a:cs typeface="Arial" panose="020B0604020202020204" pitchFamily="34" charset="0"/>
              </a:rPr>
              <a:t>of an electron in matter</a:t>
            </a:r>
          </a:p>
        </p:txBody>
      </p:sp>
    </p:spTree>
    <p:extLst>
      <p:ext uri="{BB962C8B-B14F-4D97-AF65-F5344CB8AC3E}">
        <p14:creationId xmlns:p14="http://schemas.microsoft.com/office/powerpoint/2010/main" val="16600681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Interaction of gamma rays with matter</a:t>
            </a:r>
            <a:endParaRPr lang="en-CA" dirty="0"/>
          </a:p>
        </p:txBody>
      </p:sp>
      <p:sp>
        <p:nvSpPr>
          <p:cNvPr id="3" name="Content Placeholder 2"/>
          <p:cNvSpPr>
            <a:spLocks noGrp="1"/>
          </p:cNvSpPr>
          <p:nvPr>
            <p:ph idx="1"/>
          </p:nvPr>
        </p:nvSpPr>
        <p:spPr/>
        <p:txBody>
          <a:bodyPr>
            <a:noAutofit/>
          </a:bodyPr>
          <a:lstStyle/>
          <a:p>
            <a:pPr eaLnBrk="0" fontAlgn="base" hangingPunct="0">
              <a:lnSpc>
                <a:spcPct val="90000"/>
              </a:lnSpc>
              <a:spcBef>
                <a:spcPts val="0"/>
              </a:spcBef>
              <a:spcAft>
                <a:spcPts val="600"/>
              </a:spcAft>
            </a:pPr>
            <a:r>
              <a:rPr lang="en-CA" sz="2800" dirty="0" smtClean="0">
                <a:latin typeface="Calibri" charset="0"/>
                <a:ea typeface="Calibri" charset="0"/>
                <a:cs typeface="Calibri" charset="0"/>
              </a:rPr>
              <a:t>Gamma rays and X-rays are similar</a:t>
            </a:r>
          </a:p>
          <a:p>
            <a:pPr lvl="1" eaLnBrk="0" fontAlgn="base" hangingPunct="0">
              <a:lnSpc>
                <a:spcPct val="90000"/>
              </a:lnSpc>
              <a:spcBef>
                <a:spcPts val="0"/>
              </a:spcBef>
              <a:spcAft>
                <a:spcPts val="600"/>
              </a:spcAft>
            </a:pPr>
            <a:r>
              <a:rPr lang="en-CA" sz="2400" dirty="0" smtClean="0">
                <a:latin typeface="Calibri" charset="0"/>
                <a:ea typeface="Calibri" charset="0"/>
                <a:cs typeface="Calibri" charset="0"/>
              </a:rPr>
              <a:t>Gamma rays originate from changes in nuclei</a:t>
            </a:r>
          </a:p>
          <a:p>
            <a:pPr lvl="1" eaLnBrk="0" fontAlgn="base" hangingPunct="0">
              <a:lnSpc>
                <a:spcPct val="90000"/>
              </a:lnSpc>
              <a:spcBef>
                <a:spcPts val="0"/>
              </a:spcBef>
              <a:spcAft>
                <a:spcPts val="600"/>
              </a:spcAft>
            </a:pPr>
            <a:r>
              <a:rPr lang="en-CA" sz="2400" dirty="0" smtClean="0">
                <a:latin typeface="Calibri" charset="0"/>
                <a:ea typeface="Calibri" charset="0"/>
                <a:cs typeface="Calibri" charset="0"/>
              </a:rPr>
              <a:t>X-rays originate from electron cloud of an atom</a:t>
            </a:r>
          </a:p>
          <a:p>
            <a:pPr lvl="1" eaLnBrk="0" fontAlgn="base" hangingPunct="0">
              <a:lnSpc>
                <a:spcPct val="90000"/>
              </a:lnSpc>
              <a:spcBef>
                <a:spcPts val="0"/>
              </a:spcBef>
              <a:spcAft>
                <a:spcPts val="1800"/>
              </a:spcAft>
            </a:pPr>
            <a:r>
              <a:rPr lang="en-CA" sz="2400" dirty="0" smtClean="0">
                <a:latin typeface="Calibri" charset="0"/>
                <a:ea typeface="Calibri" charset="0"/>
                <a:cs typeface="Calibri" charset="0"/>
              </a:rPr>
              <a:t>Generally, X-rays have lower energy than gamma rays</a:t>
            </a:r>
          </a:p>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Gamma rays travel through space at constant speed (speed of light) in a straight line until interaction with nuclei or electrons</a:t>
            </a:r>
          </a:p>
          <a:p>
            <a:pPr eaLnBrk="0" fontAlgn="base" hangingPunct="0">
              <a:lnSpc>
                <a:spcPct val="90000"/>
              </a:lnSpc>
              <a:spcBef>
                <a:spcPts val="0"/>
              </a:spcBef>
              <a:spcAft>
                <a:spcPts val="600"/>
              </a:spcAft>
            </a:pPr>
            <a:r>
              <a:rPr lang="en-CA" sz="2800" dirty="0" smtClean="0">
                <a:latin typeface="Calibri" charset="0"/>
                <a:ea typeface="Calibri" charset="0"/>
                <a:cs typeface="Calibri" charset="0"/>
              </a:rPr>
              <a:t>Most important interactions are:</a:t>
            </a:r>
          </a:p>
          <a:p>
            <a:pPr lvl="1" eaLnBrk="0" fontAlgn="base" hangingPunct="0">
              <a:lnSpc>
                <a:spcPct val="90000"/>
              </a:lnSpc>
              <a:spcBef>
                <a:spcPts val="0"/>
              </a:spcBef>
              <a:spcAft>
                <a:spcPts val="600"/>
              </a:spcAft>
            </a:pPr>
            <a:r>
              <a:rPr lang="en-CA" sz="2400" dirty="0" smtClean="0">
                <a:latin typeface="Calibri" charset="0"/>
                <a:ea typeface="Calibri" charset="0"/>
                <a:cs typeface="Calibri" charset="0"/>
              </a:rPr>
              <a:t>Photoelectric effect</a:t>
            </a:r>
          </a:p>
          <a:p>
            <a:pPr lvl="1" eaLnBrk="0" fontAlgn="base" hangingPunct="0">
              <a:lnSpc>
                <a:spcPct val="90000"/>
              </a:lnSpc>
              <a:spcBef>
                <a:spcPts val="0"/>
              </a:spcBef>
              <a:spcAft>
                <a:spcPts val="600"/>
              </a:spcAft>
            </a:pPr>
            <a:r>
              <a:rPr lang="en-CA" sz="2400" dirty="0" smtClean="0">
                <a:latin typeface="Calibri" charset="0"/>
                <a:ea typeface="Calibri" charset="0"/>
                <a:cs typeface="Calibri" charset="0"/>
              </a:rPr>
              <a:t>Compton scattering</a:t>
            </a:r>
          </a:p>
          <a:p>
            <a:pPr lvl="1" eaLnBrk="0" fontAlgn="base" hangingPunct="0">
              <a:lnSpc>
                <a:spcPct val="90000"/>
              </a:lnSpc>
              <a:spcBef>
                <a:spcPts val="0"/>
              </a:spcBef>
              <a:spcAft>
                <a:spcPts val="1800"/>
              </a:spcAft>
            </a:pPr>
            <a:r>
              <a:rPr lang="en-CA" sz="2400" dirty="0" smtClean="0">
                <a:latin typeface="Calibri" charset="0"/>
                <a:ea typeface="Calibri" charset="0"/>
                <a:cs typeface="Calibri" charset="0"/>
              </a:rPr>
              <a:t>Pair production</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30</a:t>
            </a:fld>
            <a:endParaRPr lang="en-CA" dirty="0"/>
          </a:p>
        </p:txBody>
      </p:sp>
    </p:spTree>
    <p:extLst>
      <p:ext uri="{BB962C8B-B14F-4D97-AF65-F5344CB8AC3E}">
        <p14:creationId xmlns:p14="http://schemas.microsoft.com/office/powerpoint/2010/main" val="3539721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Photoelectric effect</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Leads to complete photon absorption</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Photon hits a bound electron in an atom and passes all energy to electron. Photon disappears</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Electron is emitted with kinetic energy of the photon (less the binding energy of the electron)</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Emitted electron travels through matter</a:t>
            </a:r>
            <a:br>
              <a:rPr lang="en-GB" sz="2800" dirty="0" smtClean="0">
                <a:latin typeface="Calibri" charset="0"/>
                <a:ea typeface="Calibri" charset="0"/>
                <a:cs typeface="Calibri" charset="0"/>
              </a:rPr>
            </a:br>
            <a:r>
              <a:rPr lang="en-GB" sz="2800" dirty="0" smtClean="0">
                <a:latin typeface="Calibri" charset="0"/>
                <a:ea typeface="Calibri" charset="0"/>
                <a:cs typeface="Calibri" charset="0"/>
              </a:rPr>
              <a:t>just as a beta particle would</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31</a:t>
            </a:fld>
            <a:endParaRPr lang="en-CA" dirty="0"/>
          </a:p>
        </p:txBody>
      </p:sp>
      <p:pic>
        <p:nvPicPr>
          <p:cNvPr id="7" name="Picture 6"/>
          <p:cNvPicPr>
            <a:picLocks noChangeAspect="1"/>
          </p:cNvPicPr>
          <p:nvPr/>
        </p:nvPicPr>
        <p:blipFill>
          <a:blip r:embed="rId3"/>
          <a:stretch>
            <a:fillRect/>
          </a:stretch>
        </p:blipFill>
        <p:spPr>
          <a:xfrm>
            <a:off x="5582498" y="4212961"/>
            <a:ext cx="4006229" cy="2267038"/>
          </a:xfrm>
          <a:prstGeom prst="rect">
            <a:avLst/>
          </a:prstGeom>
        </p:spPr>
      </p:pic>
    </p:spTree>
    <p:extLst>
      <p:ext uri="{BB962C8B-B14F-4D97-AF65-F5344CB8AC3E}">
        <p14:creationId xmlns:p14="http://schemas.microsoft.com/office/powerpoint/2010/main" val="20884359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Compton scattering</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Photon hits a bound electron in an atom and passes </a:t>
            </a:r>
            <a:r>
              <a:rPr lang="en-GB" sz="2800" b="1" dirty="0" smtClean="0">
                <a:solidFill>
                  <a:schemeClr val="tx1"/>
                </a:solidFill>
                <a:latin typeface="Calibri" charset="0"/>
                <a:ea typeface="Calibri" charset="0"/>
                <a:cs typeface="Calibri" charset="0"/>
              </a:rPr>
              <a:t>some</a:t>
            </a:r>
            <a:r>
              <a:rPr lang="en-GB" sz="2800" dirty="0" smtClean="0">
                <a:latin typeface="Calibri" charset="0"/>
                <a:ea typeface="Calibri" charset="0"/>
                <a:cs typeface="Calibri" charset="0"/>
              </a:rPr>
              <a:t> of its energy to electron</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Emitted electron travels through matter just as a beta particle would</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Photon’s remaining energy emitted in the form of a new photon</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32</a:t>
            </a:fld>
            <a:endParaRPr lang="en-CA" dirty="0"/>
          </a:p>
        </p:txBody>
      </p:sp>
      <p:pic>
        <p:nvPicPr>
          <p:cNvPr id="9" name="Picture 8"/>
          <p:cNvPicPr/>
          <p:nvPr/>
        </p:nvPicPr>
        <p:blipFill>
          <a:blip r:embed="rId3" cstate="print">
            <a:extLst>
              <a:ext uri="{28A0092B-C50C-407E-A947-70E740481C1C}">
                <a14:useLocalDpi xmlns:a14="http://schemas.microsoft.com/office/drawing/2010/main"/>
              </a:ext>
            </a:extLst>
          </a:blip>
          <a:stretch>
            <a:fillRect/>
          </a:stretch>
        </p:blipFill>
        <p:spPr>
          <a:xfrm>
            <a:off x="5938575" y="3854909"/>
            <a:ext cx="3781425" cy="2625090"/>
          </a:xfrm>
          <a:prstGeom prst="rect">
            <a:avLst/>
          </a:prstGeom>
        </p:spPr>
      </p:pic>
    </p:spTree>
    <p:extLst>
      <p:ext uri="{BB962C8B-B14F-4D97-AF65-F5344CB8AC3E}">
        <p14:creationId xmlns:p14="http://schemas.microsoft.com/office/powerpoint/2010/main" val="20402975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Pair production </a:t>
            </a:r>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Pair production occurs when high energy photon approaches atomic nucleus</a:t>
            </a:r>
          </a:p>
          <a:p>
            <a:pPr>
              <a:lnSpc>
                <a:spcPct val="90000"/>
              </a:lnSpc>
              <a:spcBef>
                <a:spcPts val="0"/>
              </a:spcBef>
              <a:spcAft>
                <a:spcPts val="600"/>
              </a:spcAft>
            </a:pPr>
            <a:r>
              <a:rPr lang="en-GB" sz="2800" noProof="0" dirty="0" smtClean="0"/>
              <a:t>In interaction with nucleus electric field, electron and positron </a:t>
            </a:r>
            <a:r>
              <a:rPr lang="en-GB" sz="2800" dirty="0" smtClean="0"/>
              <a:t>are</a:t>
            </a:r>
            <a:r>
              <a:rPr lang="en-GB" sz="2800" noProof="0" dirty="0" smtClean="0"/>
              <a:t> created, while photon disappears.</a:t>
            </a:r>
          </a:p>
          <a:p>
            <a:pPr lvl="1">
              <a:lnSpc>
                <a:spcPct val="90000"/>
              </a:lnSpc>
              <a:spcBef>
                <a:spcPts val="0"/>
              </a:spcBef>
              <a:spcAft>
                <a:spcPts val="1800"/>
              </a:spcAft>
            </a:pPr>
            <a:r>
              <a:rPr lang="en-GB" sz="2400" noProof="0" dirty="0" smtClean="0"/>
              <a:t>Electron and positron fly off in opposite directions</a:t>
            </a:r>
          </a:p>
          <a:p>
            <a:pPr>
              <a:lnSpc>
                <a:spcPct val="90000"/>
              </a:lnSpc>
              <a:spcBef>
                <a:spcPts val="0"/>
              </a:spcBef>
              <a:spcAft>
                <a:spcPts val="1800"/>
              </a:spcAft>
            </a:pPr>
            <a:r>
              <a:rPr lang="en-GB" sz="2800" noProof="0" dirty="0" smtClean="0"/>
              <a:t>The production of electron-positron</a:t>
            </a:r>
            <a:br>
              <a:rPr lang="en-GB" sz="2800" noProof="0" dirty="0" smtClean="0"/>
            </a:br>
            <a:r>
              <a:rPr lang="en-GB" sz="2800" noProof="0" dirty="0" smtClean="0"/>
              <a:t>pair requires 1.02 MeV, remaining</a:t>
            </a:r>
            <a:br>
              <a:rPr lang="en-GB" sz="2800" noProof="0" dirty="0" smtClean="0"/>
            </a:br>
            <a:r>
              <a:rPr lang="en-GB" sz="2800" noProof="0" dirty="0" smtClean="0"/>
              <a:t>energy of original photon is shared</a:t>
            </a:r>
            <a:br>
              <a:rPr lang="en-GB" sz="2800" noProof="0" dirty="0" smtClean="0"/>
            </a:br>
            <a:r>
              <a:rPr lang="en-GB" sz="2800" noProof="0" dirty="0" smtClean="0"/>
              <a:t>among</a:t>
            </a:r>
            <a:r>
              <a:rPr lang="en-GB" sz="2800" dirty="0"/>
              <a:t> </a:t>
            </a:r>
            <a:r>
              <a:rPr lang="en-GB" sz="2800" noProof="0" dirty="0" smtClean="0"/>
              <a:t>electron and positron</a:t>
            </a:r>
          </a:p>
        </p:txBody>
      </p:sp>
      <p:sp>
        <p:nvSpPr>
          <p:cNvPr id="4" name="Slide Number Placeholder 3"/>
          <p:cNvSpPr>
            <a:spLocks noGrp="1"/>
          </p:cNvSpPr>
          <p:nvPr>
            <p:ph type="sldNum" sz="quarter" idx="12"/>
          </p:nvPr>
        </p:nvSpPr>
        <p:spPr/>
        <p:txBody>
          <a:bodyPr/>
          <a:lstStyle/>
          <a:p>
            <a:fld id="{E820C8E4-9002-4E93-8650-B0CC00F8D49C}" type="slidenum">
              <a:rPr lang="sl-SI" smtClean="0"/>
              <a:t>33</a:t>
            </a:fld>
            <a:endParaRPr lang="sl-SI"/>
          </a:p>
        </p:txBody>
      </p:sp>
      <p:pic>
        <p:nvPicPr>
          <p:cNvPr id="5" name="Picture 4"/>
          <p:cNvPicPr>
            <a:picLocks noChangeAspect="1"/>
          </p:cNvPicPr>
          <p:nvPr/>
        </p:nvPicPr>
        <p:blipFill>
          <a:blip r:embed="rId3"/>
          <a:stretch>
            <a:fillRect/>
          </a:stretch>
        </p:blipFill>
        <p:spPr>
          <a:xfrm>
            <a:off x="6330390" y="3869999"/>
            <a:ext cx="3119610" cy="1962228"/>
          </a:xfrm>
          <a:prstGeom prst="rect">
            <a:avLst/>
          </a:prstGeom>
        </p:spPr>
      </p:pic>
      <p:sp>
        <p:nvSpPr>
          <p:cNvPr id="8"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9"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8106050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Attenuation of gamma radiation</a:t>
            </a:r>
            <a:endParaRPr lang="en-CA" dirty="0"/>
          </a:p>
        </p:txBody>
      </p:sp>
      <p:sp>
        <p:nvSpPr>
          <p:cNvPr id="3" name="Content Placeholder 2"/>
          <p:cNvSpPr>
            <a:spLocks noGrp="1"/>
          </p:cNvSpPr>
          <p:nvPr>
            <p:ph idx="1"/>
          </p:nvPr>
        </p:nvSpPr>
        <p:spPr/>
        <p:txBody>
          <a:bodyPr>
            <a:noAutofit/>
          </a:bodyPr>
          <a:lstStyle/>
          <a:p>
            <a:pPr eaLnBrk="0" fontAlgn="base" hangingPunct="0">
              <a:lnSpc>
                <a:spcPct val="90000"/>
              </a:lnSpc>
              <a:spcBef>
                <a:spcPts val="0"/>
              </a:spcBef>
              <a:spcAft>
                <a:spcPts val="1800"/>
              </a:spcAft>
            </a:pPr>
            <a:r>
              <a:rPr lang="en-GB" sz="2800" dirty="0">
                <a:latin typeface="Calibri" charset="0"/>
                <a:ea typeface="Calibri" charset="0"/>
                <a:cs typeface="Calibri" charset="0"/>
              </a:rPr>
              <a:t>P</a:t>
            </a:r>
            <a:r>
              <a:rPr lang="en-GB" sz="2800" dirty="0" smtClean="0">
                <a:latin typeface="Calibri" charset="0"/>
                <a:ea typeface="Calibri" charset="0"/>
                <a:cs typeface="Calibri" charset="0"/>
              </a:rPr>
              <a:t>hotons do not interact with many atoms before disappearing</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Interaction is </a:t>
            </a:r>
            <a:r>
              <a:rPr lang="en-GB" sz="2800" b="1" dirty="0" smtClean="0">
                <a:solidFill>
                  <a:schemeClr val="tx1"/>
                </a:solidFill>
                <a:latin typeface="Calibri" charset="0"/>
                <a:ea typeface="Calibri" charset="0"/>
                <a:cs typeface="Calibri" charset="0"/>
              </a:rPr>
              <a:t>random</a:t>
            </a:r>
          </a:p>
          <a:p>
            <a:pPr eaLnBrk="0" fontAlgn="base" hangingPunct="0">
              <a:lnSpc>
                <a:spcPct val="90000"/>
              </a:lnSpc>
              <a:spcBef>
                <a:spcPts val="0"/>
              </a:spcBef>
              <a:spcAft>
                <a:spcPts val="1800"/>
              </a:spcAft>
            </a:pPr>
            <a:r>
              <a:rPr lang="en-GB" sz="2800" dirty="0">
                <a:latin typeface="Calibri" charset="0"/>
                <a:ea typeface="Calibri" charset="0"/>
                <a:cs typeface="Calibri" charset="0"/>
              </a:rPr>
              <a:t>C</a:t>
            </a:r>
            <a:r>
              <a:rPr lang="en-GB" sz="2800" dirty="0" smtClean="0">
                <a:latin typeface="Calibri" charset="0"/>
                <a:ea typeface="Calibri" charset="0"/>
                <a:cs typeface="Calibri" charset="0"/>
              </a:rPr>
              <a:t>annot define a range for gamma radiation</a:t>
            </a:r>
            <a:endParaRPr lang="en-GB" sz="2800" dirty="0">
              <a:latin typeface="Calibri" charset="0"/>
              <a:ea typeface="Calibri" charset="0"/>
              <a:cs typeface="Calibri" charset="0"/>
            </a:endParaRP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 Can predict the </a:t>
            </a:r>
            <a:r>
              <a:rPr lang="en-GB" sz="2800" b="1" dirty="0" smtClean="0">
                <a:solidFill>
                  <a:schemeClr val="tx1"/>
                </a:solidFill>
                <a:latin typeface="Calibri" charset="0"/>
                <a:ea typeface="Calibri" charset="0"/>
                <a:cs typeface="Calibri" charset="0"/>
              </a:rPr>
              <a:t>probability</a:t>
            </a:r>
            <a:r>
              <a:rPr lang="en-GB" sz="2800" dirty="0" smtClean="0">
                <a:latin typeface="Calibri" charset="0"/>
                <a:ea typeface="Calibri" charset="0"/>
                <a:cs typeface="Calibri" charset="0"/>
              </a:rPr>
              <a:t> of a gamma photon being scattered or absorbed as it travels a certain thickness of matter</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For a given photon flux, the number of photons that travel a certain distance </a:t>
            </a:r>
            <a:r>
              <a:rPr lang="en-GB" sz="2800" b="1" dirty="0" smtClean="0">
                <a:solidFill>
                  <a:schemeClr val="tx1"/>
                </a:solidFill>
                <a:latin typeface="Calibri" charset="0"/>
                <a:ea typeface="Calibri" charset="0"/>
                <a:cs typeface="Calibri" charset="0"/>
              </a:rPr>
              <a:t>without interaction</a:t>
            </a:r>
            <a:r>
              <a:rPr lang="en-GB" sz="2800" dirty="0" smtClean="0">
                <a:latin typeface="Calibri" charset="0"/>
                <a:ea typeface="Calibri" charset="0"/>
                <a:cs typeface="Calibri" charset="0"/>
              </a:rPr>
              <a:t> reduces </a:t>
            </a:r>
            <a:r>
              <a:rPr lang="en-GB" sz="2800" b="1" dirty="0" smtClean="0">
                <a:solidFill>
                  <a:schemeClr val="tx1"/>
                </a:solidFill>
                <a:latin typeface="Calibri" charset="0"/>
                <a:ea typeface="Calibri" charset="0"/>
                <a:cs typeface="Calibri" charset="0"/>
              </a:rPr>
              <a:t>exponentially</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34</a:t>
            </a:fld>
            <a:endParaRPr lang="en-CA" dirty="0"/>
          </a:p>
        </p:txBody>
      </p:sp>
    </p:spTree>
    <p:extLst>
      <p:ext uri="{BB962C8B-B14F-4D97-AF65-F5344CB8AC3E}">
        <p14:creationId xmlns:p14="http://schemas.microsoft.com/office/powerpoint/2010/main" val="8513137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Attenuation of gamma radiation (cont’d)</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Number of photons which travel a certain distance without scattering or being absorbed also reduces exponentially</a:t>
            </a:r>
          </a:p>
          <a:p>
            <a:pPr eaLnBrk="0" fontAlgn="base" hangingPunct="0">
              <a:lnSpc>
                <a:spcPct val="90000"/>
              </a:lnSpc>
              <a:spcBef>
                <a:spcPts val="0"/>
              </a:spcBef>
              <a:spcAft>
                <a:spcPts val="1800"/>
              </a:spcAft>
            </a:pPr>
            <a:r>
              <a:rPr lang="en-GB" sz="2800" b="1" dirty="0" smtClean="0">
                <a:solidFill>
                  <a:schemeClr val="tx1"/>
                </a:solidFill>
                <a:latin typeface="Calibri" charset="0"/>
                <a:ea typeface="Calibri" charset="0"/>
                <a:cs typeface="Calibri" charset="0"/>
              </a:rPr>
              <a:t>Half-value layer </a:t>
            </a:r>
            <a:r>
              <a:rPr lang="en-GB" sz="2800" dirty="0">
                <a:solidFill>
                  <a:srgbClr val="654A15"/>
                </a:solidFill>
              </a:rPr>
              <a:t>(</a:t>
            </a:r>
            <a:r>
              <a:rPr lang="en-GB" sz="2800" i="1" dirty="0" smtClean="0"/>
              <a:t>d</a:t>
            </a:r>
            <a:r>
              <a:rPr lang="en-GB" sz="2800" baseline="-25000" dirty="0" smtClean="0"/>
              <a:t>1/2</a:t>
            </a:r>
            <a:r>
              <a:rPr lang="en-GB" sz="2800" dirty="0" smtClean="0"/>
              <a:t>) </a:t>
            </a:r>
            <a:r>
              <a:rPr lang="en-GB" sz="2800" dirty="0" smtClean="0">
                <a:latin typeface="Calibri" charset="0"/>
                <a:ea typeface="Calibri" charset="0"/>
                <a:cs typeface="Calibri" charset="0"/>
              </a:rPr>
              <a:t>is the</a:t>
            </a:r>
            <a:br>
              <a:rPr lang="en-GB" sz="2800" dirty="0" smtClean="0">
                <a:latin typeface="Calibri" charset="0"/>
                <a:ea typeface="Calibri" charset="0"/>
                <a:cs typeface="Calibri" charset="0"/>
              </a:rPr>
            </a:br>
            <a:r>
              <a:rPr lang="en-GB" sz="2800" dirty="0" smtClean="0">
                <a:latin typeface="Calibri" charset="0"/>
                <a:ea typeface="Calibri" charset="0"/>
                <a:cs typeface="Calibri" charset="0"/>
              </a:rPr>
              <a:t>thickness of a substance where</a:t>
            </a:r>
            <a:br>
              <a:rPr lang="en-GB" sz="2800" dirty="0" smtClean="0">
                <a:latin typeface="Calibri" charset="0"/>
                <a:ea typeface="Calibri" charset="0"/>
                <a:cs typeface="Calibri" charset="0"/>
              </a:rPr>
            </a:br>
            <a:r>
              <a:rPr lang="en-GB" sz="2800" dirty="0" smtClean="0">
                <a:latin typeface="Calibri" charset="0"/>
                <a:ea typeface="Calibri" charset="0"/>
                <a:cs typeface="Calibri" charset="0"/>
              </a:rPr>
              <a:t> the flux of photons is reduced</a:t>
            </a:r>
            <a:br>
              <a:rPr lang="en-GB" sz="2800" dirty="0" smtClean="0">
                <a:latin typeface="Calibri" charset="0"/>
                <a:ea typeface="Calibri" charset="0"/>
                <a:cs typeface="Calibri" charset="0"/>
              </a:rPr>
            </a:br>
            <a:r>
              <a:rPr lang="en-GB" sz="2800" dirty="0" smtClean="0">
                <a:latin typeface="Calibri" charset="0"/>
                <a:ea typeface="Calibri" charset="0"/>
                <a:cs typeface="Calibri" charset="0"/>
              </a:rPr>
              <a:t>to half its initial value</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35</a:t>
            </a:fld>
            <a:endParaRPr lang="en-CA" dirty="0"/>
          </a:p>
        </p:txBody>
      </p:sp>
      <p:pic>
        <p:nvPicPr>
          <p:cNvPr id="7" name="Picture 6"/>
          <p:cNvPicPr/>
          <p:nvPr/>
        </p:nvPicPr>
        <p:blipFill>
          <a:blip r:embed="rId3" cstate="print">
            <a:extLst>
              <a:ext uri="{28A0092B-C50C-407E-A947-70E740481C1C}">
                <a14:useLocalDpi xmlns:a14="http://schemas.microsoft.com/office/drawing/2010/main"/>
              </a:ext>
            </a:extLst>
          </a:blip>
          <a:stretch>
            <a:fillRect/>
          </a:stretch>
        </p:blipFill>
        <p:spPr>
          <a:xfrm>
            <a:off x="5400730" y="2991727"/>
            <a:ext cx="4319270" cy="3001645"/>
          </a:xfrm>
          <a:prstGeom prst="rect">
            <a:avLst/>
          </a:prstGeom>
        </p:spPr>
      </p:pic>
      <p:sp>
        <p:nvSpPr>
          <p:cNvPr id="8" name="TextBox 7"/>
          <p:cNvSpPr txBox="1"/>
          <p:nvPr/>
        </p:nvSpPr>
        <p:spPr>
          <a:xfrm>
            <a:off x="2271094" y="4931544"/>
            <a:ext cx="3331501" cy="707886"/>
          </a:xfrm>
          <a:prstGeom prst="rect">
            <a:avLst/>
          </a:prstGeom>
          <a:noFill/>
        </p:spPr>
        <p:txBody>
          <a:bodyPr wrap="square" rtlCol="0">
            <a:spAutoFit/>
          </a:bodyPr>
          <a:lstStyle/>
          <a:p>
            <a:pPr algn="r"/>
            <a:r>
              <a:rPr lang="en-GB" sz="2000" dirty="0" smtClean="0">
                <a:latin typeface="Arial" panose="020B0604020202020204" pitchFamily="34" charset="0"/>
                <a:cs typeface="Arial" panose="020B0604020202020204" pitchFamily="34" charset="0"/>
              </a:rPr>
              <a:t>Exponential attenuation </a:t>
            </a:r>
            <a:br>
              <a:rPr lang="en-GB" sz="2000" dirty="0" smtClean="0">
                <a:latin typeface="Arial" panose="020B0604020202020204" pitchFamily="34" charset="0"/>
                <a:cs typeface="Arial" panose="020B0604020202020204" pitchFamily="34" charset="0"/>
              </a:rPr>
            </a:br>
            <a:r>
              <a:rPr lang="en-GB" sz="2000" dirty="0" smtClean="0">
                <a:latin typeface="Arial" panose="020B0604020202020204" pitchFamily="34" charset="0"/>
                <a:cs typeface="Arial" panose="020B0604020202020204" pitchFamily="34" charset="0"/>
              </a:rPr>
              <a:t>of photon flux</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86759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Attenuation of gamma </a:t>
            </a:r>
            <a:r>
              <a:rPr lang="en-GB" dirty="0" smtClean="0"/>
              <a:t>radiation (cont’d)</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b="1" noProof="0" dirty="0" smtClean="0">
                <a:solidFill>
                  <a:schemeClr val="tx1"/>
                </a:solidFill>
              </a:rPr>
              <a:t>Tenth-value layer</a:t>
            </a:r>
            <a:r>
              <a:rPr lang="en-GB" noProof="0" dirty="0" smtClean="0">
                <a:solidFill>
                  <a:srgbClr val="654A15"/>
                </a:solidFill>
              </a:rPr>
              <a:t> (</a:t>
            </a:r>
            <a:r>
              <a:rPr lang="en-GB" i="1" noProof="0" dirty="0" smtClean="0"/>
              <a:t>d</a:t>
            </a:r>
            <a:r>
              <a:rPr lang="en-GB" baseline="-25000" noProof="0" dirty="0" smtClean="0"/>
              <a:t>1/10</a:t>
            </a:r>
            <a:r>
              <a:rPr lang="en-GB" noProof="0" dirty="0" smtClean="0"/>
              <a:t>) is also used: the thickness of material at which flux is reduced by factor 10</a:t>
            </a:r>
          </a:p>
          <a:p>
            <a:pPr>
              <a:lnSpc>
                <a:spcPct val="90000"/>
              </a:lnSpc>
              <a:spcBef>
                <a:spcPts val="0"/>
              </a:spcBef>
              <a:spcAft>
                <a:spcPts val="1800"/>
              </a:spcAft>
            </a:pPr>
            <a:r>
              <a:rPr lang="en-GB" noProof="0" dirty="0" smtClean="0"/>
              <a:t>For tenth-value layer, the following equation applies:</a:t>
            </a:r>
          </a:p>
          <a:p>
            <a:pPr>
              <a:lnSpc>
                <a:spcPct val="90000"/>
              </a:lnSpc>
              <a:spcBef>
                <a:spcPts val="0"/>
              </a:spcBef>
              <a:spcAft>
                <a:spcPts val="1800"/>
              </a:spcAft>
            </a:pPr>
            <a:endParaRPr lang="en-GB" noProof="0" dirty="0" smtClean="0"/>
          </a:p>
          <a:p>
            <a:pPr>
              <a:lnSpc>
                <a:spcPct val="90000"/>
              </a:lnSpc>
              <a:spcBef>
                <a:spcPts val="0"/>
              </a:spcBef>
              <a:spcAft>
                <a:spcPts val="1800"/>
              </a:spcAft>
            </a:pPr>
            <a:endParaRPr lang="en-GB" noProof="0" dirty="0" smtClean="0"/>
          </a:p>
          <a:p>
            <a:pPr>
              <a:lnSpc>
                <a:spcPct val="90000"/>
              </a:lnSpc>
              <a:spcBef>
                <a:spcPts val="0"/>
              </a:spcBef>
              <a:spcAft>
                <a:spcPts val="1800"/>
              </a:spcAft>
            </a:pPr>
            <a:r>
              <a:rPr lang="en-GB" noProof="0" dirty="0" smtClean="0"/>
              <a:t>Connection between half-value layer and tenth-value layer:</a:t>
            </a:r>
          </a:p>
          <a:p>
            <a:pPr marL="0" indent="0">
              <a:lnSpc>
                <a:spcPct val="90000"/>
              </a:lnSpc>
              <a:spcBef>
                <a:spcPts val="0"/>
              </a:spcBef>
              <a:spcAft>
                <a:spcPts val="1800"/>
              </a:spcAft>
              <a:buNone/>
            </a:pPr>
            <a:r>
              <a:rPr lang="en-GB" i="1" noProof="0" dirty="0" smtClean="0"/>
              <a:t>			</a:t>
            </a:r>
            <a:r>
              <a:rPr lang="en-GB" sz="2400" i="1" dirty="0">
                <a:latin typeface="Times New Roman" panose="02020603050405020304" pitchFamily="18" charset="0"/>
                <a:cs typeface="Times New Roman" panose="02020603050405020304" pitchFamily="18" charset="0"/>
              </a:rPr>
              <a:t>d</a:t>
            </a:r>
            <a:r>
              <a:rPr lang="en-GB" sz="2400" baseline="-25000" dirty="0">
                <a:latin typeface="Times New Roman" panose="02020603050405020304" pitchFamily="18" charset="0"/>
                <a:cs typeface="Times New Roman" panose="02020603050405020304" pitchFamily="18" charset="0"/>
              </a:rPr>
              <a:t>1/10</a:t>
            </a:r>
            <a:r>
              <a:rPr lang="en-GB" sz="2400" dirty="0">
                <a:latin typeface="Times New Roman" panose="02020603050405020304" pitchFamily="18" charset="0"/>
                <a:cs typeface="Times New Roman" panose="02020603050405020304" pitchFamily="18" charset="0"/>
              </a:rPr>
              <a:t> = 3.3 </a:t>
            </a:r>
            <a:r>
              <a:rPr lang="en-GB" sz="2400" i="1" dirty="0">
                <a:latin typeface="Times New Roman" panose="02020603050405020304" pitchFamily="18" charset="0"/>
                <a:cs typeface="Times New Roman" panose="02020603050405020304" pitchFamily="18" charset="0"/>
              </a:rPr>
              <a:t>d</a:t>
            </a:r>
            <a:r>
              <a:rPr lang="en-GB" sz="2400" baseline="-25000" dirty="0">
                <a:latin typeface="Times New Roman" panose="02020603050405020304" pitchFamily="18" charset="0"/>
                <a:cs typeface="Times New Roman" panose="02020603050405020304" pitchFamily="18" charset="0"/>
              </a:rPr>
              <a:t>1/2</a:t>
            </a:r>
            <a:r>
              <a:rPr lang="en-GB" sz="2400" dirty="0"/>
              <a:t> </a:t>
            </a:r>
          </a:p>
        </p:txBody>
      </p:sp>
      <p:sp>
        <p:nvSpPr>
          <p:cNvPr id="4" name="Slide Number Placeholder 3"/>
          <p:cNvSpPr>
            <a:spLocks noGrp="1"/>
          </p:cNvSpPr>
          <p:nvPr>
            <p:ph type="sldNum" sz="quarter" idx="12"/>
          </p:nvPr>
        </p:nvSpPr>
        <p:spPr/>
        <p:txBody>
          <a:bodyPr/>
          <a:lstStyle/>
          <a:p>
            <a:fld id="{E820C8E4-9002-4E93-8650-B0CC00F8D49C}" type="slidenum">
              <a:rPr lang="sl-SI" smtClean="0"/>
              <a:t>36</a:t>
            </a:fld>
            <a:endParaRPr lang="sl-SI"/>
          </a:p>
        </p:txBody>
      </p:sp>
      <p:graphicFrame>
        <p:nvGraphicFramePr>
          <p:cNvPr id="6" name="Object 5"/>
          <p:cNvGraphicFramePr>
            <a:graphicFrameLocks noChangeAspect="1"/>
          </p:cNvGraphicFramePr>
          <p:nvPr>
            <p:extLst>
              <p:ext uri="{D42A27DB-BD31-4B8C-83A1-F6EECF244321}">
                <p14:modId xmlns:p14="http://schemas.microsoft.com/office/powerpoint/2010/main" val="1339175943"/>
              </p:ext>
            </p:extLst>
          </p:nvPr>
        </p:nvGraphicFramePr>
        <p:xfrm>
          <a:off x="2876394" y="3041999"/>
          <a:ext cx="2073606" cy="828000"/>
        </p:xfrm>
        <a:graphic>
          <a:graphicData uri="http://schemas.openxmlformats.org/presentationml/2006/ole">
            <mc:AlternateContent xmlns:mc="http://schemas.openxmlformats.org/markup-compatibility/2006">
              <mc:Choice xmlns:v="urn:schemas-microsoft-com:vml" Requires="v">
                <p:oleObj spid="_x0000_s1190" name="Equation" r:id="rId4" imgW="927100" imgH="381000" progId="Equation.3">
                  <p:embed/>
                </p:oleObj>
              </mc:Choice>
              <mc:Fallback>
                <p:oleObj name="Equation" r:id="rId4" imgW="927100" imgH="3810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6394" y="3041999"/>
                        <a:ext cx="2073606" cy="828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8"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0662253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Neutrons</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No electrical charge</a:t>
            </a:r>
          </a:p>
          <a:p>
            <a:pPr eaLnBrk="0" fontAlgn="base" hangingPunct="0">
              <a:lnSpc>
                <a:spcPct val="90000"/>
              </a:lnSpc>
              <a:spcBef>
                <a:spcPts val="0"/>
              </a:spcBef>
              <a:spcAft>
                <a:spcPts val="1800"/>
              </a:spcAft>
            </a:pPr>
            <a:r>
              <a:rPr lang="en-GB" sz="2800" dirty="0">
                <a:latin typeface="Calibri" charset="0"/>
                <a:ea typeface="Calibri" charset="0"/>
                <a:cs typeface="Calibri" charset="0"/>
              </a:rPr>
              <a:t>I</a:t>
            </a:r>
            <a:r>
              <a:rPr lang="en-GB" sz="2800" dirty="0" smtClean="0">
                <a:latin typeface="Calibri" charset="0"/>
                <a:ea typeface="Calibri" charset="0"/>
                <a:cs typeface="Calibri" charset="0"/>
              </a:rPr>
              <a:t>nteract with </a:t>
            </a:r>
            <a:r>
              <a:rPr lang="en-GB" sz="2800" b="1" dirty="0" smtClean="0">
                <a:solidFill>
                  <a:schemeClr val="tx1"/>
                </a:solidFill>
                <a:latin typeface="Calibri" charset="0"/>
                <a:ea typeface="Calibri" charset="0"/>
                <a:cs typeface="Calibri" charset="0"/>
              </a:rPr>
              <a:t>nuclei</a:t>
            </a:r>
            <a:r>
              <a:rPr lang="en-GB" sz="2800" dirty="0" smtClean="0">
                <a:latin typeface="Calibri" charset="0"/>
                <a:ea typeface="Calibri" charset="0"/>
                <a:cs typeface="Calibri" charset="0"/>
              </a:rPr>
              <a:t> through </a:t>
            </a:r>
            <a:r>
              <a:rPr lang="en-GB" sz="2800" b="1" dirty="0" smtClean="0">
                <a:solidFill>
                  <a:schemeClr val="tx1"/>
                </a:solidFill>
                <a:latin typeface="Calibri" charset="0"/>
                <a:ea typeface="Calibri" charset="0"/>
                <a:cs typeface="Calibri" charset="0"/>
              </a:rPr>
              <a:t>nuclear reactions</a:t>
            </a:r>
          </a:p>
          <a:p>
            <a:pPr eaLnBrk="0" fontAlgn="base" hangingPunct="0">
              <a:lnSpc>
                <a:spcPct val="90000"/>
              </a:lnSpc>
              <a:spcBef>
                <a:spcPts val="0"/>
              </a:spcBef>
              <a:spcAft>
                <a:spcPts val="1800"/>
              </a:spcAft>
            </a:pPr>
            <a:r>
              <a:rPr lang="en-GB" sz="2800" dirty="0">
                <a:latin typeface="Calibri" charset="0"/>
                <a:ea typeface="Calibri" charset="0"/>
                <a:cs typeface="Calibri" charset="0"/>
              </a:rPr>
              <a:t>Similar to gamma rays, the flux of neutrons decreases exponentially as they progress through material</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Travel through matter until they collide with a nucleus, which happens randomly</a:t>
            </a:r>
          </a:p>
          <a:p>
            <a:pPr eaLnBrk="0" fontAlgn="base" hangingPunct="0">
              <a:lnSpc>
                <a:spcPct val="90000"/>
              </a:lnSpc>
              <a:spcBef>
                <a:spcPts val="0"/>
              </a:spcBef>
              <a:spcAft>
                <a:spcPts val="600"/>
              </a:spcAft>
            </a:pPr>
            <a:r>
              <a:rPr lang="en-GB" sz="2800" dirty="0" smtClean="0">
                <a:latin typeface="Calibri" charset="0"/>
                <a:ea typeface="Calibri" charset="0"/>
                <a:cs typeface="Calibri" charset="0"/>
              </a:rPr>
              <a:t>Result of collision could be either:</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Scattering: neutron bounces off</a:t>
            </a:r>
          </a:p>
          <a:p>
            <a:pPr lvl="1" eaLnBrk="0" fontAlgn="base" hangingPunct="0">
              <a:lnSpc>
                <a:spcPct val="90000"/>
              </a:lnSpc>
              <a:spcBef>
                <a:spcPts val="0"/>
              </a:spcBef>
              <a:spcAft>
                <a:spcPts val="1800"/>
              </a:spcAft>
            </a:pPr>
            <a:r>
              <a:rPr lang="en-GB" sz="2400" dirty="0" smtClean="0">
                <a:latin typeface="Calibri" charset="0"/>
                <a:ea typeface="Calibri" charset="0"/>
                <a:cs typeface="Calibri" charset="0"/>
              </a:rPr>
              <a:t>Absorption: nuclear change occurs  </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37</a:t>
            </a:fld>
            <a:endParaRPr lang="en-CA" dirty="0"/>
          </a:p>
        </p:txBody>
      </p:sp>
    </p:spTree>
    <p:extLst>
      <p:ext uri="{BB962C8B-B14F-4D97-AF65-F5344CB8AC3E}">
        <p14:creationId xmlns:p14="http://schemas.microsoft.com/office/powerpoint/2010/main" val="6964197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Absorption of neutrons</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Neutrons released in fission and other nuclear reactions are fast neutrons</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As they collide with nuclei in matter, they lose some kinetic energy and eventually slow down to become thermal neutrons</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Thermal neutrons can be absorbed (captured</a:t>
            </a:r>
            <a:r>
              <a:rPr lang="en-GB" sz="2800" dirty="0">
                <a:latin typeface="Calibri" charset="0"/>
                <a:ea typeface="Calibri" charset="0"/>
                <a:cs typeface="Calibri" charset="0"/>
              </a:rPr>
              <a:t>)</a:t>
            </a:r>
            <a:r>
              <a:rPr lang="en-GB" sz="2800" dirty="0" smtClean="0">
                <a:latin typeface="Calibri" charset="0"/>
                <a:ea typeface="Calibri" charset="0"/>
                <a:cs typeface="Calibri" charset="0"/>
              </a:rPr>
              <a:t> by a nucleus</a:t>
            </a:r>
          </a:p>
          <a:p>
            <a:pPr eaLnBrk="0" fontAlgn="base" hangingPunct="0">
              <a:lnSpc>
                <a:spcPct val="90000"/>
              </a:lnSpc>
              <a:spcBef>
                <a:spcPts val="0"/>
              </a:spcBef>
              <a:spcAft>
                <a:spcPts val="1800"/>
              </a:spcAft>
            </a:pPr>
            <a:r>
              <a:rPr lang="en-GB" sz="2800" dirty="0" smtClean="0">
                <a:latin typeface="Calibri" charset="0"/>
                <a:ea typeface="Calibri" charset="0"/>
                <a:cs typeface="Calibri" charset="0"/>
              </a:rPr>
              <a:t>For radiation protection purposes, this absorption results in the production of ionizing particles and/or gamma rays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38</a:t>
            </a:fld>
            <a:endParaRPr lang="en-CA" dirty="0"/>
          </a:p>
        </p:txBody>
      </p:sp>
    </p:spTree>
    <p:extLst>
      <p:ext uri="{BB962C8B-B14F-4D97-AF65-F5344CB8AC3E}">
        <p14:creationId xmlns:p14="http://schemas.microsoft.com/office/powerpoint/2010/main" val="162799275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Exercise #2</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For the sources on the following slide, complete the following:</a:t>
            </a:r>
          </a:p>
          <a:p>
            <a:pPr marL="946350" lvl="1" indent="-514350">
              <a:spcBef>
                <a:spcPts val="0"/>
              </a:spcBef>
              <a:spcAft>
                <a:spcPts val="1800"/>
              </a:spcAft>
              <a:buClr>
                <a:schemeClr val="bg2">
                  <a:lumMod val="10000"/>
                </a:schemeClr>
              </a:buClr>
              <a:buFont typeface="+mj-lt"/>
              <a:buAutoNum type="arabicPeriod"/>
            </a:pPr>
            <a:r>
              <a:rPr lang="en-CA" sz="2400" dirty="0" smtClean="0"/>
              <a:t>List type/types of emitted radiation (alpha, beta, gamma, neutrons)</a:t>
            </a:r>
          </a:p>
          <a:p>
            <a:pPr marL="946350" lvl="1" indent="-514350">
              <a:spcBef>
                <a:spcPts val="0"/>
              </a:spcBef>
              <a:spcAft>
                <a:spcPts val="1800"/>
              </a:spcAft>
              <a:buClr>
                <a:schemeClr val="bg2">
                  <a:lumMod val="10000"/>
                </a:schemeClr>
              </a:buClr>
              <a:buFont typeface="+mj-lt"/>
              <a:buAutoNum type="arabicPeriod"/>
            </a:pPr>
            <a:r>
              <a:rPr lang="en-CA" sz="2400" dirty="0" smtClean="0"/>
              <a:t>Describe mechanism through which radiation interacts with matter (if more types of radiation are emitted, a participant should explain et least one type)</a:t>
            </a:r>
          </a:p>
          <a:p>
            <a:pPr marL="946350" lvl="1" indent="-514350">
              <a:spcBef>
                <a:spcPts val="0"/>
              </a:spcBef>
              <a:spcAft>
                <a:spcPts val="1800"/>
              </a:spcAft>
              <a:buClr>
                <a:schemeClr val="bg2">
                  <a:lumMod val="10000"/>
                </a:schemeClr>
              </a:buClr>
              <a:buFont typeface="+mj-lt"/>
              <a:buAutoNum type="arabicPeriod"/>
            </a:pPr>
            <a:r>
              <a:rPr lang="en-CA" sz="2400" dirty="0" smtClean="0"/>
              <a:t>State whether the radiation is directly or indirectly ionizing</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39</a:t>
            </a:fld>
            <a:endParaRPr lang="en-CA" dirty="0"/>
          </a:p>
        </p:txBody>
      </p:sp>
    </p:spTree>
    <p:extLst>
      <p:ext uri="{BB962C8B-B14F-4D97-AF65-F5344CB8AC3E}">
        <p14:creationId xmlns:p14="http://schemas.microsoft.com/office/powerpoint/2010/main" val="32048861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Exercise #2 (cont’d)</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Cobalt 60</a:t>
            </a:r>
          </a:p>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Cesium 137</a:t>
            </a:r>
          </a:p>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Strontium 90</a:t>
            </a:r>
          </a:p>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Tritium</a:t>
            </a:r>
          </a:p>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Potassium 40</a:t>
            </a:r>
          </a:p>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Fresh (</a:t>
            </a:r>
            <a:r>
              <a:rPr lang="en-CA" sz="2800" dirty="0" err="1" smtClean="0">
                <a:latin typeface="Calibri" charset="0"/>
                <a:ea typeface="Calibri" charset="0"/>
                <a:cs typeface="Calibri" charset="0"/>
              </a:rPr>
              <a:t>unirradiated</a:t>
            </a:r>
            <a:r>
              <a:rPr lang="en-CA" sz="2800" dirty="0" smtClean="0">
                <a:latin typeface="Calibri" charset="0"/>
                <a:ea typeface="Calibri" charset="0"/>
                <a:cs typeface="Calibri" charset="0"/>
              </a:rPr>
              <a:t>) nuclear fuel</a:t>
            </a:r>
          </a:p>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Reactor core (operating)</a:t>
            </a:r>
          </a:p>
          <a:p>
            <a:pPr eaLnBrk="0" fontAlgn="base" hangingPunct="0">
              <a:lnSpc>
                <a:spcPct val="90000"/>
              </a:lnSpc>
              <a:spcBef>
                <a:spcPts val="0"/>
              </a:spcBef>
              <a:spcAft>
                <a:spcPts val="1800"/>
              </a:spcAft>
            </a:pPr>
            <a:r>
              <a:rPr lang="en-CA" sz="2800" dirty="0" smtClean="0">
                <a:latin typeface="Calibri" charset="0"/>
                <a:ea typeface="Calibri" charset="0"/>
                <a:cs typeface="Calibri" charset="0"/>
              </a:rPr>
              <a:t>Reactor core (shutdown)</a:t>
            </a:r>
            <a:endParaRPr lang="en-CA" dirty="0" smtClean="0"/>
          </a:p>
          <a:p>
            <a:pPr eaLnBrk="0" fontAlgn="base" hangingPunct="0">
              <a:lnSpc>
                <a:spcPct val="90000"/>
              </a:lnSpc>
              <a:spcBef>
                <a:spcPts val="0"/>
              </a:spcBef>
              <a:spcAft>
                <a:spcPts val="1800"/>
              </a:spcAft>
            </a:pPr>
            <a:endParaRPr lang="en-CA" sz="2800" dirty="0" smtClean="0">
              <a:latin typeface="Calibri" charset="0"/>
              <a:ea typeface="Calibri" charset="0"/>
              <a:cs typeface="Calibri" charset="0"/>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40</a:t>
            </a:fld>
            <a:endParaRPr lang="en-CA" dirty="0"/>
          </a:p>
        </p:txBody>
      </p:sp>
    </p:spTree>
    <p:extLst>
      <p:ext uri="{BB962C8B-B14F-4D97-AF65-F5344CB8AC3E}">
        <p14:creationId xmlns:p14="http://schemas.microsoft.com/office/powerpoint/2010/main" val="128204641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Radiation detection</a:t>
            </a:r>
            <a:endParaRPr lang="en-CA" dirty="0"/>
          </a:p>
        </p:txBody>
      </p:sp>
    </p:spTree>
    <p:extLst>
      <p:ext uri="{BB962C8B-B14F-4D97-AF65-F5344CB8AC3E}">
        <p14:creationId xmlns:p14="http://schemas.microsoft.com/office/powerpoint/2010/main" val="76497989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lvl="0" indent="-514350" algn="just" eaLnBrk="0" fontAlgn="base" hangingPunct="0">
              <a:lnSpc>
                <a:spcPct val="90000"/>
              </a:lnSpc>
              <a:spcBef>
                <a:spcPts val="0"/>
              </a:spcBef>
              <a:spcAft>
                <a:spcPts val="1800"/>
              </a:spcAft>
              <a:buClrTx/>
              <a:buSzTx/>
              <a:buFont typeface="+mj-lt"/>
              <a:buAutoNum type="arabicPeriod"/>
            </a:pPr>
            <a:r>
              <a:rPr lang="en-GB" sz="2800" dirty="0" smtClean="0">
                <a:latin typeface="Calibri" charset="0"/>
                <a:ea typeface="Calibri" charset="0"/>
                <a:cs typeface="Calibri" charset="0"/>
              </a:rPr>
              <a:t>Describe the basic principle of detecting radiation with gas detectors</a:t>
            </a:r>
          </a:p>
          <a:p>
            <a:pPr marL="514350" lvl="0" indent="-514350" algn="just" eaLnBrk="0" fontAlgn="base" hangingPunct="0">
              <a:lnSpc>
                <a:spcPct val="90000"/>
              </a:lnSpc>
              <a:spcBef>
                <a:spcPts val="0"/>
              </a:spcBef>
              <a:spcAft>
                <a:spcPts val="1800"/>
              </a:spcAft>
              <a:buClrTx/>
              <a:buSzTx/>
              <a:buFont typeface="+mj-lt"/>
              <a:buAutoNum type="arabicPeriod"/>
            </a:pPr>
            <a:r>
              <a:rPr lang="en-GB" sz="2800" dirty="0" smtClean="0">
                <a:latin typeface="Calibri" charset="0"/>
                <a:ea typeface="Calibri" charset="0"/>
                <a:cs typeface="Calibri" charset="0"/>
              </a:rPr>
              <a:t>Describe how an ionization chamber works</a:t>
            </a:r>
          </a:p>
          <a:p>
            <a:pPr marL="514350" lvl="0" indent="-514350" algn="just" eaLnBrk="0" fontAlgn="base" hangingPunct="0">
              <a:lnSpc>
                <a:spcPct val="90000"/>
              </a:lnSpc>
              <a:spcBef>
                <a:spcPts val="0"/>
              </a:spcBef>
              <a:spcAft>
                <a:spcPts val="1800"/>
              </a:spcAft>
              <a:buClrTx/>
              <a:buSzTx/>
              <a:buFont typeface="+mj-lt"/>
              <a:buAutoNum type="arabicPeriod"/>
            </a:pPr>
            <a:r>
              <a:rPr lang="en-GB" sz="2800" dirty="0" smtClean="0">
                <a:latin typeface="Calibri" charset="0"/>
                <a:ea typeface="Calibri" charset="0"/>
                <a:cs typeface="Calibri" charset="0"/>
              </a:rPr>
              <a:t>Describe how dosimeters work</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42</a:t>
            </a:fld>
            <a:endParaRPr lang="en-CA" dirty="0"/>
          </a:p>
        </p:txBody>
      </p:sp>
    </p:spTree>
    <p:extLst>
      <p:ext uri="{BB962C8B-B14F-4D97-AF65-F5344CB8AC3E}">
        <p14:creationId xmlns:p14="http://schemas.microsoft.com/office/powerpoint/2010/main" val="3245025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Physical basis of radiation detection</a:t>
            </a:r>
            <a:endParaRPr lang="en-CA" dirty="0"/>
          </a:p>
        </p:txBody>
      </p:sp>
      <p:sp>
        <p:nvSpPr>
          <p:cNvPr id="3" name="Content Placeholder 2"/>
          <p:cNvSpPr>
            <a:spLocks noGrp="1"/>
          </p:cNvSpPr>
          <p:nvPr>
            <p:ph idx="1"/>
          </p:nvPr>
        </p:nvSpPr>
        <p:spPr/>
        <p:txBody>
          <a:bodyPr>
            <a:normAutofit/>
          </a:bodyPr>
          <a:lstStyle/>
          <a:p>
            <a:pPr eaLnBrk="0" fontAlgn="base" hangingPunct="0">
              <a:lnSpc>
                <a:spcPct val="90000"/>
              </a:lnSpc>
              <a:spcBef>
                <a:spcPts val="0"/>
              </a:spcBef>
              <a:spcAft>
                <a:spcPts val="1800"/>
              </a:spcAft>
            </a:pPr>
            <a:r>
              <a:rPr lang="en-GB" sz="2800" dirty="0">
                <a:latin typeface="Calibri" charset="0"/>
                <a:ea typeface="Calibri" charset="0"/>
                <a:cs typeface="Calibri" charset="0"/>
              </a:rPr>
              <a:t>H</a:t>
            </a:r>
            <a:r>
              <a:rPr lang="en-GB" sz="2800" dirty="0" smtClean="0">
                <a:latin typeface="Calibri" charset="0"/>
                <a:ea typeface="Calibri" charset="0"/>
                <a:cs typeface="Calibri" charset="0"/>
              </a:rPr>
              <a:t>uman senses cannot detect ionizing radiation</a:t>
            </a:r>
          </a:p>
          <a:p>
            <a:pPr eaLnBrk="0" fontAlgn="base" hangingPunct="0">
              <a:lnSpc>
                <a:spcPct val="90000"/>
              </a:lnSpc>
              <a:spcBef>
                <a:spcPts val="0"/>
              </a:spcBef>
              <a:spcAft>
                <a:spcPts val="600"/>
              </a:spcAft>
            </a:pPr>
            <a:r>
              <a:rPr lang="en-GB" sz="2800" dirty="0">
                <a:latin typeface="Calibri" charset="0"/>
                <a:ea typeface="Calibri" charset="0"/>
                <a:cs typeface="Calibri" charset="0"/>
              </a:rPr>
              <a:t>I</a:t>
            </a:r>
            <a:r>
              <a:rPr lang="en-GB" sz="2800" dirty="0" smtClean="0">
                <a:latin typeface="Calibri" charset="0"/>
                <a:ea typeface="Calibri" charset="0"/>
                <a:cs typeface="Calibri" charset="0"/>
              </a:rPr>
              <a:t>nstruments that measure consequences of interaction of radiation with matter are needed:</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Production of free electrons and ions (</a:t>
            </a:r>
            <a:r>
              <a:rPr lang="en-GB" sz="2400" b="1" dirty="0" smtClean="0">
                <a:solidFill>
                  <a:schemeClr val="tx1"/>
                </a:solidFill>
                <a:latin typeface="Calibri" charset="0"/>
                <a:ea typeface="Calibri" charset="0"/>
                <a:cs typeface="Calibri" charset="0"/>
              </a:rPr>
              <a:t>ionization</a:t>
            </a:r>
            <a:r>
              <a:rPr lang="en-GB" sz="2400" dirty="0" smtClean="0">
                <a:latin typeface="Calibri" charset="0"/>
                <a:ea typeface="Calibri" charset="0"/>
                <a:cs typeface="Calibri" charset="0"/>
              </a:rPr>
              <a:t>)</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Production of excited atoms</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Heating of matter</a:t>
            </a:r>
          </a:p>
          <a:p>
            <a:pPr lvl="1" eaLnBrk="0" fontAlgn="base" hangingPunct="0">
              <a:lnSpc>
                <a:spcPct val="90000"/>
              </a:lnSpc>
              <a:spcBef>
                <a:spcPts val="0"/>
              </a:spcBef>
              <a:spcAft>
                <a:spcPts val="600"/>
              </a:spcAft>
            </a:pPr>
            <a:r>
              <a:rPr lang="en-GB" sz="2400" dirty="0" smtClean="0">
                <a:latin typeface="Calibri" charset="0"/>
                <a:ea typeface="Calibri" charset="0"/>
                <a:cs typeface="Calibri" charset="0"/>
              </a:rPr>
              <a:t>Nuclear reactions in matter</a:t>
            </a:r>
          </a:p>
          <a:p>
            <a:pPr lvl="1" eaLnBrk="0" fontAlgn="base" hangingPunct="0">
              <a:lnSpc>
                <a:spcPct val="90000"/>
              </a:lnSpc>
              <a:spcBef>
                <a:spcPts val="0"/>
              </a:spcBef>
              <a:spcAft>
                <a:spcPts val="1800"/>
              </a:spcAft>
            </a:pPr>
            <a:r>
              <a:rPr lang="en-GB" sz="2400" dirty="0" smtClean="0">
                <a:latin typeface="Calibri" charset="0"/>
                <a:ea typeface="Calibri" charset="0"/>
                <a:cs typeface="Calibri" charset="0"/>
              </a:rPr>
              <a:t>Bremsstrahlung (electromagnetic radiation from deceleration of charged particles in matter)</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43</a:t>
            </a:fld>
            <a:endParaRPr lang="en-CA" dirty="0"/>
          </a:p>
        </p:txBody>
      </p:sp>
    </p:spTree>
    <p:extLst>
      <p:ext uri="{BB962C8B-B14F-4D97-AF65-F5344CB8AC3E}">
        <p14:creationId xmlns:p14="http://schemas.microsoft.com/office/powerpoint/2010/main" val="15155575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Detector</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Ionization is most common method of detection</a:t>
            </a:r>
          </a:p>
          <a:p>
            <a:pPr>
              <a:lnSpc>
                <a:spcPct val="90000"/>
              </a:lnSpc>
              <a:spcBef>
                <a:spcPts val="0"/>
              </a:spcBef>
              <a:spcAft>
                <a:spcPts val="1800"/>
              </a:spcAft>
            </a:pPr>
            <a:r>
              <a:rPr lang="en-CA" sz="2800" dirty="0" smtClean="0"/>
              <a:t>Detector has a volume of matter where charges from ionization are collected</a:t>
            </a:r>
          </a:p>
          <a:p>
            <a:pPr>
              <a:lnSpc>
                <a:spcPct val="90000"/>
              </a:lnSpc>
              <a:spcBef>
                <a:spcPts val="0"/>
              </a:spcBef>
              <a:spcAft>
                <a:spcPts val="600"/>
              </a:spcAft>
            </a:pPr>
            <a:r>
              <a:rPr lang="en-CA" sz="2800" dirty="0" smtClean="0"/>
              <a:t>Detectors are based on type of matter where ionization is observed</a:t>
            </a:r>
          </a:p>
          <a:p>
            <a:pPr lvl="1">
              <a:lnSpc>
                <a:spcPct val="90000"/>
              </a:lnSpc>
              <a:spcBef>
                <a:spcPts val="0"/>
              </a:spcBef>
              <a:spcAft>
                <a:spcPts val="600"/>
              </a:spcAft>
            </a:pPr>
            <a:r>
              <a:rPr lang="en-CA" sz="2400" dirty="0" smtClean="0"/>
              <a:t>Gas detectors</a:t>
            </a:r>
          </a:p>
          <a:p>
            <a:pPr lvl="1">
              <a:lnSpc>
                <a:spcPct val="90000"/>
              </a:lnSpc>
              <a:spcBef>
                <a:spcPts val="0"/>
              </a:spcBef>
              <a:spcAft>
                <a:spcPts val="600"/>
              </a:spcAft>
            </a:pPr>
            <a:r>
              <a:rPr lang="en-CA" sz="2400" dirty="0" smtClean="0"/>
              <a:t>Scintillation detectors</a:t>
            </a:r>
          </a:p>
          <a:p>
            <a:pPr lvl="1">
              <a:lnSpc>
                <a:spcPct val="90000"/>
              </a:lnSpc>
              <a:spcBef>
                <a:spcPts val="0"/>
              </a:spcBef>
              <a:spcAft>
                <a:spcPts val="1800"/>
              </a:spcAft>
            </a:pPr>
            <a:r>
              <a:rPr lang="en-CA" sz="2400" dirty="0" smtClean="0"/>
              <a:t>Semiconductor detectors</a:t>
            </a:r>
          </a:p>
          <a:p>
            <a:pPr>
              <a:lnSpc>
                <a:spcPct val="90000"/>
              </a:lnSpc>
              <a:spcBef>
                <a:spcPts val="0"/>
              </a:spcBef>
              <a:spcAft>
                <a:spcPts val="1800"/>
              </a:spcAft>
            </a:pPr>
            <a:r>
              <a:rPr lang="en-CA" sz="2800" dirty="0" smtClean="0"/>
              <a:t>Dosimeters are detectors calibrated to register </a:t>
            </a:r>
            <a:r>
              <a:rPr lang="en-CA" sz="2800" b="1" dirty="0" smtClean="0">
                <a:solidFill>
                  <a:schemeClr val="tx1"/>
                </a:solidFill>
              </a:rPr>
              <a:t>absorbed dose</a:t>
            </a:r>
            <a:endParaRPr lang="en-CA" sz="2800" b="1" dirty="0">
              <a:solidFill>
                <a:schemeClr val="tx1"/>
              </a:solidFill>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44</a:t>
            </a:fld>
            <a:endParaRPr lang="en-US" dirty="0"/>
          </a:p>
        </p:txBody>
      </p:sp>
    </p:spTree>
    <p:extLst>
      <p:ext uri="{BB962C8B-B14F-4D97-AF65-F5344CB8AC3E}">
        <p14:creationId xmlns:p14="http://schemas.microsoft.com/office/powerpoint/2010/main" val="6977960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Gas detectors</a:t>
            </a:r>
            <a:endParaRPr lang="en-CA" dirty="0"/>
          </a:p>
        </p:txBody>
      </p:sp>
      <p:sp>
        <p:nvSpPr>
          <p:cNvPr id="3" name="Content Placeholder 2"/>
          <p:cNvSpPr>
            <a:spLocks noGrp="1"/>
          </p:cNvSpPr>
          <p:nvPr>
            <p:ph idx="1"/>
          </p:nvPr>
        </p:nvSpPr>
        <p:spPr>
          <a:xfrm>
            <a:off x="180000" y="3996000"/>
            <a:ext cx="9540000" cy="2484000"/>
          </a:xfrm>
        </p:spPr>
        <p:txBody>
          <a:bodyPr>
            <a:normAutofit/>
          </a:bodyPr>
          <a:lstStyle/>
          <a:p>
            <a:pPr>
              <a:lnSpc>
                <a:spcPct val="90000"/>
              </a:lnSpc>
              <a:spcBef>
                <a:spcPts val="0"/>
              </a:spcBef>
              <a:spcAft>
                <a:spcPts val="1800"/>
              </a:spcAft>
            </a:pPr>
            <a:r>
              <a:rPr lang="en-CA" sz="2800" dirty="0" smtClean="0"/>
              <a:t>A condenser is filled with gas and connected to high voltage source</a:t>
            </a:r>
          </a:p>
          <a:p>
            <a:pPr>
              <a:lnSpc>
                <a:spcPct val="90000"/>
              </a:lnSpc>
              <a:spcBef>
                <a:spcPts val="0"/>
              </a:spcBef>
              <a:spcAft>
                <a:spcPts val="1800"/>
              </a:spcAft>
            </a:pPr>
            <a:r>
              <a:rPr lang="en-CA" sz="2800" dirty="0" smtClean="0"/>
              <a:t>Radiation ionizes gas, and electric field separates ions</a:t>
            </a:r>
          </a:p>
          <a:p>
            <a:pPr>
              <a:lnSpc>
                <a:spcPct val="90000"/>
              </a:lnSpc>
              <a:spcBef>
                <a:spcPts val="0"/>
              </a:spcBef>
              <a:spcAft>
                <a:spcPts val="1800"/>
              </a:spcAft>
            </a:pPr>
            <a:r>
              <a:rPr lang="en-CA" sz="2800" dirty="0" smtClean="0"/>
              <a:t>When charges reach electrodes, electric current in circuit is registered</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45</a:t>
            </a:fld>
            <a:endParaRPr lang="en-US" dirty="0"/>
          </a:p>
        </p:txBody>
      </p:sp>
      <p:pic>
        <p:nvPicPr>
          <p:cNvPr id="7" name="Picture 6"/>
          <p:cNvPicPr>
            <a:picLocks noChangeAspect="1"/>
          </p:cNvPicPr>
          <p:nvPr/>
        </p:nvPicPr>
        <p:blipFill>
          <a:blip r:embed="rId3"/>
          <a:stretch>
            <a:fillRect/>
          </a:stretch>
        </p:blipFill>
        <p:spPr>
          <a:xfrm>
            <a:off x="2459219" y="1080000"/>
            <a:ext cx="5017617" cy="2816088"/>
          </a:xfrm>
          <a:prstGeom prst="rect">
            <a:avLst/>
          </a:prstGeom>
        </p:spPr>
      </p:pic>
    </p:spTree>
    <p:extLst>
      <p:ext uri="{BB962C8B-B14F-4D97-AF65-F5344CB8AC3E}">
        <p14:creationId xmlns:p14="http://schemas.microsoft.com/office/powerpoint/2010/main" val="3289975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Coaxial gas detectors</a:t>
            </a:r>
            <a:endParaRPr lang="en-CA" dirty="0"/>
          </a:p>
        </p:txBody>
      </p:sp>
      <p:sp>
        <p:nvSpPr>
          <p:cNvPr id="3" name="Content Placeholder 2"/>
          <p:cNvSpPr>
            <a:spLocks noGrp="1"/>
          </p:cNvSpPr>
          <p:nvPr>
            <p:ph idx="1"/>
          </p:nvPr>
        </p:nvSpPr>
        <p:spPr>
          <a:xfrm>
            <a:off x="180000" y="3996000"/>
            <a:ext cx="9540000" cy="2484000"/>
          </a:xfrm>
        </p:spPr>
        <p:txBody>
          <a:bodyPr>
            <a:normAutofit/>
          </a:bodyPr>
          <a:lstStyle/>
          <a:p>
            <a:pPr>
              <a:lnSpc>
                <a:spcPct val="90000"/>
              </a:lnSpc>
              <a:spcBef>
                <a:spcPts val="0"/>
              </a:spcBef>
              <a:spcAft>
                <a:spcPts val="1800"/>
              </a:spcAft>
            </a:pPr>
            <a:r>
              <a:rPr lang="en-CA" sz="2800" dirty="0" smtClean="0"/>
              <a:t>Most common geometry</a:t>
            </a:r>
          </a:p>
          <a:p>
            <a:pPr>
              <a:lnSpc>
                <a:spcPct val="90000"/>
              </a:lnSpc>
              <a:spcBef>
                <a:spcPts val="0"/>
              </a:spcBef>
              <a:spcAft>
                <a:spcPts val="1800"/>
              </a:spcAft>
            </a:pPr>
            <a:r>
              <a:rPr lang="en-CA" sz="2800" dirty="0" smtClean="0"/>
              <a:t>Alpha and beta particles enter through window</a:t>
            </a:r>
          </a:p>
          <a:p>
            <a:pPr>
              <a:lnSpc>
                <a:spcPct val="90000"/>
              </a:lnSpc>
              <a:spcBef>
                <a:spcPts val="0"/>
              </a:spcBef>
              <a:spcAft>
                <a:spcPts val="1800"/>
              </a:spcAft>
            </a:pPr>
            <a:r>
              <a:rPr lang="en-CA" sz="2800" dirty="0" smtClean="0"/>
              <a:t>Gamma radiation primarily interacts with tube wall</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46</a:t>
            </a:fld>
            <a:endParaRPr lang="en-US" dirty="0"/>
          </a:p>
        </p:txBody>
      </p:sp>
      <p:pic>
        <p:nvPicPr>
          <p:cNvPr id="8" name="Picture 7"/>
          <p:cNvPicPr>
            <a:picLocks noChangeAspect="1"/>
          </p:cNvPicPr>
          <p:nvPr/>
        </p:nvPicPr>
        <p:blipFill>
          <a:blip r:embed="rId3"/>
          <a:stretch>
            <a:fillRect/>
          </a:stretch>
        </p:blipFill>
        <p:spPr>
          <a:xfrm>
            <a:off x="1200473" y="957736"/>
            <a:ext cx="6959054" cy="3160529"/>
          </a:xfrm>
          <a:prstGeom prst="rect">
            <a:avLst/>
          </a:prstGeom>
        </p:spPr>
      </p:pic>
    </p:spTree>
    <p:extLst>
      <p:ext uri="{BB962C8B-B14F-4D97-AF65-F5344CB8AC3E}">
        <p14:creationId xmlns:p14="http://schemas.microsoft.com/office/powerpoint/2010/main" val="6051510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Ionization chambers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Voltages are between 100 V and 300 V</a:t>
            </a:r>
          </a:p>
          <a:p>
            <a:pPr>
              <a:lnSpc>
                <a:spcPct val="90000"/>
              </a:lnSpc>
              <a:spcBef>
                <a:spcPts val="0"/>
              </a:spcBef>
              <a:spcAft>
                <a:spcPts val="1800"/>
              </a:spcAft>
            </a:pPr>
            <a:r>
              <a:rPr lang="en-CA" sz="2800" dirty="0" smtClean="0"/>
              <a:t>Filling gas is usually air</a:t>
            </a:r>
          </a:p>
          <a:p>
            <a:pPr>
              <a:lnSpc>
                <a:spcPct val="90000"/>
              </a:lnSpc>
              <a:spcBef>
                <a:spcPts val="0"/>
              </a:spcBef>
              <a:spcAft>
                <a:spcPts val="1800"/>
              </a:spcAft>
            </a:pPr>
            <a:r>
              <a:rPr lang="en-CA" sz="2800" dirty="0" smtClean="0"/>
              <a:t>Electric currents are low and considerable amplification is required</a:t>
            </a:r>
          </a:p>
          <a:p>
            <a:pPr>
              <a:lnSpc>
                <a:spcPct val="90000"/>
              </a:lnSpc>
              <a:spcBef>
                <a:spcPts val="0"/>
              </a:spcBef>
              <a:spcAft>
                <a:spcPts val="1800"/>
              </a:spcAft>
            </a:pPr>
            <a:r>
              <a:rPr lang="en-CA" sz="2800" dirty="0" smtClean="0"/>
              <a:t>Suitable for strong radiation fields</a:t>
            </a:r>
          </a:p>
          <a:p>
            <a:pPr>
              <a:lnSpc>
                <a:spcPct val="90000"/>
              </a:lnSpc>
              <a:spcBef>
                <a:spcPts val="0"/>
              </a:spcBef>
              <a:spcAft>
                <a:spcPts val="1800"/>
              </a:spcAft>
            </a:pPr>
            <a:r>
              <a:rPr lang="en-CA" sz="2800" dirty="0" smtClean="0"/>
              <a:t>Used for measuring absorbed dose and reactor power</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47</a:t>
            </a:fld>
            <a:endParaRPr lang="en-US" dirty="0"/>
          </a:p>
        </p:txBody>
      </p:sp>
    </p:spTree>
    <p:extLst>
      <p:ext uri="{BB962C8B-B14F-4D97-AF65-F5344CB8AC3E}">
        <p14:creationId xmlns:p14="http://schemas.microsoft.com/office/powerpoint/2010/main" val="334493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Proportional counters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Voltages are typically 300 V to 700 V</a:t>
            </a:r>
          </a:p>
          <a:p>
            <a:pPr>
              <a:lnSpc>
                <a:spcPct val="90000"/>
              </a:lnSpc>
              <a:spcBef>
                <a:spcPts val="0"/>
              </a:spcBef>
              <a:spcAft>
                <a:spcPts val="1800"/>
              </a:spcAft>
            </a:pPr>
            <a:r>
              <a:rPr lang="en-CA" sz="2800" dirty="0" smtClean="0"/>
              <a:t>Signals do not require amplification</a:t>
            </a:r>
          </a:p>
          <a:p>
            <a:pPr>
              <a:lnSpc>
                <a:spcPct val="90000"/>
              </a:lnSpc>
              <a:spcBef>
                <a:spcPts val="0"/>
              </a:spcBef>
              <a:spcAft>
                <a:spcPts val="1800"/>
              </a:spcAft>
            </a:pPr>
            <a:r>
              <a:rPr lang="en-CA" sz="2800" dirty="0" smtClean="0"/>
              <a:t>Filling gas is xenon, argon or methane</a:t>
            </a:r>
          </a:p>
          <a:p>
            <a:pPr>
              <a:lnSpc>
                <a:spcPct val="90000"/>
              </a:lnSpc>
              <a:spcBef>
                <a:spcPts val="0"/>
              </a:spcBef>
              <a:spcAft>
                <a:spcPts val="1800"/>
              </a:spcAft>
            </a:pPr>
            <a:r>
              <a:rPr lang="en-CA" sz="2800" dirty="0" smtClean="0"/>
              <a:t>Used for dose rate, contamination and reactor power measurement</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48</a:t>
            </a:fld>
            <a:endParaRPr lang="en-US" dirty="0"/>
          </a:p>
        </p:txBody>
      </p:sp>
    </p:spTree>
    <p:extLst>
      <p:ext uri="{BB962C8B-B14F-4D97-AF65-F5344CB8AC3E}">
        <p14:creationId xmlns:p14="http://schemas.microsoft.com/office/powerpoint/2010/main" val="17911213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Geiger-Mueller counters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Voltages are between 1000 V and 1200 V</a:t>
            </a:r>
          </a:p>
          <a:p>
            <a:pPr>
              <a:lnSpc>
                <a:spcPct val="90000"/>
              </a:lnSpc>
              <a:spcBef>
                <a:spcPts val="0"/>
              </a:spcBef>
              <a:spcAft>
                <a:spcPts val="1800"/>
              </a:spcAft>
            </a:pPr>
            <a:r>
              <a:rPr lang="en-CA" sz="2800" dirty="0" smtClean="0"/>
              <a:t>Signals are high</a:t>
            </a:r>
          </a:p>
          <a:p>
            <a:pPr>
              <a:lnSpc>
                <a:spcPct val="90000"/>
              </a:lnSpc>
              <a:spcBef>
                <a:spcPts val="0"/>
              </a:spcBef>
              <a:spcAft>
                <a:spcPts val="1800"/>
              </a:spcAft>
            </a:pPr>
            <a:r>
              <a:rPr lang="en-CA" sz="2800" dirty="0" smtClean="0"/>
              <a:t>Cannot directly measure absorbed energy, only register ionization events</a:t>
            </a:r>
          </a:p>
          <a:p>
            <a:pPr>
              <a:lnSpc>
                <a:spcPct val="90000"/>
              </a:lnSpc>
              <a:spcBef>
                <a:spcPts val="0"/>
              </a:spcBef>
              <a:spcAft>
                <a:spcPts val="1800"/>
              </a:spcAft>
            </a:pPr>
            <a:r>
              <a:rPr lang="en-CA" sz="2800" dirty="0" smtClean="0"/>
              <a:t>Used for detection of gamma and X-rays, and also alpha and beta radiation (contamination probes)</a:t>
            </a:r>
          </a:p>
          <a:p>
            <a:pPr>
              <a:lnSpc>
                <a:spcPct val="90000"/>
              </a:lnSpc>
              <a:spcBef>
                <a:spcPts val="0"/>
              </a:spcBef>
              <a:spcAft>
                <a:spcPts val="1800"/>
              </a:spcAft>
            </a:pPr>
            <a:r>
              <a:rPr lang="en-CA" sz="2800" dirty="0" smtClean="0"/>
              <a:t>Often used in affordable handheld instruments, where high accuracy is not essential</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49</a:t>
            </a:fld>
            <a:endParaRPr lang="en-US" dirty="0"/>
          </a:p>
        </p:txBody>
      </p:sp>
    </p:spTree>
    <p:extLst>
      <p:ext uri="{BB962C8B-B14F-4D97-AF65-F5344CB8AC3E}">
        <p14:creationId xmlns:p14="http://schemas.microsoft.com/office/powerpoint/2010/main" val="4105917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Scintillation detector</a:t>
            </a:r>
            <a:endParaRPr lang="en-CA" dirty="0"/>
          </a:p>
        </p:txBody>
      </p:sp>
      <p:sp>
        <p:nvSpPr>
          <p:cNvPr id="3" name="Content Placeholder 2"/>
          <p:cNvSpPr>
            <a:spLocks noGrp="1"/>
          </p:cNvSpPr>
          <p:nvPr>
            <p:ph idx="1"/>
          </p:nvPr>
        </p:nvSpPr>
        <p:spPr>
          <a:xfrm>
            <a:off x="180000" y="1259999"/>
            <a:ext cx="9540000" cy="2482661"/>
          </a:xfrm>
        </p:spPr>
        <p:txBody>
          <a:bodyPr>
            <a:normAutofit/>
          </a:bodyPr>
          <a:lstStyle/>
          <a:p>
            <a:pPr>
              <a:lnSpc>
                <a:spcPct val="90000"/>
              </a:lnSpc>
              <a:spcBef>
                <a:spcPts val="0"/>
              </a:spcBef>
              <a:spcAft>
                <a:spcPts val="1800"/>
              </a:spcAft>
            </a:pPr>
            <a:r>
              <a:rPr lang="en-CA" sz="2800" dirty="0" smtClean="0"/>
              <a:t>Some materials emit light (scintillate) after absorption of radiation</a:t>
            </a:r>
          </a:p>
          <a:p>
            <a:pPr>
              <a:lnSpc>
                <a:spcPct val="90000"/>
              </a:lnSpc>
              <a:spcBef>
                <a:spcPts val="0"/>
              </a:spcBef>
              <a:spcAft>
                <a:spcPts val="1800"/>
              </a:spcAft>
            </a:pPr>
            <a:r>
              <a:rPr lang="en-CA" sz="2800" dirty="0" smtClean="0"/>
              <a:t>Common example is a CRT TV screen which emits visible light when hit by an electron beam</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50</a:t>
            </a:fld>
            <a:endParaRPr lang="en-US" dirty="0"/>
          </a:p>
        </p:txBody>
      </p:sp>
      <p:pic>
        <p:nvPicPr>
          <p:cNvPr id="7" name="Picture 6"/>
          <p:cNvPicPr>
            <a:picLocks noChangeAspect="1"/>
          </p:cNvPicPr>
          <p:nvPr/>
        </p:nvPicPr>
        <p:blipFill>
          <a:blip r:embed="rId3"/>
          <a:stretch>
            <a:fillRect/>
          </a:stretch>
        </p:blipFill>
        <p:spPr>
          <a:xfrm>
            <a:off x="1530669" y="3537632"/>
            <a:ext cx="7145497" cy="2952935"/>
          </a:xfrm>
          <a:prstGeom prst="rect">
            <a:avLst/>
          </a:prstGeom>
        </p:spPr>
      </p:pic>
    </p:spTree>
    <p:extLst>
      <p:ext uri="{BB962C8B-B14F-4D97-AF65-F5344CB8AC3E}">
        <p14:creationId xmlns:p14="http://schemas.microsoft.com/office/powerpoint/2010/main" val="7455220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Scintillation detector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Most common scintillator for detecting gamma radiation is sodium iodine doped with thallium (</a:t>
            </a:r>
            <a:r>
              <a:rPr lang="en-CA" sz="2800" dirty="0" err="1" smtClean="0"/>
              <a:t>NaI</a:t>
            </a:r>
            <a:r>
              <a:rPr lang="en-CA" sz="2800" dirty="0" smtClean="0"/>
              <a:t>(Tl))</a:t>
            </a:r>
          </a:p>
          <a:p>
            <a:pPr>
              <a:lnSpc>
                <a:spcPct val="90000"/>
              </a:lnSpc>
              <a:spcBef>
                <a:spcPts val="0"/>
              </a:spcBef>
              <a:spcAft>
                <a:spcPts val="1800"/>
              </a:spcAft>
            </a:pPr>
            <a:r>
              <a:rPr lang="en-CA" sz="2800" dirty="0" smtClean="0"/>
              <a:t>After absorbing ionizing radiation, light emitted as small spark</a:t>
            </a:r>
          </a:p>
          <a:p>
            <a:pPr>
              <a:lnSpc>
                <a:spcPct val="90000"/>
              </a:lnSpc>
              <a:spcBef>
                <a:spcPts val="0"/>
              </a:spcBef>
              <a:spcAft>
                <a:spcPts val="1800"/>
              </a:spcAft>
            </a:pPr>
            <a:r>
              <a:rPr lang="en-CA" sz="2800" dirty="0" smtClean="0"/>
              <a:t>Light intensity is proportional to absorbed energy</a:t>
            </a:r>
          </a:p>
          <a:p>
            <a:pPr>
              <a:lnSpc>
                <a:spcPct val="90000"/>
              </a:lnSpc>
              <a:spcBef>
                <a:spcPts val="0"/>
              </a:spcBef>
              <a:spcAft>
                <a:spcPts val="1800"/>
              </a:spcAft>
            </a:pPr>
            <a:r>
              <a:rPr lang="en-CA" sz="2800" dirty="0" smtClean="0"/>
              <a:t>Light detected with photomultiplier tube</a:t>
            </a:r>
          </a:p>
          <a:p>
            <a:pPr>
              <a:lnSpc>
                <a:spcPct val="90000"/>
              </a:lnSpc>
              <a:spcBef>
                <a:spcPts val="0"/>
              </a:spcBef>
              <a:spcAft>
                <a:spcPts val="1800"/>
              </a:spcAft>
            </a:pPr>
            <a:r>
              <a:rPr lang="en-CA" sz="2800" dirty="0" smtClean="0"/>
              <a:t>Scintillation detectors are much more sensitive than gas detectors</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51</a:t>
            </a:fld>
            <a:endParaRPr lang="en-US" dirty="0"/>
          </a:p>
        </p:txBody>
      </p:sp>
    </p:spTree>
    <p:extLst>
      <p:ext uri="{BB962C8B-B14F-4D97-AF65-F5344CB8AC3E}">
        <p14:creationId xmlns:p14="http://schemas.microsoft.com/office/powerpoint/2010/main" val="15111054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err="1" smtClean="0"/>
              <a:t>Thermoluminescent</a:t>
            </a:r>
            <a:r>
              <a:rPr lang="en-CA" dirty="0" smtClean="0"/>
              <a:t> dosimeter (TLD)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Used as personal dosimeter</a:t>
            </a:r>
          </a:p>
          <a:p>
            <a:pPr>
              <a:lnSpc>
                <a:spcPct val="90000"/>
              </a:lnSpc>
              <a:spcBef>
                <a:spcPts val="0"/>
              </a:spcBef>
              <a:spcAft>
                <a:spcPts val="1800"/>
              </a:spcAft>
            </a:pPr>
            <a:r>
              <a:rPr lang="en-CA" sz="2800" dirty="0" smtClean="0"/>
              <a:t>Contains a small tablet built from crystalline material such as CaF</a:t>
            </a:r>
            <a:r>
              <a:rPr lang="en-CA" sz="2800" baseline="-25000" dirty="0" smtClean="0"/>
              <a:t>2</a:t>
            </a:r>
            <a:r>
              <a:rPr lang="en-CA" sz="2800" dirty="0" smtClean="0"/>
              <a:t> or </a:t>
            </a:r>
            <a:r>
              <a:rPr lang="en-CA" sz="2800" dirty="0" err="1" smtClean="0"/>
              <a:t>LiF</a:t>
            </a:r>
            <a:endParaRPr lang="en-CA" sz="2800" dirty="0" smtClean="0"/>
          </a:p>
          <a:p>
            <a:pPr>
              <a:lnSpc>
                <a:spcPct val="90000"/>
              </a:lnSpc>
              <a:spcBef>
                <a:spcPts val="0"/>
              </a:spcBef>
              <a:spcAft>
                <a:spcPts val="1800"/>
              </a:spcAft>
            </a:pPr>
            <a:r>
              <a:rPr lang="en-CA" sz="2800" dirty="0" smtClean="0"/>
              <a:t>When radiation is absorbed, electrons with increased energy levels captured</a:t>
            </a:r>
          </a:p>
          <a:p>
            <a:pPr>
              <a:lnSpc>
                <a:spcPct val="90000"/>
              </a:lnSpc>
              <a:spcBef>
                <a:spcPts val="0"/>
              </a:spcBef>
              <a:spcAft>
                <a:spcPts val="1800"/>
              </a:spcAft>
            </a:pPr>
            <a:r>
              <a:rPr lang="en-CA" sz="2800" dirty="0" smtClean="0"/>
              <a:t>When heated, the electrons return to their ground state, emitting photons</a:t>
            </a:r>
          </a:p>
          <a:p>
            <a:pPr>
              <a:lnSpc>
                <a:spcPct val="90000"/>
              </a:lnSpc>
              <a:spcBef>
                <a:spcPts val="0"/>
              </a:spcBef>
              <a:spcAft>
                <a:spcPts val="1800"/>
              </a:spcAft>
            </a:pPr>
            <a:r>
              <a:rPr lang="en-CA" sz="2800" dirty="0" smtClean="0"/>
              <a:t>Measuring emitted photons provides information on energy absorbed in TLD</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52</a:t>
            </a:fld>
            <a:endParaRPr lang="en-US" dirty="0"/>
          </a:p>
        </p:txBody>
      </p:sp>
    </p:spTree>
    <p:extLst>
      <p:ext uri="{BB962C8B-B14F-4D97-AF65-F5344CB8AC3E}">
        <p14:creationId xmlns:p14="http://schemas.microsoft.com/office/powerpoint/2010/main" val="2319235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Optically stimulated luminescence dosimeter (OSLD)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Principle similar to TLDs, but use Al</a:t>
            </a:r>
            <a:r>
              <a:rPr lang="en-CA" sz="2800" baseline="-25000" dirty="0" smtClean="0"/>
              <a:t>2</a:t>
            </a:r>
            <a:r>
              <a:rPr lang="en-CA" sz="2800" dirty="0" smtClean="0"/>
              <a:t>O</a:t>
            </a:r>
            <a:r>
              <a:rPr lang="en-CA" sz="2800" baseline="-25000" dirty="0" smtClean="0"/>
              <a:t>3</a:t>
            </a:r>
          </a:p>
          <a:p>
            <a:pPr>
              <a:lnSpc>
                <a:spcPct val="90000"/>
              </a:lnSpc>
              <a:spcBef>
                <a:spcPts val="0"/>
              </a:spcBef>
              <a:spcAft>
                <a:spcPts val="1800"/>
              </a:spcAft>
            </a:pPr>
            <a:r>
              <a:rPr lang="en-CA" sz="2800" dirty="0" smtClean="0"/>
              <a:t>Main difference is that luminescence is stimulated with green laser light</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53</a:t>
            </a:fld>
            <a:endParaRPr lang="en-US" dirty="0"/>
          </a:p>
        </p:txBody>
      </p:sp>
    </p:spTree>
    <p:extLst>
      <p:ext uri="{BB962C8B-B14F-4D97-AF65-F5344CB8AC3E}">
        <p14:creationId xmlns:p14="http://schemas.microsoft.com/office/powerpoint/2010/main" val="14536743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Similarities between TLDs and OSLDs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Both are passive dosimeters: luminescent material is irradiated and reading is taken later</a:t>
            </a:r>
          </a:p>
          <a:p>
            <a:pPr>
              <a:lnSpc>
                <a:spcPct val="90000"/>
              </a:lnSpc>
              <a:spcBef>
                <a:spcPts val="0"/>
              </a:spcBef>
              <a:spcAft>
                <a:spcPts val="1800"/>
              </a:spcAft>
            </a:pPr>
            <a:r>
              <a:rPr lang="en-CA" sz="2800" dirty="0" smtClean="0"/>
              <a:t>Depending on composition, either can be used to measure beta, X-rays, gamma rays and neutrons</a:t>
            </a:r>
          </a:p>
          <a:p>
            <a:pPr>
              <a:lnSpc>
                <a:spcPct val="90000"/>
              </a:lnSpc>
              <a:spcBef>
                <a:spcPts val="0"/>
              </a:spcBef>
              <a:spcAft>
                <a:spcPts val="1800"/>
              </a:spcAft>
            </a:pPr>
            <a:r>
              <a:rPr lang="en-CA" sz="2800" dirty="0" smtClean="0"/>
              <a:t>Both can be reused after reading</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54</a:t>
            </a:fld>
            <a:endParaRPr lang="en-US" dirty="0"/>
          </a:p>
        </p:txBody>
      </p:sp>
    </p:spTree>
    <p:extLst>
      <p:ext uri="{BB962C8B-B14F-4D97-AF65-F5344CB8AC3E}">
        <p14:creationId xmlns:p14="http://schemas.microsoft.com/office/powerpoint/2010/main" val="73938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a:t>
            </a:r>
            <a:r>
              <a:rPr lang="en-CA" dirty="0" smtClean="0"/>
              <a:t>ifferences between TLDs and OSLDs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When a TLD is heated, the reading is erased</a:t>
            </a:r>
          </a:p>
          <a:p>
            <a:pPr>
              <a:lnSpc>
                <a:spcPct val="90000"/>
              </a:lnSpc>
              <a:spcBef>
                <a:spcPts val="0"/>
              </a:spcBef>
              <a:spcAft>
                <a:spcPts val="1800"/>
              </a:spcAft>
            </a:pPr>
            <a:r>
              <a:rPr lang="en-CA" sz="2800" dirty="0" smtClean="0"/>
              <a:t>When an OSLD is read, the reading is not erased (could be re-read if necessary)</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55</a:t>
            </a:fld>
            <a:endParaRPr lang="en-US" dirty="0"/>
          </a:p>
        </p:txBody>
      </p:sp>
    </p:spTree>
    <p:extLst>
      <p:ext uri="{BB962C8B-B14F-4D97-AF65-F5344CB8AC3E}">
        <p14:creationId xmlns:p14="http://schemas.microsoft.com/office/powerpoint/2010/main" val="20966829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Neutron detection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GB" sz="2800" dirty="0">
                <a:latin typeface="Calibri" charset="0"/>
                <a:ea typeface="Calibri" charset="0"/>
                <a:cs typeface="Calibri" charset="0"/>
              </a:rPr>
              <a:t>For detection of thermal neutrons, following reactions are used:</a:t>
            </a:r>
          </a:p>
          <a:p>
            <a:pPr marL="0" indent="0">
              <a:lnSpc>
                <a:spcPct val="90000"/>
              </a:lnSpc>
              <a:spcBef>
                <a:spcPts val="0"/>
              </a:spcBef>
              <a:spcAft>
                <a:spcPts val="600"/>
              </a:spcAft>
              <a:buNone/>
            </a:pPr>
            <a:r>
              <a:rPr lang="en-GB" sz="2800" baseline="30000" dirty="0">
                <a:latin typeface="Calibri" charset="0"/>
                <a:ea typeface="Calibri" charset="0"/>
                <a:cs typeface="Calibri" charset="0"/>
              </a:rPr>
              <a:t>	10</a:t>
            </a:r>
            <a:r>
              <a:rPr lang="en-GB" sz="2800" dirty="0">
                <a:latin typeface="Calibri" charset="0"/>
                <a:ea typeface="Calibri" charset="0"/>
                <a:cs typeface="Calibri" charset="0"/>
              </a:rPr>
              <a:t>B (n, α) </a:t>
            </a:r>
            <a:r>
              <a:rPr lang="en-GB" sz="2800" baseline="30000" dirty="0">
                <a:latin typeface="Calibri" charset="0"/>
                <a:ea typeface="Calibri" charset="0"/>
                <a:cs typeface="Calibri" charset="0"/>
              </a:rPr>
              <a:t>7</a:t>
            </a:r>
            <a:r>
              <a:rPr lang="en-GB" sz="2800" dirty="0">
                <a:latin typeface="Calibri" charset="0"/>
                <a:ea typeface="Calibri" charset="0"/>
                <a:cs typeface="Calibri" charset="0"/>
              </a:rPr>
              <a:t>Li</a:t>
            </a:r>
          </a:p>
          <a:p>
            <a:pPr marL="0" indent="0">
              <a:lnSpc>
                <a:spcPct val="90000"/>
              </a:lnSpc>
              <a:spcBef>
                <a:spcPts val="0"/>
              </a:spcBef>
              <a:spcAft>
                <a:spcPts val="600"/>
              </a:spcAft>
              <a:buNone/>
            </a:pPr>
            <a:r>
              <a:rPr lang="en-GB" sz="2800" baseline="30000" dirty="0">
                <a:latin typeface="Calibri" charset="0"/>
                <a:ea typeface="Calibri" charset="0"/>
                <a:cs typeface="Calibri" charset="0"/>
              </a:rPr>
              <a:t>	6</a:t>
            </a:r>
            <a:r>
              <a:rPr lang="en-GB" sz="2800" dirty="0">
                <a:latin typeface="Calibri" charset="0"/>
                <a:ea typeface="Calibri" charset="0"/>
                <a:cs typeface="Calibri" charset="0"/>
              </a:rPr>
              <a:t>Li (n, α) </a:t>
            </a:r>
            <a:r>
              <a:rPr lang="en-GB" sz="2800" baseline="30000" dirty="0">
                <a:latin typeface="Calibri" charset="0"/>
                <a:ea typeface="Calibri" charset="0"/>
                <a:cs typeface="Calibri" charset="0"/>
              </a:rPr>
              <a:t>3</a:t>
            </a:r>
            <a:r>
              <a:rPr lang="en-GB" sz="2800" dirty="0">
                <a:latin typeface="Calibri" charset="0"/>
                <a:ea typeface="Calibri" charset="0"/>
                <a:cs typeface="Calibri" charset="0"/>
              </a:rPr>
              <a:t>H</a:t>
            </a:r>
          </a:p>
          <a:p>
            <a:pPr marL="0" indent="0">
              <a:lnSpc>
                <a:spcPct val="90000"/>
              </a:lnSpc>
              <a:spcBef>
                <a:spcPts val="0"/>
              </a:spcBef>
              <a:spcAft>
                <a:spcPts val="600"/>
              </a:spcAft>
              <a:buNone/>
            </a:pPr>
            <a:r>
              <a:rPr lang="en-GB" sz="2800" baseline="30000" dirty="0">
                <a:latin typeface="Calibri" charset="0"/>
                <a:ea typeface="Calibri" charset="0"/>
                <a:cs typeface="Calibri" charset="0"/>
              </a:rPr>
              <a:t>	3</a:t>
            </a:r>
            <a:r>
              <a:rPr lang="en-GB" sz="2800" dirty="0">
                <a:latin typeface="Calibri" charset="0"/>
                <a:ea typeface="Calibri" charset="0"/>
                <a:cs typeface="Calibri" charset="0"/>
              </a:rPr>
              <a:t>He (n, p) </a:t>
            </a:r>
            <a:r>
              <a:rPr lang="en-GB" sz="2800" baseline="30000" dirty="0">
                <a:latin typeface="Calibri" charset="0"/>
                <a:ea typeface="Calibri" charset="0"/>
                <a:cs typeface="Calibri" charset="0"/>
              </a:rPr>
              <a:t>3</a:t>
            </a:r>
            <a:r>
              <a:rPr lang="en-GB" sz="2800" dirty="0">
                <a:latin typeface="Calibri" charset="0"/>
                <a:ea typeface="Calibri" charset="0"/>
                <a:cs typeface="Calibri" charset="0"/>
              </a:rPr>
              <a:t>H</a:t>
            </a:r>
          </a:p>
          <a:p>
            <a:pPr marL="0" indent="0">
              <a:lnSpc>
                <a:spcPct val="90000"/>
              </a:lnSpc>
              <a:spcBef>
                <a:spcPts val="0"/>
              </a:spcBef>
              <a:spcAft>
                <a:spcPts val="1800"/>
              </a:spcAft>
              <a:buNone/>
            </a:pPr>
            <a:r>
              <a:rPr lang="en-GB" sz="2800" baseline="30000" dirty="0">
                <a:latin typeface="Calibri" charset="0"/>
                <a:ea typeface="Calibri" charset="0"/>
                <a:cs typeface="Calibri" charset="0"/>
              </a:rPr>
              <a:t>	235</a:t>
            </a:r>
            <a:r>
              <a:rPr lang="en-GB" sz="2800" dirty="0">
                <a:latin typeface="Calibri" charset="0"/>
                <a:ea typeface="Calibri" charset="0"/>
                <a:cs typeface="Calibri" charset="0"/>
              </a:rPr>
              <a:t>U (n, f) and </a:t>
            </a:r>
            <a:r>
              <a:rPr lang="en-GB" sz="2800" baseline="30000" dirty="0">
                <a:latin typeface="Calibri" charset="0"/>
                <a:ea typeface="Calibri" charset="0"/>
                <a:cs typeface="Calibri" charset="0"/>
              </a:rPr>
              <a:t>239</a:t>
            </a:r>
            <a:r>
              <a:rPr lang="en-GB" sz="2800" dirty="0">
                <a:latin typeface="Calibri" charset="0"/>
                <a:ea typeface="Calibri" charset="0"/>
                <a:cs typeface="Calibri" charset="0"/>
              </a:rPr>
              <a:t>Pu (n, f).</a:t>
            </a:r>
          </a:p>
          <a:p>
            <a:pPr>
              <a:lnSpc>
                <a:spcPct val="90000"/>
              </a:lnSpc>
              <a:spcBef>
                <a:spcPts val="0"/>
              </a:spcBef>
              <a:spcAft>
                <a:spcPts val="1800"/>
              </a:spcAft>
            </a:pPr>
            <a:r>
              <a:rPr lang="en-GB" sz="2800" dirty="0">
                <a:latin typeface="Calibri" charset="0"/>
                <a:ea typeface="Calibri" charset="0"/>
                <a:cs typeface="Calibri" charset="0"/>
              </a:rPr>
              <a:t>Standard gas detector becomes sensitive to neutrons </a:t>
            </a:r>
            <a:r>
              <a:rPr lang="en-GB" sz="2800" dirty="0" smtClean="0">
                <a:latin typeface="Calibri" charset="0"/>
                <a:ea typeface="Calibri" charset="0"/>
                <a:cs typeface="Calibri" charset="0"/>
              </a:rPr>
              <a:t>when </a:t>
            </a:r>
            <a:r>
              <a:rPr lang="en-GB" sz="2800" dirty="0">
                <a:latin typeface="Calibri" charset="0"/>
                <a:ea typeface="Calibri" charset="0"/>
                <a:cs typeface="Calibri" charset="0"/>
              </a:rPr>
              <a:t>target atoms </a:t>
            </a:r>
            <a:r>
              <a:rPr lang="en-GB" sz="2800" dirty="0" smtClean="0">
                <a:latin typeface="Calibri" charset="0"/>
                <a:ea typeface="Calibri" charset="0"/>
                <a:cs typeface="Calibri" charset="0"/>
              </a:rPr>
              <a:t>are added to gas</a:t>
            </a:r>
            <a:endParaRPr lang="en-GB" sz="2800" dirty="0">
              <a:latin typeface="Calibri" charset="0"/>
              <a:ea typeface="Calibri" charset="0"/>
              <a:cs typeface="Calibri" charset="0"/>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56</a:t>
            </a:fld>
            <a:endParaRPr lang="en-US" dirty="0"/>
          </a:p>
        </p:txBody>
      </p:sp>
    </p:spTree>
    <p:extLst>
      <p:ext uri="{BB962C8B-B14F-4D97-AF65-F5344CB8AC3E}">
        <p14:creationId xmlns:p14="http://schemas.microsoft.com/office/powerpoint/2010/main" val="4499028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Discussion question</a:t>
            </a:r>
            <a:endParaRPr lang="en-CA"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90000"/>
              </a:lnSpc>
              <a:spcBef>
                <a:spcPts val="0"/>
              </a:spcBef>
              <a:spcAft>
                <a:spcPts val="1800"/>
              </a:spcAft>
              <a:buClrTx/>
              <a:buSzTx/>
              <a:buFontTx/>
              <a:buNone/>
              <a:tabLst/>
              <a:defRPr/>
            </a:pPr>
            <a:r>
              <a:rPr lang="en-GB" sz="2800" dirty="0" smtClean="0">
                <a:latin typeface="Calibri" charset="0"/>
                <a:ea typeface="Calibri" charset="0"/>
                <a:cs typeface="Calibri" charset="0"/>
              </a:rPr>
              <a:t>Does anyone have experience with any type of radiation detector?</a:t>
            </a:r>
          </a:p>
          <a:p>
            <a:pPr marL="0" marR="0" lvl="0" indent="0" defTabSz="914400" eaLnBrk="1" fontAlgn="auto" latinLnBrk="0" hangingPunct="1">
              <a:lnSpc>
                <a:spcPct val="90000"/>
              </a:lnSpc>
              <a:spcBef>
                <a:spcPts val="0"/>
              </a:spcBef>
              <a:spcAft>
                <a:spcPts val="1800"/>
              </a:spcAft>
              <a:buClrTx/>
              <a:buSzTx/>
              <a:buFontTx/>
              <a:buNone/>
              <a:tabLst/>
              <a:defRPr/>
            </a:pPr>
            <a:endParaRPr lang="en-GB" sz="2800" dirty="0">
              <a:latin typeface="Calibri" charset="0"/>
              <a:ea typeface="Calibri" charset="0"/>
              <a:cs typeface="Calibri" charset="0"/>
            </a:endParaRPr>
          </a:p>
          <a:p>
            <a:pPr marL="0" marR="0" lvl="0" indent="0" defTabSz="914400" eaLnBrk="1" fontAlgn="auto" latinLnBrk="0" hangingPunct="1">
              <a:lnSpc>
                <a:spcPct val="90000"/>
              </a:lnSpc>
              <a:spcBef>
                <a:spcPts val="0"/>
              </a:spcBef>
              <a:spcAft>
                <a:spcPts val="1800"/>
              </a:spcAft>
              <a:buClrTx/>
              <a:buSzTx/>
              <a:buFontTx/>
              <a:buNone/>
              <a:tabLst/>
              <a:defRPr/>
            </a:pPr>
            <a:r>
              <a:rPr lang="en-GB" sz="2800" dirty="0" smtClean="0">
                <a:latin typeface="Calibri" charset="0"/>
                <a:ea typeface="Calibri" charset="0"/>
                <a:cs typeface="Calibri" charset="0"/>
              </a:rPr>
              <a:t>What can you tell us about them?</a:t>
            </a:r>
            <a:endParaRPr lang="en-GB" sz="2800" dirty="0">
              <a:latin typeface="Calibri" charset="0"/>
              <a:ea typeface="Calibri" charset="0"/>
              <a:cs typeface="Calibri" charset="0"/>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57</a:t>
            </a:fld>
            <a:endParaRPr lang="en-US" dirty="0"/>
          </a:p>
        </p:txBody>
      </p:sp>
    </p:spTree>
    <p:extLst>
      <p:ext uri="{BB962C8B-B14F-4D97-AF65-F5344CB8AC3E}">
        <p14:creationId xmlns:p14="http://schemas.microsoft.com/office/powerpoint/2010/main" val="2256496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Practical exercise on radiation detection</a:t>
            </a:r>
            <a:endParaRPr lang="en-CA" dirty="0"/>
          </a:p>
        </p:txBody>
      </p:sp>
      <p:sp>
        <p:nvSpPr>
          <p:cNvPr id="3" name="Content Placeholder 2"/>
          <p:cNvSpPr>
            <a:spLocks noGrp="1"/>
          </p:cNvSpPr>
          <p:nvPr>
            <p:ph idx="1"/>
          </p:nvPr>
        </p:nvSpPr>
        <p:spPr/>
        <p:txBody>
          <a:bodyPr/>
          <a:lstStyle/>
          <a:p>
            <a:r>
              <a:rPr lang="en-GB" dirty="0" smtClean="0"/>
              <a:t>If the host organization has any radiation detection equipment, have someone bring and demonstrate the operation.</a:t>
            </a:r>
          </a:p>
          <a:p>
            <a:r>
              <a:rPr lang="en-GB" dirty="0" smtClean="0"/>
              <a:t>Assume that the classroom is a typical room in a NPP. Demonstrate how to conduct a radiation survey of the room.</a:t>
            </a:r>
          </a:p>
          <a:p>
            <a:r>
              <a:rPr lang="en-GB" dirty="0" smtClean="0"/>
              <a:t>Have the candidates practice taking swab samples for contamination</a:t>
            </a:r>
            <a:endParaRPr lang="sl-SI" dirty="0"/>
          </a:p>
        </p:txBody>
      </p:sp>
      <p:sp>
        <p:nvSpPr>
          <p:cNvPr id="4" name="Date Placeholder 3"/>
          <p:cNvSpPr>
            <a:spLocks noGrp="1"/>
          </p:cNvSpPr>
          <p:nvPr>
            <p:ph type="dt" sz="half" idx="10"/>
          </p:nvPr>
        </p:nvSpPr>
        <p:spPr/>
        <p:txBody>
          <a:bodyPr/>
          <a:lstStyle/>
          <a:p>
            <a:r>
              <a:rPr lang="en-CA" smtClean="0"/>
              <a:t>7-18 May - 18-29 June 2018</a:t>
            </a:r>
            <a:endParaRPr lang="en-CA" dirty="0"/>
          </a:p>
        </p:txBody>
      </p:sp>
      <p:sp>
        <p:nvSpPr>
          <p:cNvPr id="5" name="Footer Placeholder 4"/>
          <p:cNvSpPr>
            <a:spLocks noGrp="1"/>
          </p:cNvSpPr>
          <p:nvPr>
            <p:ph type="ftr" sz="quarter" idx="11"/>
          </p:nvPr>
        </p:nvSpPr>
        <p:spPr/>
        <p:txBody>
          <a:bodyPr/>
          <a:lstStyle/>
          <a:p>
            <a:r>
              <a:rPr lang="en-CA" smtClean="0"/>
              <a:t>Radiation protection in NPPs</a:t>
            </a:r>
            <a:endParaRPr lang="en-CA"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58</a:t>
            </a:fld>
            <a:endParaRPr lang="en-US" dirty="0"/>
          </a:p>
        </p:txBody>
      </p:sp>
    </p:spTree>
    <p:extLst>
      <p:ext uri="{BB962C8B-B14F-4D97-AF65-F5344CB8AC3E}">
        <p14:creationId xmlns:p14="http://schemas.microsoft.com/office/powerpoint/2010/main" val="15571396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err="1" smtClean="0"/>
              <a:t>Dosimetric</a:t>
            </a:r>
            <a:r>
              <a:rPr lang="en-CA" dirty="0" smtClean="0"/>
              <a:t> quantities</a:t>
            </a:r>
            <a:endParaRPr lang="en-CA" dirty="0"/>
          </a:p>
        </p:txBody>
      </p:sp>
    </p:spTree>
    <p:extLst>
      <p:ext uri="{BB962C8B-B14F-4D97-AF65-F5344CB8AC3E}">
        <p14:creationId xmlns:p14="http://schemas.microsoft.com/office/powerpoint/2010/main" val="11717024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indent="-514350">
              <a:lnSpc>
                <a:spcPct val="90000"/>
              </a:lnSpc>
              <a:spcBef>
                <a:spcPts val="0"/>
              </a:spcBef>
              <a:spcAft>
                <a:spcPts val="1800"/>
              </a:spcAft>
              <a:buFont typeface="+mj-lt"/>
              <a:buAutoNum type="arabicPeriod"/>
            </a:pPr>
            <a:r>
              <a:rPr lang="en-CA" sz="2800" dirty="0" smtClean="0"/>
              <a:t>Define absorbed dose</a:t>
            </a:r>
            <a:r>
              <a:rPr lang="en-CA" sz="2800" dirty="0"/>
              <a:t> </a:t>
            </a:r>
            <a:r>
              <a:rPr lang="en-CA" sz="2800" dirty="0" smtClean="0"/>
              <a:t>and absorbed dose rate</a:t>
            </a:r>
          </a:p>
          <a:p>
            <a:pPr marL="514350" indent="-514350">
              <a:lnSpc>
                <a:spcPct val="90000"/>
              </a:lnSpc>
              <a:spcBef>
                <a:spcPts val="0"/>
              </a:spcBef>
              <a:spcAft>
                <a:spcPts val="1800"/>
              </a:spcAft>
              <a:buFont typeface="+mj-lt"/>
              <a:buAutoNum type="arabicPeriod"/>
            </a:pPr>
            <a:r>
              <a:rPr lang="en-CA" sz="2800" dirty="0" smtClean="0"/>
              <a:t>Define radiation weighting factors for alpha, beta and gamma radiation and neutrons</a:t>
            </a:r>
          </a:p>
          <a:p>
            <a:pPr marL="514350" indent="-514350">
              <a:lnSpc>
                <a:spcPct val="90000"/>
              </a:lnSpc>
              <a:spcBef>
                <a:spcPts val="0"/>
              </a:spcBef>
              <a:spcAft>
                <a:spcPts val="1800"/>
              </a:spcAft>
              <a:buFont typeface="+mj-lt"/>
              <a:buAutoNum type="arabicPeriod"/>
            </a:pPr>
            <a:r>
              <a:rPr lang="en-CA" sz="2800" dirty="0" smtClean="0"/>
              <a:t>Define tissue weighting factors</a:t>
            </a:r>
          </a:p>
          <a:p>
            <a:pPr marL="514350" indent="-514350">
              <a:lnSpc>
                <a:spcPct val="90000"/>
              </a:lnSpc>
              <a:spcBef>
                <a:spcPts val="0"/>
              </a:spcBef>
              <a:spcAft>
                <a:spcPts val="1800"/>
              </a:spcAft>
              <a:buFont typeface="+mj-lt"/>
              <a:buAutoNum type="arabicPeriod"/>
            </a:pPr>
            <a:r>
              <a:rPr lang="en-CA" sz="2800" dirty="0" smtClean="0"/>
              <a:t>Define effective dose and its units</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60</a:t>
            </a:fld>
            <a:endParaRPr lang="en-US" dirty="0"/>
          </a:p>
        </p:txBody>
      </p:sp>
    </p:spTree>
    <p:extLst>
      <p:ext uri="{BB962C8B-B14F-4D97-AF65-F5344CB8AC3E}">
        <p14:creationId xmlns:p14="http://schemas.microsoft.com/office/powerpoint/2010/main" val="2211898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Absorbed dose (D)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Basic </a:t>
            </a:r>
            <a:r>
              <a:rPr lang="en-CA" sz="2800" dirty="0" err="1" smtClean="0"/>
              <a:t>dosimetric</a:t>
            </a:r>
            <a:r>
              <a:rPr lang="en-CA" sz="2800" dirty="0" smtClean="0"/>
              <a:t> quantity</a:t>
            </a:r>
          </a:p>
          <a:p>
            <a:pPr>
              <a:lnSpc>
                <a:spcPct val="90000"/>
              </a:lnSpc>
              <a:spcBef>
                <a:spcPts val="0"/>
              </a:spcBef>
              <a:spcAft>
                <a:spcPts val="1800"/>
              </a:spcAft>
            </a:pPr>
            <a:r>
              <a:rPr lang="en-CA" sz="2800" dirty="0" smtClean="0"/>
              <a:t>Defined as energy of radiation deposited per unit mass</a:t>
            </a:r>
          </a:p>
          <a:p>
            <a:pPr>
              <a:lnSpc>
                <a:spcPct val="90000"/>
              </a:lnSpc>
              <a:spcBef>
                <a:spcPts val="0"/>
              </a:spcBef>
              <a:spcAft>
                <a:spcPts val="1800"/>
              </a:spcAft>
            </a:pPr>
            <a:r>
              <a:rPr lang="en-CA" sz="2800" dirty="0" smtClean="0"/>
              <a:t>SI unit is </a:t>
            </a:r>
            <a:r>
              <a:rPr lang="en-CA" sz="2800" b="1" dirty="0" smtClean="0">
                <a:solidFill>
                  <a:schemeClr val="tx1"/>
                </a:solidFill>
              </a:rPr>
              <a:t>gray</a:t>
            </a:r>
            <a:r>
              <a:rPr lang="en-CA" sz="2800" dirty="0" smtClean="0"/>
              <a:t> (</a:t>
            </a:r>
            <a:r>
              <a:rPr lang="en-CA" sz="2800" b="1" dirty="0" err="1" smtClean="0">
                <a:solidFill>
                  <a:schemeClr val="tx1"/>
                </a:solidFill>
              </a:rPr>
              <a:t>Gy</a:t>
            </a:r>
            <a:r>
              <a:rPr lang="en-CA" sz="2800" dirty="0" smtClean="0"/>
              <a:t>): 1 </a:t>
            </a:r>
            <a:r>
              <a:rPr lang="en-CA" sz="2800" dirty="0" err="1" smtClean="0"/>
              <a:t>Gy</a:t>
            </a:r>
            <a:r>
              <a:rPr lang="en-CA" sz="2800" dirty="0" smtClean="0"/>
              <a:t> = 1 J/kg</a:t>
            </a:r>
          </a:p>
          <a:p>
            <a:pPr>
              <a:lnSpc>
                <a:spcPct val="90000"/>
              </a:lnSpc>
              <a:spcBef>
                <a:spcPts val="0"/>
              </a:spcBef>
              <a:spcAft>
                <a:spcPts val="600"/>
              </a:spcAft>
            </a:pPr>
            <a:r>
              <a:rPr lang="en-CA" sz="2800" dirty="0" smtClean="0"/>
              <a:t>In radiation protection, smaller units are used:</a:t>
            </a:r>
          </a:p>
          <a:p>
            <a:pPr lvl="1">
              <a:lnSpc>
                <a:spcPct val="90000"/>
              </a:lnSpc>
              <a:spcBef>
                <a:spcPts val="0"/>
              </a:spcBef>
              <a:spcAft>
                <a:spcPts val="600"/>
              </a:spcAft>
            </a:pPr>
            <a:r>
              <a:rPr lang="en-CA" sz="2400" dirty="0" smtClean="0"/>
              <a:t>1 </a:t>
            </a:r>
            <a:r>
              <a:rPr lang="en-CA" sz="2400" dirty="0" err="1" smtClean="0"/>
              <a:t>mGy</a:t>
            </a:r>
            <a:r>
              <a:rPr lang="en-CA" sz="2400" dirty="0" smtClean="0"/>
              <a:t> = 10</a:t>
            </a:r>
            <a:r>
              <a:rPr lang="en-CA" sz="2400" baseline="30000" dirty="0" smtClean="0"/>
              <a:t>-3</a:t>
            </a:r>
            <a:r>
              <a:rPr lang="en-CA" sz="2400" dirty="0" smtClean="0"/>
              <a:t> </a:t>
            </a:r>
            <a:r>
              <a:rPr lang="en-CA" sz="2400" dirty="0" err="1" smtClean="0"/>
              <a:t>Gy</a:t>
            </a:r>
            <a:endParaRPr lang="en-CA" sz="2400" dirty="0" smtClean="0"/>
          </a:p>
          <a:p>
            <a:pPr lvl="1">
              <a:lnSpc>
                <a:spcPct val="90000"/>
              </a:lnSpc>
              <a:spcBef>
                <a:spcPts val="0"/>
              </a:spcBef>
              <a:spcAft>
                <a:spcPts val="1800"/>
              </a:spcAft>
            </a:pPr>
            <a:r>
              <a:rPr lang="en-CA" sz="2400" dirty="0" smtClean="0"/>
              <a:t>1 µ</a:t>
            </a:r>
            <a:r>
              <a:rPr lang="en-CA" sz="2400" dirty="0" err="1" smtClean="0"/>
              <a:t>Gy</a:t>
            </a:r>
            <a:r>
              <a:rPr lang="en-CA" sz="2400" dirty="0" smtClean="0"/>
              <a:t> = 10</a:t>
            </a:r>
            <a:r>
              <a:rPr lang="en-CA" sz="2400" baseline="30000" dirty="0" smtClean="0"/>
              <a:t>-6</a:t>
            </a:r>
            <a:r>
              <a:rPr lang="en-CA" sz="2400" dirty="0" smtClean="0"/>
              <a:t> </a:t>
            </a:r>
            <a:r>
              <a:rPr lang="en-CA" sz="2400" dirty="0" err="1" smtClean="0"/>
              <a:t>Gy</a:t>
            </a:r>
            <a:endParaRPr lang="en-CA" sz="2400" dirty="0" smtClean="0"/>
          </a:p>
          <a:p>
            <a:pPr>
              <a:lnSpc>
                <a:spcPct val="90000"/>
              </a:lnSpc>
              <a:spcBef>
                <a:spcPts val="0"/>
              </a:spcBef>
              <a:spcAft>
                <a:spcPts val="600"/>
              </a:spcAft>
            </a:pPr>
            <a:r>
              <a:rPr lang="en-CA" sz="2800" dirty="0" smtClean="0"/>
              <a:t>Former unit, rad:</a:t>
            </a:r>
          </a:p>
          <a:p>
            <a:pPr lvl="1">
              <a:lnSpc>
                <a:spcPct val="90000"/>
              </a:lnSpc>
              <a:spcBef>
                <a:spcPts val="0"/>
              </a:spcBef>
              <a:spcAft>
                <a:spcPts val="600"/>
              </a:spcAft>
            </a:pPr>
            <a:r>
              <a:rPr lang="en-CA" sz="2400" dirty="0" smtClean="0"/>
              <a:t>1 rad = 0.01 </a:t>
            </a:r>
            <a:r>
              <a:rPr lang="en-CA" sz="2400" dirty="0" err="1" smtClean="0"/>
              <a:t>Gy</a:t>
            </a:r>
            <a:endParaRPr lang="en-CA" sz="2400" dirty="0" smtClean="0"/>
          </a:p>
          <a:p>
            <a:pPr lvl="1">
              <a:lnSpc>
                <a:spcPct val="90000"/>
              </a:lnSpc>
              <a:spcBef>
                <a:spcPts val="0"/>
              </a:spcBef>
              <a:spcAft>
                <a:spcPts val="1800"/>
              </a:spcAft>
            </a:pPr>
            <a:r>
              <a:rPr lang="en-CA" sz="2400" dirty="0" smtClean="0"/>
              <a:t>1 </a:t>
            </a:r>
            <a:r>
              <a:rPr lang="en-CA" sz="2400" dirty="0" err="1" smtClean="0"/>
              <a:t>Gy</a:t>
            </a:r>
            <a:r>
              <a:rPr lang="en-CA" sz="2400" dirty="0" smtClean="0"/>
              <a:t> = 100 rad</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61</a:t>
            </a:fld>
            <a:endParaRPr lang="en-US" dirty="0"/>
          </a:p>
        </p:txBody>
      </p:sp>
    </p:spTree>
    <p:extLst>
      <p:ext uri="{BB962C8B-B14F-4D97-AF65-F5344CB8AC3E}">
        <p14:creationId xmlns:p14="http://schemas.microsoft.com/office/powerpoint/2010/main" val="424471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Absorbed dose rate</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Tells us how quickly absorbed dose in target increases</a:t>
            </a:r>
          </a:p>
          <a:p>
            <a:pPr>
              <a:lnSpc>
                <a:spcPct val="90000"/>
              </a:lnSpc>
              <a:spcBef>
                <a:spcPts val="0"/>
              </a:spcBef>
              <a:spcAft>
                <a:spcPts val="1800"/>
              </a:spcAft>
            </a:pPr>
            <a:r>
              <a:rPr lang="en-CA" sz="2800" dirty="0" smtClean="0"/>
              <a:t>Unit for absorbed dose rate is </a:t>
            </a:r>
            <a:r>
              <a:rPr lang="en-CA" sz="2800" dirty="0" err="1" smtClean="0"/>
              <a:t>Gy</a:t>
            </a:r>
            <a:r>
              <a:rPr lang="en-CA" sz="2800" dirty="0" smtClean="0"/>
              <a:t>/h (also </a:t>
            </a:r>
            <a:r>
              <a:rPr lang="en-CA" sz="2800" dirty="0" err="1" smtClean="0"/>
              <a:t>mGy</a:t>
            </a:r>
            <a:r>
              <a:rPr lang="en-CA" sz="2800" dirty="0" smtClean="0"/>
              <a:t>/h, µ</a:t>
            </a:r>
            <a:r>
              <a:rPr lang="en-CA" sz="2800" dirty="0" err="1" smtClean="0"/>
              <a:t>Gy</a:t>
            </a:r>
            <a:r>
              <a:rPr lang="en-CA" sz="2800" dirty="0" smtClean="0"/>
              <a:t>/h)</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62</a:t>
            </a:fld>
            <a:endParaRPr lang="en-US" dirty="0"/>
          </a:p>
        </p:txBody>
      </p:sp>
    </p:spTree>
    <p:extLst>
      <p:ext uri="{BB962C8B-B14F-4D97-AF65-F5344CB8AC3E}">
        <p14:creationId xmlns:p14="http://schemas.microsoft.com/office/powerpoint/2010/main" val="198283101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a:t>
            </a:r>
            <a:r>
              <a:rPr lang="en-CA" dirty="0" smtClean="0"/>
              <a:t>oint sources of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Point source is when the distance to the target is more than three times the dimension of the source</a:t>
            </a:r>
          </a:p>
          <a:p>
            <a:pPr>
              <a:lnSpc>
                <a:spcPct val="90000"/>
              </a:lnSpc>
              <a:spcBef>
                <a:spcPts val="0"/>
              </a:spcBef>
              <a:spcAft>
                <a:spcPts val="1800"/>
              </a:spcAft>
            </a:pPr>
            <a:r>
              <a:rPr lang="en-CA" sz="2800" dirty="0" smtClean="0"/>
              <a:t>Radiation spreads out in all directions from a point source</a:t>
            </a:r>
          </a:p>
          <a:p>
            <a:pPr>
              <a:lnSpc>
                <a:spcPct val="90000"/>
              </a:lnSpc>
              <a:spcBef>
                <a:spcPts val="0"/>
              </a:spcBef>
              <a:spcAft>
                <a:spcPts val="1800"/>
              </a:spcAft>
            </a:pPr>
            <a:r>
              <a:rPr lang="en-CA" sz="2800" dirty="0" smtClean="0"/>
              <a:t>Absorbed dose rate is directly proportional to point source activity</a:t>
            </a:r>
          </a:p>
          <a:p>
            <a:pPr>
              <a:lnSpc>
                <a:spcPct val="90000"/>
              </a:lnSpc>
              <a:spcBef>
                <a:spcPts val="0"/>
              </a:spcBef>
              <a:spcAft>
                <a:spcPts val="1800"/>
              </a:spcAft>
            </a:pPr>
            <a:r>
              <a:rPr lang="en-CA" sz="2800" dirty="0" smtClean="0"/>
              <a:t>Absorbed dose rate is inversely proportional to the square of the distance from the source</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63</a:t>
            </a:fld>
            <a:endParaRPr lang="en-US" dirty="0"/>
          </a:p>
        </p:txBody>
      </p:sp>
    </p:spTree>
    <p:extLst>
      <p:ext uri="{BB962C8B-B14F-4D97-AF65-F5344CB8AC3E}">
        <p14:creationId xmlns:p14="http://schemas.microsoft.com/office/powerpoint/2010/main" val="1179909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Line sources of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Dimension of source is greater than distance to the target</a:t>
            </a:r>
          </a:p>
          <a:p>
            <a:pPr>
              <a:lnSpc>
                <a:spcPct val="90000"/>
              </a:lnSpc>
              <a:spcBef>
                <a:spcPts val="0"/>
              </a:spcBef>
              <a:spcAft>
                <a:spcPts val="1800"/>
              </a:spcAft>
            </a:pPr>
            <a:r>
              <a:rPr lang="en-CA" sz="2800" dirty="0" smtClean="0"/>
              <a:t>Example: pipe with radioactive fluid</a:t>
            </a:r>
          </a:p>
          <a:p>
            <a:pPr>
              <a:lnSpc>
                <a:spcPct val="90000"/>
              </a:lnSpc>
              <a:spcBef>
                <a:spcPts val="0"/>
              </a:spcBef>
              <a:spcAft>
                <a:spcPts val="1800"/>
              </a:spcAft>
            </a:pPr>
            <a:r>
              <a:rPr lang="en-CA" sz="2800" dirty="0" smtClean="0"/>
              <a:t>Absorbed dose rate is proportional to the activity per unit of source length</a:t>
            </a:r>
          </a:p>
          <a:p>
            <a:pPr>
              <a:lnSpc>
                <a:spcPct val="90000"/>
              </a:lnSpc>
              <a:spcBef>
                <a:spcPts val="0"/>
              </a:spcBef>
              <a:spcAft>
                <a:spcPts val="1800"/>
              </a:spcAft>
            </a:pPr>
            <a:r>
              <a:rPr lang="en-CA" sz="2800" dirty="0" smtClean="0"/>
              <a:t>Absorbed dose rate is inversely proportional to the distance from the source</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64</a:t>
            </a:fld>
            <a:endParaRPr lang="en-US" dirty="0"/>
          </a:p>
        </p:txBody>
      </p:sp>
    </p:spTree>
    <p:extLst>
      <p:ext uri="{BB962C8B-B14F-4D97-AF65-F5344CB8AC3E}">
        <p14:creationId xmlns:p14="http://schemas.microsoft.com/office/powerpoint/2010/main" val="9283767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Equivalent dose (H)</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Damage to live cells, tissues and organs from exposure to ionizing radiation depends in part on absorbed dose</a:t>
            </a:r>
          </a:p>
          <a:p>
            <a:pPr>
              <a:lnSpc>
                <a:spcPct val="90000"/>
              </a:lnSpc>
              <a:spcBef>
                <a:spcPts val="0"/>
              </a:spcBef>
              <a:spcAft>
                <a:spcPts val="1800"/>
              </a:spcAft>
            </a:pPr>
            <a:r>
              <a:rPr lang="en-CA" sz="2800" dirty="0" smtClean="0"/>
              <a:t>However, it also depends on the type of radiation and on the energy of radiation</a:t>
            </a:r>
          </a:p>
          <a:p>
            <a:pPr>
              <a:lnSpc>
                <a:spcPct val="90000"/>
              </a:lnSpc>
              <a:spcBef>
                <a:spcPts val="0"/>
              </a:spcBef>
              <a:spcAft>
                <a:spcPts val="600"/>
              </a:spcAft>
            </a:pPr>
            <a:r>
              <a:rPr lang="en-CA" sz="2800" dirty="0" smtClean="0"/>
              <a:t>Radiation with high linear energy transfer (LET) will cause more damage than radiation with low LET</a:t>
            </a:r>
          </a:p>
          <a:p>
            <a:pPr lvl="1">
              <a:lnSpc>
                <a:spcPct val="90000"/>
              </a:lnSpc>
              <a:spcBef>
                <a:spcPts val="0"/>
              </a:spcBef>
              <a:spcAft>
                <a:spcPts val="600"/>
              </a:spcAft>
            </a:pPr>
            <a:r>
              <a:rPr lang="en-CA" sz="2400" dirty="0" smtClean="0"/>
              <a:t>LET is quantity of energy transfer to matter per unit length of path</a:t>
            </a:r>
          </a:p>
          <a:p>
            <a:pPr lvl="1">
              <a:lnSpc>
                <a:spcPct val="90000"/>
              </a:lnSpc>
              <a:spcBef>
                <a:spcPts val="0"/>
              </a:spcBef>
              <a:spcAft>
                <a:spcPts val="600"/>
              </a:spcAft>
            </a:pPr>
            <a:r>
              <a:rPr lang="en-CA" sz="2400" dirty="0" smtClean="0"/>
              <a:t>Alpha particles, protons and neutrons have high LET</a:t>
            </a:r>
          </a:p>
          <a:p>
            <a:pPr lvl="1">
              <a:lnSpc>
                <a:spcPct val="90000"/>
              </a:lnSpc>
              <a:spcBef>
                <a:spcPts val="0"/>
              </a:spcBef>
              <a:spcAft>
                <a:spcPts val="1800"/>
              </a:spcAft>
            </a:pPr>
            <a:r>
              <a:rPr lang="en-CA" sz="2400" dirty="0" smtClean="0"/>
              <a:t>Beta particles and gamma radiation have low LET</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65</a:t>
            </a:fld>
            <a:endParaRPr lang="en-US" dirty="0"/>
          </a:p>
        </p:txBody>
      </p:sp>
    </p:spTree>
    <p:extLst>
      <p:ext uri="{BB962C8B-B14F-4D97-AF65-F5344CB8AC3E}">
        <p14:creationId xmlns:p14="http://schemas.microsoft.com/office/powerpoint/2010/main" val="1773002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Equivalent dose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Equivalent dose takes into account both absorbed energy and characteristics of the energy transfer to target material</a:t>
            </a:r>
          </a:p>
          <a:p>
            <a:pPr marL="0" indent="0" algn="ctr">
              <a:lnSpc>
                <a:spcPct val="90000"/>
              </a:lnSpc>
              <a:spcBef>
                <a:spcPts val="0"/>
              </a:spcBef>
              <a:spcAft>
                <a:spcPts val="1800"/>
              </a:spcAft>
              <a:buNone/>
            </a:pPr>
            <a:r>
              <a:rPr lang="en-CA" sz="2800" i="1" dirty="0" smtClean="0"/>
              <a:t>H = </a:t>
            </a:r>
            <a:r>
              <a:rPr lang="en-CA" sz="2800" i="1" dirty="0" err="1" smtClean="0"/>
              <a:t>w</a:t>
            </a:r>
            <a:r>
              <a:rPr lang="en-CA" sz="2800" i="1" baseline="-25000" dirty="0" err="1" smtClean="0"/>
              <a:t>R</a:t>
            </a:r>
            <a:r>
              <a:rPr lang="en-CA" sz="2800" i="1" dirty="0" smtClean="0"/>
              <a:t> · D</a:t>
            </a:r>
          </a:p>
          <a:p>
            <a:pPr>
              <a:lnSpc>
                <a:spcPct val="90000"/>
              </a:lnSpc>
              <a:spcBef>
                <a:spcPts val="0"/>
              </a:spcBef>
              <a:spcAft>
                <a:spcPts val="1800"/>
              </a:spcAft>
            </a:pPr>
            <a:r>
              <a:rPr lang="en-CA" sz="2800" i="1" dirty="0" err="1" smtClean="0"/>
              <a:t>w</a:t>
            </a:r>
            <a:r>
              <a:rPr lang="en-CA" sz="2800" i="1" baseline="-25000" dirty="0" err="1" smtClean="0"/>
              <a:t>R</a:t>
            </a:r>
            <a:r>
              <a:rPr lang="en-CA" sz="2800" dirty="0" smtClean="0"/>
              <a:t> is </a:t>
            </a:r>
            <a:r>
              <a:rPr lang="en-CA" sz="2800" b="1" dirty="0" smtClean="0">
                <a:solidFill>
                  <a:schemeClr val="tx1"/>
                </a:solidFill>
              </a:rPr>
              <a:t>radiation weighting factor </a:t>
            </a:r>
            <a:r>
              <a:rPr lang="en-CA" sz="2800" dirty="0" smtClean="0"/>
              <a:t>(between 1 and 20)</a:t>
            </a:r>
          </a:p>
          <a:p>
            <a:pPr>
              <a:lnSpc>
                <a:spcPct val="90000"/>
              </a:lnSpc>
              <a:spcBef>
                <a:spcPts val="0"/>
              </a:spcBef>
              <a:spcAft>
                <a:spcPts val="1800"/>
              </a:spcAft>
            </a:pPr>
            <a:r>
              <a:rPr lang="en-CA" sz="2800" dirty="0" smtClean="0"/>
              <a:t>SI unit for equivalent dose is </a:t>
            </a:r>
            <a:r>
              <a:rPr lang="en-CA" sz="2800" b="1" dirty="0" err="1">
                <a:solidFill>
                  <a:schemeClr val="tx1"/>
                </a:solidFill>
              </a:rPr>
              <a:t>s</a:t>
            </a:r>
            <a:r>
              <a:rPr lang="en-CA" sz="2800" b="1" dirty="0" err="1" smtClean="0">
                <a:solidFill>
                  <a:schemeClr val="tx1"/>
                </a:solidFill>
              </a:rPr>
              <a:t>ievert</a:t>
            </a:r>
            <a:r>
              <a:rPr lang="en-CA" sz="2800" dirty="0" smtClean="0"/>
              <a:t> (</a:t>
            </a:r>
            <a:r>
              <a:rPr lang="en-CA" sz="2800" b="1" dirty="0" err="1" smtClean="0">
                <a:solidFill>
                  <a:schemeClr val="tx1"/>
                </a:solidFill>
              </a:rPr>
              <a:t>Sv</a:t>
            </a:r>
            <a:r>
              <a:rPr lang="en-CA" sz="2800" dirty="0" smtClean="0"/>
              <a:t>)</a:t>
            </a:r>
          </a:p>
          <a:p>
            <a:pPr>
              <a:lnSpc>
                <a:spcPct val="90000"/>
              </a:lnSpc>
              <a:spcBef>
                <a:spcPts val="0"/>
              </a:spcBef>
              <a:spcAft>
                <a:spcPts val="1800"/>
              </a:spcAft>
            </a:pPr>
            <a:r>
              <a:rPr lang="en-CA" sz="2800" dirty="0" smtClean="0"/>
              <a:t>For radiation protection purposes, </a:t>
            </a:r>
            <a:r>
              <a:rPr lang="en-CA" sz="2800" dirty="0" err="1" smtClean="0"/>
              <a:t>mSv</a:t>
            </a:r>
            <a:r>
              <a:rPr lang="en-CA" sz="2800" dirty="0" smtClean="0"/>
              <a:t> and µ</a:t>
            </a:r>
            <a:r>
              <a:rPr lang="en-CA" sz="2800" dirty="0" err="1" smtClean="0"/>
              <a:t>Sv</a:t>
            </a:r>
            <a:r>
              <a:rPr lang="en-CA" sz="2800" dirty="0" smtClean="0"/>
              <a:t> are used</a:t>
            </a:r>
          </a:p>
          <a:p>
            <a:pPr>
              <a:lnSpc>
                <a:spcPct val="90000"/>
              </a:lnSpc>
              <a:spcBef>
                <a:spcPts val="0"/>
              </a:spcBef>
              <a:spcAft>
                <a:spcPts val="600"/>
              </a:spcAft>
            </a:pPr>
            <a:r>
              <a:rPr lang="en-CA" sz="2800" dirty="0" smtClean="0"/>
              <a:t>Former unit is rem:</a:t>
            </a:r>
          </a:p>
          <a:p>
            <a:pPr lvl="1">
              <a:lnSpc>
                <a:spcPct val="90000"/>
              </a:lnSpc>
              <a:spcBef>
                <a:spcPts val="0"/>
              </a:spcBef>
              <a:spcAft>
                <a:spcPts val="600"/>
              </a:spcAft>
              <a:buFont typeface="Arial" charset="0"/>
              <a:buChar char="•"/>
            </a:pPr>
            <a:r>
              <a:rPr lang="en-CA" sz="2400" dirty="0" smtClean="0"/>
              <a:t>1 rem = 10 </a:t>
            </a:r>
            <a:r>
              <a:rPr lang="en-CA" sz="2400" dirty="0" err="1" smtClean="0"/>
              <a:t>mSv</a:t>
            </a:r>
            <a:endParaRPr lang="en-CA" sz="2400" dirty="0"/>
          </a:p>
          <a:p>
            <a:pPr lvl="1">
              <a:lnSpc>
                <a:spcPct val="90000"/>
              </a:lnSpc>
              <a:spcBef>
                <a:spcPts val="0"/>
              </a:spcBef>
              <a:spcAft>
                <a:spcPts val="1800"/>
              </a:spcAft>
              <a:buFont typeface="Arial" charset="0"/>
              <a:buChar char="•"/>
            </a:pPr>
            <a:r>
              <a:rPr lang="en-CA" sz="2400" dirty="0" smtClean="0"/>
              <a:t>1 </a:t>
            </a:r>
            <a:r>
              <a:rPr lang="en-CA" sz="2400" dirty="0" err="1" smtClean="0"/>
              <a:t>Sv</a:t>
            </a:r>
            <a:r>
              <a:rPr lang="en-CA" sz="2400" dirty="0" smtClean="0"/>
              <a:t> = 100 rem</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66</a:t>
            </a:fld>
            <a:endParaRPr lang="en-US" dirty="0"/>
          </a:p>
        </p:txBody>
      </p:sp>
    </p:spTree>
    <p:extLst>
      <p:ext uri="{BB962C8B-B14F-4D97-AF65-F5344CB8AC3E}">
        <p14:creationId xmlns:p14="http://schemas.microsoft.com/office/powerpoint/2010/main" val="9602301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Radiation weighting factors (</a:t>
            </a:r>
            <a:r>
              <a:rPr lang="en-CA" i="1" dirty="0" err="1" smtClean="0"/>
              <a:t>w</a:t>
            </a:r>
            <a:r>
              <a:rPr lang="en-CA" i="1" baseline="-25000" dirty="0" err="1" smtClean="0"/>
              <a:t>R</a:t>
            </a:r>
            <a:r>
              <a:rPr lang="en-CA" dirty="0" smtClean="0"/>
              <a:t>) (ICRP)</a:t>
            </a:r>
            <a:endParaRPr lang="en-CA"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67</a:t>
            </a:fld>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930552077"/>
              </p:ext>
            </p:extLst>
          </p:nvPr>
        </p:nvGraphicFramePr>
        <p:xfrm>
          <a:off x="329999" y="1259998"/>
          <a:ext cx="8542540" cy="4670230"/>
        </p:xfrm>
        <a:graphic>
          <a:graphicData uri="http://schemas.openxmlformats.org/drawingml/2006/table">
            <a:tbl>
              <a:tblPr/>
              <a:tblGrid>
                <a:gridCol w="2480091"/>
                <a:gridCol w="3246335"/>
                <a:gridCol w="2816114"/>
              </a:tblGrid>
              <a:tr h="1440000">
                <a:tc>
                  <a:txBody>
                    <a:bodyPr/>
                    <a:lstStyle/>
                    <a:p>
                      <a:pPr algn="ctr">
                        <a:spcAft>
                          <a:spcPts val="0"/>
                        </a:spcAft>
                      </a:pPr>
                      <a:r>
                        <a:rPr lang="en-GB" sz="2700" b="1" dirty="0">
                          <a:effectLst/>
                          <a:latin typeface="Times New Roman" panose="02020603050405020304" pitchFamily="18" charset="0"/>
                          <a:ea typeface="Times New Roman" panose="02020603050405020304" pitchFamily="18" charset="0"/>
                        </a:rPr>
                        <a:t>type of </a:t>
                      </a:r>
                      <a:r>
                        <a:rPr lang="sl-SI" sz="2700" b="1" dirty="0" smtClean="0">
                          <a:effectLst/>
                          <a:latin typeface="Times New Roman" panose="02020603050405020304" pitchFamily="18" charset="0"/>
                          <a:ea typeface="Times New Roman" panose="02020603050405020304" pitchFamily="18" charset="0"/>
                        </a:rPr>
                        <a:t/>
                      </a:r>
                      <a:br>
                        <a:rPr lang="sl-SI" sz="2700" b="1" dirty="0" smtClean="0">
                          <a:effectLst/>
                          <a:latin typeface="Times New Roman" panose="02020603050405020304" pitchFamily="18" charset="0"/>
                          <a:ea typeface="Times New Roman" panose="02020603050405020304" pitchFamily="18" charset="0"/>
                        </a:rPr>
                      </a:br>
                      <a:r>
                        <a:rPr lang="en-GB" sz="2700" b="1" dirty="0" smtClean="0">
                          <a:effectLst/>
                          <a:latin typeface="Times New Roman" panose="02020603050405020304" pitchFamily="18" charset="0"/>
                          <a:ea typeface="Times New Roman" panose="02020603050405020304" pitchFamily="18" charset="0"/>
                        </a:rPr>
                        <a:t>radiation</a:t>
                      </a:r>
                      <a:endParaRPr lang="en-GB" sz="2700" dirty="0">
                        <a:effectLst/>
                        <a:latin typeface="Times New Roman" panose="02020603050405020304" pitchFamily="18" charset="0"/>
                        <a:ea typeface="Times New Roman" panose="02020603050405020304" pitchFamily="18" charset="0"/>
                      </a:endParaRPr>
                    </a:p>
                  </a:txBody>
                  <a:tcPr marL="50096" marR="50096" marT="24608" marB="24608"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b="1" dirty="0" smtClean="0">
                          <a:effectLst/>
                          <a:latin typeface="Times New Roman" panose="02020603050405020304" pitchFamily="18" charset="0"/>
                          <a:ea typeface="Times New Roman" panose="02020603050405020304" pitchFamily="18" charset="0"/>
                        </a:rPr>
                        <a:t>Energy</a:t>
                      </a:r>
                      <a:endParaRPr lang="en-GB" sz="2700" dirty="0">
                        <a:effectLst/>
                        <a:latin typeface="Times New Roman" panose="02020603050405020304" pitchFamily="18" charset="0"/>
                        <a:ea typeface="Times New Roman" panose="02020603050405020304" pitchFamily="18" charset="0"/>
                      </a:endParaRPr>
                    </a:p>
                  </a:txBody>
                  <a:tcPr marL="50096" marR="50096" marT="24608" marB="24608"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b="1" i="1" dirty="0" err="1" smtClean="0">
                          <a:effectLst/>
                          <a:latin typeface="Times New Roman" panose="02020603050405020304" pitchFamily="18" charset="0"/>
                          <a:ea typeface="Times New Roman" panose="02020603050405020304" pitchFamily="18" charset="0"/>
                        </a:rPr>
                        <a:t>w</a:t>
                      </a:r>
                      <a:r>
                        <a:rPr lang="en-GB" sz="2700" b="1" baseline="-25000" dirty="0" err="1" smtClean="0">
                          <a:effectLst/>
                          <a:latin typeface="Times New Roman" panose="02020603050405020304" pitchFamily="18" charset="0"/>
                          <a:ea typeface="Times New Roman" panose="02020603050405020304" pitchFamily="18" charset="0"/>
                        </a:rPr>
                        <a:t>R</a:t>
                      </a:r>
                      <a:endParaRPr lang="en-GB" sz="2700" dirty="0">
                        <a:effectLst/>
                        <a:latin typeface="Times New Roman" panose="02020603050405020304" pitchFamily="18" charset="0"/>
                        <a:ea typeface="Times New Roman" panose="02020603050405020304" pitchFamily="18" charset="0"/>
                      </a:endParaRPr>
                    </a:p>
                  </a:txBody>
                  <a:tcPr marL="50096" marR="50096" marT="24608" marB="24608"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708673">
                <a:tc>
                  <a:txBody>
                    <a:bodyPr/>
                    <a:lstStyle/>
                    <a:p>
                      <a:pPr algn="ctr">
                        <a:spcAft>
                          <a:spcPts val="0"/>
                        </a:spcAft>
                        <a:tabLst>
                          <a:tab pos="542925" algn="l"/>
                        </a:tabLst>
                      </a:pPr>
                      <a:r>
                        <a:rPr lang="en-GB" sz="2700" dirty="0" smtClean="0">
                          <a:effectLst/>
                          <a:latin typeface="Times New Roman" panose="02020603050405020304" pitchFamily="18" charset="0"/>
                          <a:ea typeface="Times New Roman" panose="02020603050405020304" pitchFamily="18" charset="0"/>
                        </a:rPr>
                        <a:t>alpha</a:t>
                      </a:r>
                      <a:r>
                        <a:rPr lang="sl-SI" sz="2700" baseline="0" dirty="0" smtClean="0">
                          <a:effectLst/>
                          <a:latin typeface="Times New Roman" panose="02020603050405020304" pitchFamily="18" charset="0"/>
                          <a:ea typeface="Times New Roman" panose="02020603050405020304" pitchFamily="18" charset="0"/>
                        </a:rPr>
                        <a:t> </a:t>
                      </a:r>
                      <a:r>
                        <a:rPr lang="en-GB" sz="2700" dirty="0" smtClean="0">
                          <a:effectLst/>
                          <a:latin typeface="Times New Roman" panose="02020603050405020304" pitchFamily="18" charset="0"/>
                          <a:ea typeface="Times New Roman" panose="02020603050405020304" pitchFamily="18" charset="0"/>
                        </a:rPr>
                        <a:t>(</a:t>
                      </a:r>
                      <a:r>
                        <a:rPr lang="en-GB" sz="2700" dirty="0">
                          <a:effectLst/>
                          <a:latin typeface="Times New Roman" panose="02020603050405020304" pitchFamily="18" charset="0"/>
                          <a:ea typeface="Times New Roman" panose="02020603050405020304" pitchFamily="18" charset="0"/>
                          <a:sym typeface="Symbol" panose="05050102010706020507" pitchFamily="18" charset="2"/>
                        </a:rPr>
                        <a:t></a:t>
                      </a:r>
                      <a:r>
                        <a:rPr lang="en-GB" sz="2700" dirty="0">
                          <a:effectLst/>
                          <a:latin typeface="Times New Roman" panose="02020603050405020304" pitchFamily="18" charset="0"/>
                          <a:ea typeface="Times New Roman" panose="02020603050405020304" pitchFamily="18" charset="0"/>
                        </a:rPr>
                        <a:t>)</a:t>
                      </a:r>
                    </a:p>
                  </a:txBody>
                  <a:tcPr marL="50096" marR="50096" marT="24608" marB="24608"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all energies</a:t>
                      </a:r>
                      <a:endParaRPr lang="en-GB" sz="4400" dirty="0">
                        <a:effectLst/>
                        <a:latin typeface="Times New Roman" panose="02020603050405020304" pitchFamily="18" charset="0"/>
                        <a:ea typeface="Times New Roman" panose="02020603050405020304" pitchFamily="18" charset="0"/>
                      </a:endParaRPr>
                    </a:p>
                  </a:txBody>
                  <a:tcPr marL="50096" marR="50096" marT="24608" marB="24608"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a:effectLst/>
                          <a:latin typeface="Times New Roman" panose="02020603050405020304" pitchFamily="18" charset="0"/>
                          <a:ea typeface="Times New Roman" panose="02020603050405020304" pitchFamily="18" charset="0"/>
                        </a:rPr>
                        <a:t>20</a:t>
                      </a:r>
                    </a:p>
                  </a:txBody>
                  <a:tcPr marL="50096" marR="50096" marT="24608" marB="24608"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708673">
                <a:tc>
                  <a:txBody>
                    <a:bodyPr/>
                    <a:lstStyle/>
                    <a:p>
                      <a:pPr algn="ctr">
                        <a:spcAft>
                          <a:spcPts val="0"/>
                        </a:spcAft>
                        <a:tabLst>
                          <a:tab pos="542925" algn="l"/>
                        </a:tabLst>
                      </a:pPr>
                      <a:r>
                        <a:rPr lang="sl-SI" sz="2700" dirty="0" smtClean="0">
                          <a:effectLst/>
                          <a:latin typeface="Times New Roman" panose="02020603050405020304" pitchFamily="18" charset="0"/>
                          <a:ea typeface="Times New Roman" panose="02020603050405020304" pitchFamily="18" charset="0"/>
                        </a:rPr>
                        <a:t>b</a:t>
                      </a:r>
                      <a:r>
                        <a:rPr lang="en-GB" sz="2700" dirty="0" smtClean="0">
                          <a:effectLst/>
                          <a:latin typeface="Times New Roman" panose="02020603050405020304" pitchFamily="18" charset="0"/>
                          <a:ea typeface="Times New Roman" panose="02020603050405020304" pitchFamily="18" charset="0"/>
                        </a:rPr>
                        <a:t>eta</a:t>
                      </a:r>
                      <a:r>
                        <a:rPr lang="sl-SI" sz="2700" baseline="0" dirty="0" smtClean="0">
                          <a:effectLst/>
                          <a:latin typeface="Times New Roman" panose="02020603050405020304" pitchFamily="18" charset="0"/>
                          <a:ea typeface="Times New Roman" panose="02020603050405020304" pitchFamily="18" charset="0"/>
                        </a:rPr>
                        <a:t> </a:t>
                      </a:r>
                      <a:r>
                        <a:rPr lang="en-GB" sz="2700" dirty="0" smtClean="0">
                          <a:effectLst/>
                          <a:latin typeface="Times New Roman" panose="02020603050405020304" pitchFamily="18" charset="0"/>
                          <a:ea typeface="Times New Roman" panose="02020603050405020304" pitchFamily="18" charset="0"/>
                        </a:rPr>
                        <a:t>(β</a:t>
                      </a:r>
                      <a:r>
                        <a:rPr lang="en-GB" sz="2700" dirty="0">
                          <a:effectLst/>
                          <a:latin typeface="Times New Roman" panose="02020603050405020304" pitchFamily="18" charset="0"/>
                          <a:ea typeface="Times New Roman" panose="02020603050405020304" pitchFamily="18" charset="0"/>
                        </a:rPr>
                        <a:t>)</a:t>
                      </a:r>
                    </a:p>
                  </a:txBody>
                  <a:tcPr marL="50096" marR="50096" marT="24608" marB="24608"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all energies</a:t>
                      </a:r>
                      <a:endParaRPr lang="en-GB" sz="4400" dirty="0">
                        <a:effectLst/>
                        <a:latin typeface="Times New Roman" panose="02020603050405020304" pitchFamily="18" charset="0"/>
                        <a:ea typeface="Times New Roman" panose="02020603050405020304" pitchFamily="18" charset="0"/>
                      </a:endParaRPr>
                    </a:p>
                  </a:txBody>
                  <a:tcPr marL="50096" marR="50096" marT="24608" marB="24608"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1</a:t>
                      </a:r>
                    </a:p>
                  </a:txBody>
                  <a:tcPr marL="50096" marR="50096" marT="24608" marB="24608"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708673">
                <a:tc>
                  <a:txBody>
                    <a:bodyPr/>
                    <a:lstStyle/>
                    <a:p>
                      <a:pPr algn="ctr">
                        <a:spcAft>
                          <a:spcPts val="0"/>
                        </a:spcAft>
                        <a:tabLst>
                          <a:tab pos="542925" algn="l"/>
                        </a:tabLst>
                      </a:pPr>
                      <a:r>
                        <a:rPr lang="en-GB" sz="2700" dirty="0" smtClean="0">
                          <a:effectLst/>
                          <a:latin typeface="Times New Roman" panose="02020603050405020304" pitchFamily="18" charset="0"/>
                          <a:ea typeface="Times New Roman" panose="02020603050405020304" pitchFamily="18" charset="0"/>
                        </a:rPr>
                        <a:t>gamma</a:t>
                      </a:r>
                      <a:r>
                        <a:rPr lang="sl-SI" sz="2700" baseline="0" dirty="0" smtClean="0">
                          <a:effectLst/>
                          <a:latin typeface="Times New Roman" panose="02020603050405020304" pitchFamily="18" charset="0"/>
                          <a:ea typeface="Times New Roman" panose="02020603050405020304" pitchFamily="18" charset="0"/>
                        </a:rPr>
                        <a:t> </a:t>
                      </a:r>
                      <a:r>
                        <a:rPr lang="en-GB" sz="2700" dirty="0" smtClean="0">
                          <a:effectLst/>
                          <a:latin typeface="Times New Roman" panose="02020603050405020304" pitchFamily="18" charset="0"/>
                          <a:ea typeface="Times New Roman" panose="02020603050405020304" pitchFamily="18" charset="0"/>
                        </a:rPr>
                        <a:t>(γ</a:t>
                      </a:r>
                      <a:r>
                        <a:rPr lang="en-GB" sz="2700" dirty="0">
                          <a:effectLst/>
                          <a:latin typeface="Times New Roman" panose="02020603050405020304" pitchFamily="18" charset="0"/>
                          <a:ea typeface="Times New Roman" panose="02020603050405020304" pitchFamily="18" charset="0"/>
                        </a:rPr>
                        <a:t>)</a:t>
                      </a:r>
                    </a:p>
                  </a:txBody>
                  <a:tcPr marL="50096" marR="50096" marT="24608" marB="24608"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all energies</a:t>
                      </a:r>
                      <a:endParaRPr lang="en-GB" sz="4400" dirty="0">
                        <a:effectLst/>
                        <a:latin typeface="Times New Roman" panose="02020603050405020304" pitchFamily="18" charset="0"/>
                        <a:ea typeface="Times New Roman" panose="02020603050405020304" pitchFamily="18" charset="0"/>
                      </a:endParaRPr>
                    </a:p>
                  </a:txBody>
                  <a:tcPr marL="50096" marR="50096" marT="24608" marB="24608"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1</a:t>
                      </a:r>
                    </a:p>
                  </a:txBody>
                  <a:tcPr marL="50096" marR="50096" marT="24608" marB="24608"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104211">
                <a:tc>
                  <a:txBody>
                    <a:bodyPr/>
                    <a:lstStyle/>
                    <a:p>
                      <a:pPr algn="ctr">
                        <a:spcAft>
                          <a:spcPts val="0"/>
                        </a:spcAft>
                        <a:tabLst>
                          <a:tab pos="542925" algn="l"/>
                        </a:tabLst>
                      </a:pPr>
                      <a:r>
                        <a:rPr lang="en-GB" sz="2700" dirty="0" smtClean="0">
                          <a:effectLst/>
                          <a:latin typeface="Times New Roman" panose="02020603050405020304" pitchFamily="18" charset="0"/>
                          <a:ea typeface="Times New Roman" panose="02020603050405020304" pitchFamily="18" charset="0"/>
                        </a:rPr>
                        <a:t>neutrons</a:t>
                      </a:r>
                      <a:r>
                        <a:rPr lang="sl-SI" sz="2700" baseline="0" dirty="0" smtClean="0">
                          <a:effectLst/>
                          <a:latin typeface="Times New Roman" panose="02020603050405020304" pitchFamily="18" charset="0"/>
                          <a:ea typeface="Times New Roman" panose="02020603050405020304" pitchFamily="18" charset="0"/>
                        </a:rPr>
                        <a:t> </a:t>
                      </a:r>
                      <a:r>
                        <a:rPr lang="en-GB" sz="2700" dirty="0" smtClean="0">
                          <a:effectLst/>
                          <a:latin typeface="Times New Roman" panose="02020603050405020304" pitchFamily="18" charset="0"/>
                          <a:ea typeface="Times New Roman" panose="02020603050405020304" pitchFamily="18" charset="0"/>
                        </a:rPr>
                        <a:t>(n</a:t>
                      </a:r>
                      <a:r>
                        <a:rPr lang="en-GB" sz="2700" dirty="0">
                          <a:effectLst/>
                          <a:latin typeface="Times New Roman" panose="02020603050405020304" pitchFamily="18" charset="0"/>
                          <a:ea typeface="Times New Roman" panose="02020603050405020304" pitchFamily="18" charset="0"/>
                        </a:rPr>
                        <a:t>)</a:t>
                      </a:r>
                    </a:p>
                  </a:txBody>
                  <a:tcPr marL="50096" marR="50096" marT="24608" marB="24608"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continuous </a:t>
                      </a:r>
                      <a:r>
                        <a:rPr lang="en-GB" sz="2700" dirty="0" smtClean="0">
                          <a:effectLst/>
                          <a:latin typeface="Times New Roman" panose="02020603050405020304" pitchFamily="18" charset="0"/>
                          <a:ea typeface="Times New Roman" panose="02020603050405020304" pitchFamily="18" charset="0"/>
                        </a:rPr>
                        <a:t>function</a:t>
                      </a:r>
                      <a:r>
                        <a:rPr lang="sl-SI" sz="2700" dirty="0" smtClean="0">
                          <a:effectLst/>
                          <a:latin typeface="Times New Roman" panose="02020603050405020304" pitchFamily="18" charset="0"/>
                          <a:ea typeface="Times New Roman" panose="02020603050405020304" pitchFamily="18" charset="0"/>
                        </a:rPr>
                        <a:t/>
                      </a:r>
                      <a:br>
                        <a:rPr lang="sl-SI" sz="2700" dirty="0" smtClean="0">
                          <a:effectLst/>
                          <a:latin typeface="Times New Roman" panose="02020603050405020304" pitchFamily="18" charset="0"/>
                          <a:ea typeface="Times New Roman" panose="02020603050405020304" pitchFamily="18" charset="0"/>
                        </a:rPr>
                      </a:br>
                      <a:r>
                        <a:rPr lang="en-GB" sz="2700" dirty="0" smtClean="0">
                          <a:effectLst/>
                          <a:latin typeface="Times New Roman" panose="02020603050405020304" pitchFamily="18" charset="0"/>
                          <a:ea typeface="Times New Roman" panose="02020603050405020304" pitchFamily="18" charset="0"/>
                        </a:rPr>
                        <a:t>of </a:t>
                      </a:r>
                      <a:r>
                        <a:rPr lang="en-GB" sz="2700" dirty="0">
                          <a:effectLst/>
                          <a:latin typeface="Times New Roman" panose="02020603050405020304" pitchFamily="18" charset="0"/>
                          <a:ea typeface="Times New Roman" panose="02020603050405020304" pitchFamily="18" charset="0"/>
                        </a:rPr>
                        <a:t>energy</a:t>
                      </a:r>
                      <a:endParaRPr lang="en-GB" sz="4400" dirty="0">
                        <a:effectLst/>
                        <a:latin typeface="Times New Roman" panose="02020603050405020304" pitchFamily="18" charset="0"/>
                        <a:ea typeface="Times New Roman" panose="02020603050405020304" pitchFamily="18" charset="0"/>
                      </a:endParaRPr>
                    </a:p>
                  </a:txBody>
                  <a:tcPr marL="50096" marR="50096" marT="24608" marB="24608"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2.5 ~ 20</a:t>
                      </a:r>
                    </a:p>
                  </a:txBody>
                  <a:tcPr marL="50096" marR="50096" marT="24608" marB="24608"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Tree>
    <p:extLst>
      <p:ext uri="{BB962C8B-B14F-4D97-AF65-F5344CB8AC3E}">
        <p14:creationId xmlns:p14="http://schemas.microsoft.com/office/powerpoint/2010/main" val="21342638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Equivalent dose rate</a:t>
            </a:r>
            <a:endParaRPr lang="en-CA" dirty="0"/>
          </a:p>
        </p:txBody>
      </p:sp>
      <p:sp>
        <p:nvSpPr>
          <p:cNvPr id="3" name="Content Placeholder 2"/>
          <p:cNvSpPr>
            <a:spLocks noGrp="1"/>
          </p:cNvSpPr>
          <p:nvPr>
            <p:ph idx="1"/>
          </p:nvPr>
        </p:nvSpPr>
        <p:spPr/>
        <p:txBody>
          <a:bodyPr>
            <a:normAutofit/>
          </a:bodyPr>
          <a:lstStyle/>
          <a:p>
            <a:pPr>
              <a:lnSpc>
                <a:spcPts val="3260"/>
              </a:lnSpc>
              <a:spcBef>
                <a:spcPts val="0"/>
              </a:spcBef>
              <a:spcAft>
                <a:spcPts val="1200"/>
              </a:spcAft>
            </a:pPr>
            <a:r>
              <a:rPr lang="en-CA" sz="2800" dirty="0" smtClean="0"/>
              <a:t>SI unit is </a:t>
            </a:r>
            <a:r>
              <a:rPr lang="en-CA" sz="2800" dirty="0" err="1" smtClean="0"/>
              <a:t>Sv</a:t>
            </a:r>
            <a:r>
              <a:rPr lang="en-CA" sz="2800" dirty="0" smtClean="0"/>
              <a:t>/h</a:t>
            </a:r>
          </a:p>
          <a:p>
            <a:pPr>
              <a:lnSpc>
                <a:spcPts val="3260"/>
              </a:lnSpc>
              <a:spcBef>
                <a:spcPts val="0"/>
              </a:spcBef>
              <a:spcAft>
                <a:spcPts val="1200"/>
              </a:spcAft>
            </a:pPr>
            <a:r>
              <a:rPr lang="en-CA" sz="2800" dirty="0" err="1" smtClean="0"/>
              <a:t>mSv</a:t>
            </a:r>
            <a:r>
              <a:rPr lang="en-CA" sz="2800" dirty="0" smtClean="0"/>
              <a:t>/h</a:t>
            </a:r>
            <a:r>
              <a:rPr lang="en-CA" sz="2800" dirty="0"/>
              <a:t> </a:t>
            </a:r>
            <a:r>
              <a:rPr lang="en-CA" sz="2800" dirty="0" smtClean="0"/>
              <a:t>and µ</a:t>
            </a:r>
            <a:r>
              <a:rPr lang="en-CA" sz="2800" dirty="0" err="1" smtClean="0"/>
              <a:t>Sv</a:t>
            </a:r>
            <a:r>
              <a:rPr lang="en-CA" sz="2800" dirty="0" smtClean="0"/>
              <a:t>/h more commonly used</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68</a:t>
            </a:fld>
            <a:endParaRPr lang="en-US" dirty="0"/>
          </a:p>
        </p:txBody>
      </p:sp>
    </p:spTree>
    <p:extLst>
      <p:ext uri="{BB962C8B-B14F-4D97-AF65-F5344CB8AC3E}">
        <p14:creationId xmlns:p14="http://schemas.microsoft.com/office/powerpoint/2010/main" val="7204325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Effective dose (</a:t>
            </a:r>
            <a:r>
              <a:rPr lang="en-CA" i="1" dirty="0" smtClean="0"/>
              <a:t>E</a:t>
            </a:r>
            <a:r>
              <a:rPr lang="en-CA" dirty="0" smtClean="0"/>
              <a:t>)</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Not all organs (or tissues) are equally sensitive to radiation</a:t>
            </a:r>
          </a:p>
          <a:p>
            <a:pPr>
              <a:lnSpc>
                <a:spcPct val="90000"/>
              </a:lnSpc>
              <a:spcBef>
                <a:spcPts val="0"/>
              </a:spcBef>
              <a:spcAft>
                <a:spcPts val="1800"/>
              </a:spcAft>
            </a:pPr>
            <a:r>
              <a:rPr lang="en-CA" sz="2800" dirty="0" smtClean="0"/>
              <a:t>Consequences of exposure to radiation vary depending on whether equivalent dose is received by whole body or just a part of the body</a:t>
            </a:r>
          </a:p>
          <a:p>
            <a:pPr>
              <a:lnSpc>
                <a:spcPct val="90000"/>
              </a:lnSpc>
              <a:spcBef>
                <a:spcPts val="0"/>
              </a:spcBef>
              <a:spcAft>
                <a:spcPts val="1800"/>
              </a:spcAft>
            </a:pPr>
            <a:r>
              <a:rPr lang="en-CA" sz="2800" dirty="0" smtClean="0"/>
              <a:t>Effective dose expresses the share of whole body effects from exposure of particular organ or tissue:</a:t>
            </a:r>
          </a:p>
          <a:p>
            <a:pPr>
              <a:lnSpc>
                <a:spcPct val="90000"/>
              </a:lnSpc>
              <a:spcBef>
                <a:spcPts val="0"/>
              </a:spcBef>
              <a:spcAft>
                <a:spcPts val="1800"/>
              </a:spcAft>
            </a:pPr>
            <a:r>
              <a:rPr lang="en-CA" sz="2800" i="1" dirty="0" smtClean="0"/>
              <a:t>E</a:t>
            </a:r>
            <a:r>
              <a:rPr lang="en-CA" sz="2800" dirty="0" smtClean="0"/>
              <a:t> = </a:t>
            </a:r>
            <a:r>
              <a:rPr lang="en-CA" sz="2800" i="1" dirty="0" err="1" smtClean="0"/>
              <a:t>w</a:t>
            </a:r>
            <a:r>
              <a:rPr lang="en-CA" sz="2800" baseline="-25000" dirty="0" err="1" smtClean="0"/>
              <a:t>T</a:t>
            </a:r>
            <a:r>
              <a:rPr lang="en-CA" sz="2800" dirty="0" err="1" smtClean="0"/>
              <a:t>·</a:t>
            </a:r>
            <a:r>
              <a:rPr lang="en-CA" sz="2800" i="1" dirty="0" err="1" smtClean="0"/>
              <a:t>H</a:t>
            </a:r>
            <a:endParaRPr lang="en-CA" sz="2800" i="1" dirty="0" smtClean="0"/>
          </a:p>
          <a:p>
            <a:pPr>
              <a:lnSpc>
                <a:spcPct val="90000"/>
              </a:lnSpc>
              <a:spcBef>
                <a:spcPts val="0"/>
              </a:spcBef>
              <a:spcAft>
                <a:spcPts val="1800"/>
              </a:spcAft>
            </a:pPr>
            <a:r>
              <a:rPr lang="en-CA" sz="2800" i="1" dirty="0" err="1" smtClean="0"/>
              <a:t>w</a:t>
            </a:r>
            <a:r>
              <a:rPr lang="en-CA" sz="2800" baseline="-25000" dirty="0" err="1" smtClean="0"/>
              <a:t>T</a:t>
            </a:r>
            <a:r>
              <a:rPr lang="en-CA" sz="2800" dirty="0" smtClean="0"/>
              <a:t> is organ weighting factor</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69</a:t>
            </a:fld>
            <a:endParaRPr lang="en-US" dirty="0"/>
          </a:p>
        </p:txBody>
      </p:sp>
    </p:spTree>
    <p:extLst>
      <p:ext uri="{BB962C8B-B14F-4D97-AF65-F5344CB8AC3E}">
        <p14:creationId xmlns:p14="http://schemas.microsoft.com/office/powerpoint/2010/main" val="21449768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Organ or tissue weighting factors (ICRP 2007)</a:t>
            </a:r>
            <a:endParaRPr lang="en-CA"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70</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893272714"/>
              </p:ext>
            </p:extLst>
          </p:nvPr>
        </p:nvGraphicFramePr>
        <p:xfrm>
          <a:off x="1982520" y="1161228"/>
          <a:ext cx="5769700" cy="5318779"/>
        </p:xfrm>
        <a:graphic>
          <a:graphicData uri="http://schemas.openxmlformats.org/drawingml/2006/table">
            <a:tbl>
              <a:tblPr/>
              <a:tblGrid>
                <a:gridCol w="2924369"/>
                <a:gridCol w="2845331"/>
              </a:tblGrid>
              <a:tr h="624779">
                <a:tc>
                  <a:txBody>
                    <a:bodyPr/>
                    <a:lstStyle/>
                    <a:p>
                      <a:pPr algn="ctr">
                        <a:spcAft>
                          <a:spcPts val="0"/>
                        </a:spcAft>
                      </a:pPr>
                      <a:r>
                        <a:rPr lang="en-GB" sz="1900" b="1" dirty="0">
                          <a:effectLst/>
                          <a:latin typeface="Times New Roman" panose="02020603050405020304" pitchFamily="18" charset="0"/>
                          <a:ea typeface="Times New Roman" panose="02020603050405020304" pitchFamily="18" charset="0"/>
                        </a:rPr>
                        <a:t>tissue </a:t>
                      </a:r>
                      <a:r>
                        <a:rPr lang="en-GB" sz="1900" dirty="0">
                          <a:effectLst/>
                          <a:latin typeface="Times New Roman" panose="02020603050405020304" pitchFamily="18" charset="0"/>
                          <a:ea typeface="Times New Roman" panose="02020603050405020304" pitchFamily="18" charset="0"/>
                        </a:rPr>
                        <a:t>or</a:t>
                      </a:r>
                      <a:r>
                        <a:rPr lang="en-GB" sz="1900" b="1" dirty="0">
                          <a:effectLst/>
                          <a:latin typeface="Times New Roman" panose="02020603050405020304" pitchFamily="18" charset="0"/>
                          <a:ea typeface="Times New Roman" panose="02020603050405020304" pitchFamily="18" charset="0"/>
                        </a:rPr>
                        <a:t> organ</a:t>
                      </a:r>
                      <a:endParaRPr lang="en-GB" sz="1900" dirty="0">
                        <a:effectLst/>
                        <a:latin typeface="Times New Roman" panose="02020603050405020304" pitchFamily="18" charset="0"/>
                        <a:ea typeface="Times New Roman" panose="02020603050405020304" pitchFamily="18" charset="0"/>
                      </a:endParaRPr>
                    </a:p>
                  </a:txBody>
                  <a:tcPr marL="38709" marR="38709" marT="19015" marB="19015"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b="1" i="1" dirty="0" err="1" smtClean="0">
                          <a:effectLst/>
                          <a:latin typeface="Times New Roman" panose="02020603050405020304" pitchFamily="18" charset="0"/>
                          <a:ea typeface="Times New Roman" panose="02020603050405020304" pitchFamily="18" charset="0"/>
                        </a:rPr>
                        <a:t>w</a:t>
                      </a:r>
                      <a:r>
                        <a:rPr lang="en-GB" sz="1900" b="1" baseline="-25000" dirty="0" err="1" smtClean="0">
                          <a:effectLst/>
                          <a:latin typeface="Times New Roman" panose="02020603050405020304" pitchFamily="18" charset="0"/>
                          <a:ea typeface="Times New Roman" panose="02020603050405020304" pitchFamily="18" charset="0"/>
                        </a:rPr>
                        <a:t>T</a:t>
                      </a:r>
                      <a:endParaRPr lang="en-GB" sz="1900" dirty="0">
                        <a:effectLst/>
                        <a:latin typeface="Times New Roman" panose="02020603050405020304" pitchFamily="18" charset="0"/>
                        <a:ea typeface="Times New Roman" panose="02020603050405020304" pitchFamily="18" charset="0"/>
                      </a:endParaRPr>
                    </a:p>
                  </a:txBody>
                  <a:tcPr marL="38709" marR="38709" marT="19015" marB="19015"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dirty="0">
                          <a:effectLst/>
                          <a:latin typeface="Times New Roman" panose="02020603050405020304" pitchFamily="18" charset="0"/>
                          <a:ea typeface="Times New Roman" panose="02020603050405020304" pitchFamily="18" charset="0"/>
                        </a:rPr>
                        <a:t>breast</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0.12</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dirty="0">
                          <a:effectLst/>
                          <a:latin typeface="Times New Roman" panose="02020603050405020304" pitchFamily="18" charset="0"/>
                          <a:ea typeface="Times New Roman" panose="02020603050405020304" pitchFamily="18" charset="0"/>
                        </a:rPr>
                        <a:t>bone marrow</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0.12</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dirty="0">
                          <a:effectLst/>
                          <a:latin typeface="Times New Roman" panose="02020603050405020304" pitchFamily="18" charset="0"/>
                          <a:ea typeface="Times New Roman" panose="02020603050405020304" pitchFamily="18" charset="0"/>
                        </a:rPr>
                        <a:t>colon</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0.12</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dirty="0">
                          <a:effectLst/>
                          <a:latin typeface="Times New Roman" panose="02020603050405020304" pitchFamily="18" charset="0"/>
                          <a:ea typeface="Times New Roman" panose="02020603050405020304" pitchFamily="18" charset="0"/>
                        </a:rPr>
                        <a:t>lung</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0.12</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a:effectLst/>
                          <a:latin typeface="Times New Roman" panose="02020603050405020304" pitchFamily="18" charset="0"/>
                          <a:ea typeface="Times New Roman" panose="02020603050405020304" pitchFamily="18" charset="0"/>
                        </a:rPr>
                        <a:t>remainder</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900" dirty="0">
                          <a:effectLst/>
                          <a:latin typeface="Times New Roman" panose="02020603050405020304" pitchFamily="18" charset="0"/>
                          <a:ea typeface="Times New Roman" panose="02020603050405020304" pitchFamily="18" charset="0"/>
                        </a:rPr>
                        <a:t>0.12</a:t>
                      </a:r>
                      <a:endParaRPr lang="en-GB" sz="1900" dirty="0">
                        <a:effectLst/>
                        <a:latin typeface="Times New Roman" panose="02020603050405020304" pitchFamily="18" charset="0"/>
                        <a:ea typeface="Times New Roman" panose="02020603050405020304" pitchFamily="18" charset="0"/>
                      </a:endParaRP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dirty="0">
                          <a:effectLst/>
                          <a:latin typeface="Times New Roman" panose="02020603050405020304" pitchFamily="18" charset="0"/>
                          <a:ea typeface="Times New Roman" panose="02020603050405020304" pitchFamily="18" charset="0"/>
                        </a:rPr>
                        <a:t>stomach</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0.12</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dirty="0">
                          <a:effectLst/>
                          <a:latin typeface="Times New Roman" panose="02020603050405020304" pitchFamily="18" charset="0"/>
                          <a:ea typeface="Times New Roman" panose="02020603050405020304" pitchFamily="18" charset="0"/>
                        </a:rPr>
                        <a:t>gonads</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0.08</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a:effectLst/>
                          <a:latin typeface="Times New Roman" panose="02020603050405020304" pitchFamily="18" charset="0"/>
                          <a:ea typeface="Times New Roman" panose="02020603050405020304" pitchFamily="18" charset="0"/>
                        </a:rPr>
                        <a:t>bladder</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0.04</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a:effectLst/>
                          <a:latin typeface="Times New Roman" panose="02020603050405020304" pitchFamily="18" charset="0"/>
                          <a:ea typeface="Times New Roman" panose="02020603050405020304" pitchFamily="18" charset="0"/>
                        </a:rPr>
                        <a:t>liver</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0.04</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a:effectLst/>
                          <a:latin typeface="Times New Roman" panose="02020603050405020304" pitchFamily="18" charset="0"/>
                          <a:ea typeface="Times New Roman" panose="02020603050405020304" pitchFamily="18" charset="0"/>
                        </a:rPr>
                        <a:t>oesophagus</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0.04</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a:effectLst/>
                          <a:latin typeface="Times New Roman" panose="02020603050405020304" pitchFamily="18" charset="0"/>
                          <a:ea typeface="Times New Roman" panose="02020603050405020304" pitchFamily="18" charset="0"/>
                        </a:rPr>
                        <a:t>thyroid</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0.04</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pPr>
                      <a:r>
                        <a:rPr lang="en-GB" sz="1900">
                          <a:effectLst/>
                          <a:latin typeface="Times New Roman" panose="02020603050405020304" pitchFamily="18" charset="0"/>
                          <a:ea typeface="Times New Roman" panose="02020603050405020304" pitchFamily="18" charset="0"/>
                        </a:rPr>
                        <a:t>bone surfaces</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900" dirty="0">
                          <a:effectLst/>
                          <a:latin typeface="Times New Roman" panose="02020603050405020304" pitchFamily="18" charset="0"/>
                          <a:ea typeface="Times New Roman" panose="02020603050405020304" pitchFamily="18" charset="0"/>
                        </a:rPr>
                        <a:t>0.01</a:t>
                      </a:r>
                      <a:endParaRPr lang="en-GB" sz="1900" dirty="0">
                        <a:effectLst/>
                        <a:latin typeface="Times New Roman" panose="02020603050405020304" pitchFamily="18" charset="0"/>
                        <a:ea typeface="Times New Roman" panose="02020603050405020304" pitchFamily="18" charset="0"/>
                      </a:endParaRP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tabLst>
                          <a:tab pos="542925" algn="l"/>
                        </a:tabLst>
                      </a:pPr>
                      <a:r>
                        <a:rPr lang="en-GB" sz="1900">
                          <a:effectLst/>
                          <a:latin typeface="Times New Roman" panose="02020603050405020304" pitchFamily="18" charset="0"/>
                          <a:ea typeface="Times New Roman" panose="02020603050405020304" pitchFamily="18" charset="0"/>
                        </a:rPr>
                        <a:t>brain</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900" dirty="0">
                          <a:effectLst/>
                          <a:latin typeface="Times New Roman" panose="02020603050405020304" pitchFamily="18" charset="0"/>
                          <a:ea typeface="Times New Roman" panose="02020603050405020304" pitchFamily="18" charset="0"/>
                        </a:rPr>
                        <a:t>0.01</a:t>
                      </a:r>
                      <a:endParaRPr lang="en-GB" sz="1900" dirty="0">
                        <a:effectLst/>
                        <a:latin typeface="Times New Roman" panose="02020603050405020304" pitchFamily="18" charset="0"/>
                        <a:ea typeface="Times New Roman" panose="02020603050405020304" pitchFamily="18" charset="0"/>
                      </a:endParaRP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tabLst>
                          <a:tab pos="542925" algn="l"/>
                        </a:tabLst>
                      </a:pPr>
                      <a:r>
                        <a:rPr lang="en-GB" sz="1900">
                          <a:effectLst/>
                          <a:latin typeface="Times New Roman" panose="02020603050405020304" pitchFamily="18" charset="0"/>
                          <a:ea typeface="Times New Roman" panose="02020603050405020304" pitchFamily="18" charset="0"/>
                        </a:rPr>
                        <a:t>salivary glands</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0.01</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tabLst>
                          <a:tab pos="542925" algn="l"/>
                        </a:tabLst>
                      </a:pPr>
                      <a:r>
                        <a:rPr lang="en-GB" sz="1900">
                          <a:effectLst/>
                          <a:latin typeface="Times New Roman" panose="02020603050405020304" pitchFamily="18" charset="0"/>
                          <a:ea typeface="Times New Roman" panose="02020603050405020304" pitchFamily="18" charset="0"/>
                        </a:rPr>
                        <a:t>skin</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0.01</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293375">
                <a:tc>
                  <a:txBody>
                    <a:bodyPr/>
                    <a:lstStyle/>
                    <a:p>
                      <a:pPr algn="just">
                        <a:spcAft>
                          <a:spcPts val="0"/>
                        </a:spcAft>
                        <a:tabLst>
                          <a:tab pos="542925" algn="l"/>
                        </a:tabLst>
                      </a:pPr>
                      <a:r>
                        <a:rPr lang="en-GB" sz="1900">
                          <a:effectLst/>
                          <a:latin typeface="Times New Roman" panose="02020603050405020304" pitchFamily="18" charset="0"/>
                          <a:ea typeface="Times New Roman" panose="02020603050405020304" pitchFamily="18" charset="0"/>
                        </a:rPr>
                        <a:t>TOTAL</a:t>
                      </a:r>
                    </a:p>
                  </a:txBody>
                  <a:tcPr marL="38709" marR="38709"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900" dirty="0">
                          <a:effectLst/>
                          <a:latin typeface="Times New Roman" panose="02020603050405020304" pitchFamily="18" charset="0"/>
                          <a:ea typeface="Times New Roman" panose="02020603050405020304" pitchFamily="18" charset="0"/>
                        </a:rPr>
                        <a:t>1.00</a:t>
                      </a:r>
                    </a:p>
                  </a:txBody>
                  <a:tcPr marL="38709" marR="38709"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Tree>
    <p:extLst>
      <p:ext uri="{BB962C8B-B14F-4D97-AF65-F5344CB8AC3E}">
        <p14:creationId xmlns:p14="http://schemas.microsoft.com/office/powerpoint/2010/main" val="94934269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Effective dose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SI unit for effective dose is </a:t>
            </a:r>
            <a:r>
              <a:rPr lang="en-CA" sz="2800" dirty="0" err="1" smtClean="0"/>
              <a:t>Sv</a:t>
            </a:r>
            <a:endParaRPr lang="en-CA" sz="2800" dirty="0" smtClean="0"/>
          </a:p>
          <a:p>
            <a:pPr>
              <a:lnSpc>
                <a:spcPct val="90000"/>
              </a:lnSpc>
              <a:spcBef>
                <a:spcPts val="0"/>
              </a:spcBef>
              <a:spcAft>
                <a:spcPts val="1800"/>
              </a:spcAft>
            </a:pPr>
            <a:r>
              <a:rPr lang="en-CA" sz="2800" dirty="0" smtClean="0"/>
              <a:t>Concept of effective dose only makes sense for low doses (where </a:t>
            </a:r>
            <a:r>
              <a:rPr lang="en-CA" sz="2800" i="1" dirty="0" smtClean="0"/>
              <a:t>E</a:t>
            </a:r>
            <a:r>
              <a:rPr lang="en-CA" sz="2800" dirty="0" smtClean="0"/>
              <a:t> &lt;&lt; </a:t>
            </a:r>
            <a:r>
              <a:rPr lang="en-CA" sz="2800" dirty="0" err="1" smtClean="0"/>
              <a:t>Sv</a:t>
            </a:r>
            <a:r>
              <a:rPr lang="en-CA" sz="2800" dirty="0" smtClean="0"/>
              <a:t>)</a:t>
            </a:r>
          </a:p>
          <a:p>
            <a:pPr>
              <a:lnSpc>
                <a:spcPct val="90000"/>
              </a:lnSpc>
              <a:spcBef>
                <a:spcPts val="0"/>
              </a:spcBef>
              <a:spcAft>
                <a:spcPts val="1800"/>
              </a:spcAft>
            </a:pPr>
            <a:r>
              <a:rPr lang="en-CA" sz="2800" dirty="0" smtClean="0"/>
              <a:t>Organ and tissue weighting factors also apply only for low doses</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71</a:t>
            </a:fld>
            <a:endParaRPr lang="en-US" dirty="0"/>
          </a:p>
        </p:txBody>
      </p:sp>
    </p:spTree>
    <p:extLst>
      <p:ext uri="{BB962C8B-B14F-4D97-AF65-F5344CB8AC3E}">
        <p14:creationId xmlns:p14="http://schemas.microsoft.com/office/powerpoint/2010/main" val="18683145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Collective dose (</a:t>
            </a:r>
            <a:r>
              <a:rPr lang="en-CA" i="1" dirty="0" err="1" smtClean="0"/>
              <a:t>E</a:t>
            </a:r>
            <a:r>
              <a:rPr lang="en-CA" baseline="-25000" dirty="0" err="1" smtClean="0"/>
              <a:t>c</a:t>
            </a:r>
            <a:r>
              <a:rPr lang="en-CA" dirty="0" smtClean="0"/>
              <a:t>)</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When a group of people is exposed to radiation, collective dose is calculated</a:t>
            </a:r>
          </a:p>
          <a:p>
            <a:pPr>
              <a:lnSpc>
                <a:spcPct val="90000"/>
              </a:lnSpc>
              <a:spcBef>
                <a:spcPts val="0"/>
              </a:spcBef>
              <a:spcAft>
                <a:spcPts val="1800"/>
              </a:spcAft>
            </a:pPr>
            <a:r>
              <a:rPr lang="en-CA" sz="2800" dirty="0" smtClean="0"/>
              <a:t>Sum of effective doses of all group members</a:t>
            </a:r>
          </a:p>
          <a:p>
            <a:pPr>
              <a:lnSpc>
                <a:spcPct val="90000"/>
              </a:lnSpc>
              <a:spcBef>
                <a:spcPts val="0"/>
              </a:spcBef>
              <a:spcAft>
                <a:spcPts val="1800"/>
              </a:spcAft>
            </a:pPr>
            <a:r>
              <a:rPr lang="en-CA" sz="2800" dirty="0" smtClean="0"/>
              <a:t>SI unit for collective dose is </a:t>
            </a:r>
            <a:r>
              <a:rPr lang="en-CA" sz="2800" b="1" dirty="0" err="1" smtClean="0">
                <a:solidFill>
                  <a:schemeClr val="tx1"/>
                </a:solidFill>
              </a:rPr>
              <a:t>person·Sv</a:t>
            </a:r>
            <a:endParaRPr lang="en-CA" sz="2800" b="1" dirty="0">
              <a:solidFill>
                <a:schemeClr val="tx1"/>
              </a:solidFill>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72</a:t>
            </a:fld>
            <a:endParaRPr lang="en-US" dirty="0"/>
          </a:p>
        </p:txBody>
      </p:sp>
    </p:spTree>
    <p:extLst>
      <p:ext uri="{BB962C8B-B14F-4D97-AF65-F5344CB8AC3E}">
        <p14:creationId xmlns:p14="http://schemas.microsoft.com/office/powerpoint/2010/main" val="10560067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Exercise #3a</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3000" dirty="0" smtClean="0"/>
              <a:t>A stainless steel screw (SS304, mass 10 g) has fallen in research reactor pool and rested on reflector belt near the reactor core. It is estimated that the activities of gamma emitting radionuclides in the steel are:</a:t>
            </a:r>
            <a:endParaRPr lang="en-CA" sz="3000" baseline="30000" dirty="0" smtClean="0"/>
          </a:p>
          <a:p>
            <a:pPr marL="358775" lvl="1" indent="0">
              <a:lnSpc>
                <a:spcPct val="90000"/>
              </a:lnSpc>
              <a:spcBef>
                <a:spcPts val="0"/>
              </a:spcBef>
              <a:spcAft>
                <a:spcPts val="1800"/>
              </a:spcAft>
              <a:buNone/>
              <a:tabLst>
                <a:tab pos="1819275" algn="l"/>
                <a:tab pos="3597275" algn="l"/>
              </a:tabLst>
            </a:pPr>
            <a:r>
              <a:rPr lang="en-CA" sz="2400" baseline="30000" dirty="0" smtClean="0"/>
              <a:t>51</a:t>
            </a:r>
            <a:r>
              <a:rPr lang="en-CA" sz="2400" dirty="0" smtClean="0"/>
              <a:t>Cr:	6.3 </a:t>
            </a:r>
            <a:r>
              <a:rPr lang="en-CA" sz="2400" dirty="0" err="1" smtClean="0"/>
              <a:t>MBq</a:t>
            </a:r>
            <a:r>
              <a:rPr lang="en-CA" sz="2400" dirty="0"/>
              <a:t>	</a:t>
            </a:r>
            <a:r>
              <a:rPr lang="en-CA" sz="2400" dirty="0" smtClean="0"/>
              <a:t>(27.7 d, </a:t>
            </a:r>
            <a:r>
              <a:rPr lang="en-CA" sz="2400" dirty="0" err="1" smtClean="0"/>
              <a:t>Γ</a:t>
            </a:r>
            <a:r>
              <a:rPr lang="en-CA" sz="2400" baseline="-25000" dirty="0" err="1" smtClean="0"/>
              <a:t>air</a:t>
            </a:r>
            <a:r>
              <a:rPr lang="en-CA" sz="2400" dirty="0" smtClean="0"/>
              <a:t> = 5.45·10</a:t>
            </a:r>
            <a:r>
              <a:rPr lang="en-CA" sz="2400" baseline="30000" dirty="0" smtClean="0"/>
              <a:t>-15</a:t>
            </a:r>
            <a:r>
              <a:rPr lang="en-CA" sz="2400" dirty="0" smtClean="0"/>
              <a:t> Gy·m</a:t>
            </a:r>
            <a:r>
              <a:rPr lang="en-CA" sz="2400" baseline="30000" dirty="0" smtClean="0"/>
              <a:t>2 </a:t>
            </a:r>
            <a:r>
              <a:rPr lang="en-CA" sz="2400" dirty="0" smtClean="0"/>
              <a:t>·h</a:t>
            </a:r>
            <a:r>
              <a:rPr lang="en-CA" sz="2400" baseline="30000" dirty="0" smtClean="0"/>
              <a:t>-1</a:t>
            </a:r>
            <a:r>
              <a:rPr lang="en-CA" sz="2400" dirty="0" smtClean="0"/>
              <a:t>·Bq</a:t>
            </a:r>
            <a:r>
              <a:rPr lang="en-CA" sz="2400" baseline="30000" dirty="0" smtClean="0"/>
              <a:t>-1</a:t>
            </a:r>
            <a:r>
              <a:rPr lang="en-CA" sz="2400" dirty="0" smtClean="0"/>
              <a:t>)</a:t>
            </a:r>
          </a:p>
          <a:p>
            <a:pPr marL="358775" lvl="1" indent="0">
              <a:lnSpc>
                <a:spcPct val="90000"/>
              </a:lnSpc>
              <a:spcBef>
                <a:spcPts val="0"/>
              </a:spcBef>
              <a:spcAft>
                <a:spcPts val="1800"/>
              </a:spcAft>
              <a:buNone/>
              <a:tabLst>
                <a:tab pos="1819275" algn="l"/>
              </a:tabLst>
            </a:pPr>
            <a:r>
              <a:rPr lang="en-CA" sz="2400" baseline="30000" dirty="0" smtClean="0"/>
              <a:t>56</a:t>
            </a:r>
            <a:r>
              <a:rPr lang="en-CA" sz="2400" dirty="0" smtClean="0"/>
              <a:t>Mn:	1.1 </a:t>
            </a:r>
            <a:r>
              <a:rPr lang="en-CA" sz="2400" dirty="0" err="1" smtClean="0"/>
              <a:t>GBq</a:t>
            </a:r>
            <a:r>
              <a:rPr lang="en-CA" sz="2400" dirty="0"/>
              <a:t>	</a:t>
            </a:r>
            <a:r>
              <a:rPr lang="en-CA" sz="2400" dirty="0" smtClean="0"/>
              <a:t>(2.58 h, </a:t>
            </a:r>
            <a:r>
              <a:rPr lang="en-CA" sz="2400" dirty="0" err="1" smtClean="0"/>
              <a:t>Γ</a:t>
            </a:r>
            <a:r>
              <a:rPr lang="en-CA" sz="2400" baseline="-25000" dirty="0" err="1" smtClean="0"/>
              <a:t>air</a:t>
            </a:r>
            <a:r>
              <a:rPr lang="en-CA" sz="2400" dirty="0" smtClean="0"/>
              <a:t> = 2.2·10</a:t>
            </a:r>
            <a:r>
              <a:rPr lang="en-CA" sz="2400" baseline="30000" dirty="0" smtClean="0"/>
              <a:t>-13</a:t>
            </a:r>
            <a:r>
              <a:rPr lang="en-CA" sz="2400" dirty="0" smtClean="0"/>
              <a:t> Gy·m</a:t>
            </a:r>
            <a:r>
              <a:rPr lang="en-CA" sz="2400" baseline="30000" dirty="0" smtClean="0"/>
              <a:t>2 </a:t>
            </a:r>
            <a:r>
              <a:rPr lang="en-CA" sz="2400" dirty="0" smtClean="0"/>
              <a:t>·h</a:t>
            </a:r>
            <a:r>
              <a:rPr lang="en-CA" sz="2400" baseline="30000" dirty="0" smtClean="0"/>
              <a:t>-1</a:t>
            </a:r>
            <a:r>
              <a:rPr lang="en-CA" sz="2400" dirty="0" smtClean="0"/>
              <a:t>·Bq</a:t>
            </a:r>
            <a:r>
              <a:rPr lang="en-CA" sz="2400" baseline="30000" dirty="0" smtClean="0"/>
              <a:t>-1</a:t>
            </a:r>
            <a:r>
              <a:rPr lang="en-CA" sz="2400" dirty="0" smtClean="0"/>
              <a:t>)</a:t>
            </a:r>
          </a:p>
          <a:p>
            <a:pPr marL="358775" lvl="1" indent="0">
              <a:lnSpc>
                <a:spcPct val="90000"/>
              </a:lnSpc>
              <a:spcBef>
                <a:spcPts val="0"/>
              </a:spcBef>
              <a:spcAft>
                <a:spcPts val="1800"/>
              </a:spcAft>
              <a:buNone/>
              <a:tabLst>
                <a:tab pos="1819275" algn="l"/>
              </a:tabLst>
            </a:pPr>
            <a:r>
              <a:rPr lang="en-CA" sz="2400" baseline="30000" dirty="0" smtClean="0"/>
              <a:t>59</a:t>
            </a:r>
            <a:r>
              <a:rPr lang="en-CA" sz="2400" dirty="0" smtClean="0"/>
              <a:t>Fe:	0.075 </a:t>
            </a:r>
            <a:r>
              <a:rPr lang="en-CA" sz="2400" dirty="0" err="1" smtClean="0"/>
              <a:t>MBq</a:t>
            </a:r>
            <a:r>
              <a:rPr lang="en-CA" sz="2400" dirty="0"/>
              <a:t>	</a:t>
            </a:r>
            <a:r>
              <a:rPr lang="en-CA" sz="2400" dirty="0" smtClean="0"/>
              <a:t>(44.53 d, </a:t>
            </a:r>
            <a:r>
              <a:rPr lang="en-CA" sz="2400" dirty="0" err="1" smtClean="0"/>
              <a:t>Γ</a:t>
            </a:r>
            <a:r>
              <a:rPr lang="en-CA" sz="2400" baseline="-25000" dirty="0" err="1" smtClean="0"/>
              <a:t>air</a:t>
            </a:r>
            <a:r>
              <a:rPr lang="en-CA" sz="2400" dirty="0" smtClean="0"/>
              <a:t> =1.57·10</a:t>
            </a:r>
            <a:r>
              <a:rPr lang="en-CA" sz="2400" baseline="30000" dirty="0" smtClean="0"/>
              <a:t>-13</a:t>
            </a:r>
            <a:r>
              <a:rPr lang="en-CA" sz="2400" dirty="0" smtClean="0"/>
              <a:t> Gy·m</a:t>
            </a:r>
            <a:r>
              <a:rPr lang="en-CA" sz="2400" baseline="30000" dirty="0" smtClean="0"/>
              <a:t>2 </a:t>
            </a:r>
            <a:r>
              <a:rPr lang="en-CA" sz="2400" dirty="0" smtClean="0"/>
              <a:t>·h</a:t>
            </a:r>
            <a:r>
              <a:rPr lang="en-CA" sz="2400" baseline="30000" dirty="0" smtClean="0"/>
              <a:t>-1</a:t>
            </a:r>
            <a:r>
              <a:rPr lang="en-CA" sz="2400" dirty="0" smtClean="0"/>
              <a:t>·Bq</a:t>
            </a:r>
            <a:r>
              <a:rPr lang="en-CA" sz="2400" baseline="30000" dirty="0" smtClean="0"/>
              <a:t>-1</a:t>
            </a:r>
            <a:r>
              <a:rPr lang="en-CA" sz="2400" dirty="0" smtClean="0"/>
              <a:t>)</a:t>
            </a:r>
          </a:p>
          <a:p>
            <a:pPr marL="358775" lvl="1" indent="0">
              <a:lnSpc>
                <a:spcPct val="90000"/>
              </a:lnSpc>
              <a:spcBef>
                <a:spcPts val="0"/>
              </a:spcBef>
              <a:spcAft>
                <a:spcPts val="1800"/>
              </a:spcAft>
              <a:buNone/>
              <a:tabLst>
                <a:tab pos="1819275" algn="l"/>
              </a:tabLst>
            </a:pPr>
            <a:r>
              <a:rPr lang="en-CA" sz="2400" baseline="30000" dirty="0" smtClean="0"/>
              <a:t>65</a:t>
            </a:r>
            <a:r>
              <a:rPr lang="en-CA" sz="2400" dirty="0" smtClean="0"/>
              <a:t>Ni:</a:t>
            </a:r>
            <a:r>
              <a:rPr lang="en-CA" sz="2400" dirty="0"/>
              <a:t>	</a:t>
            </a:r>
            <a:r>
              <a:rPr lang="en-CA" sz="2400" dirty="0" smtClean="0"/>
              <a:t>5.3 </a:t>
            </a:r>
            <a:r>
              <a:rPr lang="en-CA" sz="2400" dirty="0" err="1" smtClean="0"/>
              <a:t>MBq</a:t>
            </a:r>
            <a:r>
              <a:rPr lang="en-CA" sz="2400" dirty="0"/>
              <a:t>	</a:t>
            </a:r>
            <a:r>
              <a:rPr lang="en-CA" sz="2400" dirty="0" smtClean="0"/>
              <a:t>(2.52 h, </a:t>
            </a:r>
            <a:r>
              <a:rPr lang="en-CA" sz="2400" dirty="0" err="1" smtClean="0"/>
              <a:t>Γ</a:t>
            </a:r>
            <a:r>
              <a:rPr lang="en-CA" sz="2400" baseline="-25000" dirty="0" err="1" smtClean="0"/>
              <a:t>air</a:t>
            </a:r>
            <a:r>
              <a:rPr lang="en-CA" sz="2400" dirty="0" smtClean="0"/>
              <a:t> = 8.0·10</a:t>
            </a:r>
            <a:r>
              <a:rPr lang="en-CA" sz="2400" baseline="30000" dirty="0" smtClean="0"/>
              <a:t>-14</a:t>
            </a:r>
            <a:r>
              <a:rPr lang="en-CA" sz="2400" dirty="0" smtClean="0"/>
              <a:t> Gy·m</a:t>
            </a:r>
            <a:r>
              <a:rPr lang="en-CA" sz="2400" baseline="30000" dirty="0" smtClean="0"/>
              <a:t>2 </a:t>
            </a:r>
            <a:r>
              <a:rPr lang="en-CA" sz="2400" dirty="0" smtClean="0"/>
              <a:t>·h</a:t>
            </a:r>
            <a:r>
              <a:rPr lang="en-CA" sz="2400" baseline="30000" dirty="0" smtClean="0"/>
              <a:t>-1</a:t>
            </a:r>
            <a:r>
              <a:rPr lang="en-CA" sz="2400" dirty="0" smtClean="0"/>
              <a:t>·Bq</a:t>
            </a:r>
            <a:r>
              <a:rPr lang="en-CA" sz="2400" baseline="30000" dirty="0" smtClean="0"/>
              <a:t>-1</a:t>
            </a:r>
            <a:r>
              <a:rPr lang="en-CA" sz="2400" dirty="0" smtClean="0"/>
              <a:t>)</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73</a:t>
            </a:fld>
            <a:endParaRPr lang="en-US" dirty="0"/>
          </a:p>
        </p:txBody>
      </p:sp>
    </p:spTree>
    <p:extLst>
      <p:ext uri="{BB962C8B-B14F-4D97-AF65-F5344CB8AC3E}">
        <p14:creationId xmlns:p14="http://schemas.microsoft.com/office/powerpoint/2010/main" val="10168765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Exercise #3a (cont’d)</a:t>
            </a:r>
            <a:endParaRPr lang="en-CA"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a:lnSpc>
                    <a:spcPct val="90000"/>
                  </a:lnSpc>
                  <a:spcBef>
                    <a:spcPts val="0"/>
                  </a:spcBef>
                  <a:spcAft>
                    <a:spcPts val="1800"/>
                  </a:spcAft>
                  <a:buClr>
                    <a:schemeClr val="bg2">
                      <a:lumMod val="10000"/>
                    </a:schemeClr>
                  </a:buClr>
                </a:pPr>
                <a:r>
                  <a:rPr lang="en-CA" sz="2800" dirty="0" smtClean="0"/>
                  <a:t>Immediate removal would require handling the activated screw with tongs for 30 seconds.</a:t>
                </a:r>
              </a:p>
              <a:p>
                <a:pPr marL="874350" lvl="1" indent="-514350">
                  <a:lnSpc>
                    <a:spcPct val="90000"/>
                  </a:lnSpc>
                  <a:spcBef>
                    <a:spcPts val="0"/>
                  </a:spcBef>
                  <a:spcAft>
                    <a:spcPts val="1800"/>
                  </a:spcAft>
                  <a:buClr>
                    <a:schemeClr val="bg2">
                      <a:lumMod val="10000"/>
                    </a:schemeClr>
                  </a:buClr>
                  <a:buFont typeface="+mj-lt"/>
                  <a:buAutoNum type="arabicPeriod"/>
                </a:pPr>
                <a:r>
                  <a:rPr lang="en-CA" sz="2400" dirty="0" smtClean="0"/>
                  <a:t>What </a:t>
                </a:r>
                <a:r>
                  <a:rPr lang="en-CA" sz="2400" dirty="0"/>
                  <a:t>would be the absorbed dose rate in the air </a:t>
                </a:r>
                <a14:m>
                  <m:oMath xmlns:m="http://schemas.openxmlformats.org/officeDocument/2006/math">
                    <m:acc>
                      <m:accPr>
                        <m:chr m:val="̇"/>
                        <m:ctrlPr>
                          <a:rPr lang="en-CA" sz="2400" i="1">
                            <a:latin typeface="Cambria Math"/>
                          </a:rPr>
                        </m:ctrlPr>
                      </m:accPr>
                      <m:e>
                        <m:r>
                          <a:rPr lang="en-CA" sz="2400" i="1">
                            <a:latin typeface="Cambria Math" panose="02040503050406030204" pitchFamily="18" charset="0"/>
                          </a:rPr>
                          <m:t>𝐷</m:t>
                        </m:r>
                      </m:e>
                    </m:acc>
                  </m:oMath>
                </a14:m>
                <a:r>
                  <a:rPr lang="en-CA" sz="2400" dirty="0"/>
                  <a:t> at 25 cm from the screw and 75 cm from the </a:t>
                </a:r>
                <a:r>
                  <a:rPr lang="en-CA" sz="2400" dirty="0" smtClean="0"/>
                  <a:t>screw?</a:t>
                </a:r>
              </a:p>
              <a:p>
                <a:pPr marL="874350" lvl="1" indent="-514350">
                  <a:lnSpc>
                    <a:spcPct val="90000"/>
                  </a:lnSpc>
                  <a:spcBef>
                    <a:spcPts val="0"/>
                  </a:spcBef>
                  <a:spcAft>
                    <a:spcPts val="1800"/>
                  </a:spcAft>
                  <a:buClr>
                    <a:schemeClr val="bg2">
                      <a:lumMod val="10000"/>
                    </a:schemeClr>
                  </a:buClr>
                  <a:buFont typeface="+mj-lt"/>
                  <a:buAutoNum type="arabicPeriod"/>
                </a:pPr>
                <a:r>
                  <a:rPr lang="en-CA" sz="2400" dirty="0" smtClean="0"/>
                  <a:t>What would be the corresponding </a:t>
                </a:r>
                <a:r>
                  <a:rPr lang="en-CA" sz="2400" dirty="0"/>
                  <a:t>absorbed dose rates in the tissue?</a:t>
                </a:r>
              </a:p>
              <a:p>
                <a:pPr marL="874350" lvl="1" indent="-514350">
                  <a:lnSpc>
                    <a:spcPct val="90000"/>
                  </a:lnSpc>
                  <a:spcBef>
                    <a:spcPts val="0"/>
                  </a:spcBef>
                  <a:spcAft>
                    <a:spcPts val="1800"/>
                  </a:spcAft>
                  <a:buClr>
                    <a:schemeClr val="bg2">
                      <a:lumMod val="10000"/>
                    </a:schemeClr>
                  </a:buClr>
                  <a:buFont typeface="+mj-lt"/>
                  <a:buAutoNum type="arabicPeriod"/>
                </a:pPr>
                <a:r>
                  <a:rPr lang="en-CA" sz="2400" dirty="0"/>
                  <a:t>What would be equivalent gamma dose to the skin of a worker handling the screw with 25 cm tongs?</a:t>
                </a:r>
              </a:p>
              <a:p>
                <a:pPr marL="874350" lvl="1" indent="-514350">
                  <a:lnSpc>
                    <a:spcPct val="90000"/>
                  </a:lnSpc>
                  <a:spcBef>
                    <a:spcPts val="0"/>
                  </a:spcBef>
                  <a:spcAft>
                    <a:spcPts val="1800"/>
                  </a:spcAft>
                  <a:buClr>
                    <a:schemeClr val="bg2">
                      <a:lumMod val="10000"/>
                    </a:schemeClr>
                  </a:buClr>
                  <a:buFont typeface="+mj-lt"/>
                  <a:buAutoNum type="arabicPeriod"/>
                </a:pPr>
                <a:r>
                  <a:rPr lang="en-CA" sz="2400" dirty="0"/>
                  <a:t>What would be effective gamma dose considering that distance between the screw and the body is approximately 75 cm</a:t>
                </a:r>
                <a:r>
                  <a:rPr lang="en-CA" sz="2400" dirty="0" smtClean="0"/>
                  <a:t>?</a:t>
                </a:r>
                <a:endParaRPr lang="en-CA"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407" t="-2103" r="-2430"/>
                </a:stretch>
              </a:blipFill>
            </p:spPr>
            <p:txBody>
              <a:bodyPr/>
              <a:lstStyle/>
              <a:p>
                <a:r>
                  <a:rPr lang="en-CA">
                    <a:noFill/>
                  </a:rPr>
                  <a:t> </a:t>
                </a:r>
              </a:p>
            </p:txBody>
          </p:sp>
        </mc:Fallback>
      </mc:AlternateContent>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74</a:t>
            </a:fld>
            <a:endParaRPr lang="en-US" dirty="0"/>
          </a:p>
        </p:txBody>
      </p:sp>
    </p:spTree>
    <p:extLst>
      <p:ext uri="{BB962C8B-B14F-4D97-AF65-F5344CB8AC3E}">
        <p14:creationId xmlns:p14="http://schemas.microsoft.com/office/powerpoint/2010/main" val="18013056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Biological effects of radiation</a:t>
            </a:r>
            <a:endParaRPr lang="en-CA" dirty="0"/>
          </a:p>
        </p:txBody>
      </p:sp>
    </p:spTree>
    <p:extLst>
      <p:ext uri="{BB962C8B-B14F-4D97-AF65-F5344CB8AC3E}">
        <p14:creationId xmlns:p14="http://schemas.microsoft.com/office/powerpoint/2010/main" val="53947242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indent="-514350">
              <a:lnSpc>
                <a:spcPct val="90000"/>
              </a:lnSpc>
              <a:spcBef>
                <a:spcPts val="0"/>
              </a:spcBef>
              <a:spcAft>
                <a:spcPts val="1800"/>
              </a:spcAft>
              <a:buFont typeface="+mj-lt"/>
              <a:buAutoNum type="arabicPeriod"/>
            </a:pPr>
            <a:r>
              <a:rPr lang="en-CA" sz="2800" dirty="0" smtClean="0"/>
              <a:t>Explain how radiation directly and indirectly affects the cell</a:t>
            </a:r>
          </a:p>
          <a:p>
            <a:pPr marL="514350" indent="-514350">
              <a:lnSpc>
                <a:spcPct val="90000"/>
              </a:lnSpc>
              <a:spcBef>
                <a:spcPts val="0"/>
              </a:spcBef>
              <a:spcAft>
                <a:spcPts val="1800"/>
              </a:spcAft>
              <a:buFont typeface="+mj-lt"/>
              <a:buAutoNum type="arabicPeriod"/>
            </a:pPr>
            <a:r>
              <a:rPr lang="en-CA" sz="2800" dirty="0" smtClean="0"/>
              <a:t>Distinguish stochastic and deterministic effects</a:t>
            </a:r>
          </a:p>
          <a:p>
            <a:pPr marL="514350" indent="-514350">
              <a:lnSpc>
                <a:spcPct val="90000"/>
              </a:lnSpc>
              <a:spcBef>
                <a:spcPts val="0"/>
              </a:spcBef>
              <a:spcAft>
                <a:spcPts val="1800"/>
              </a:spcAft>
              <a:buFont typeface="+mj-lt"/>
              <a:buAutoNum type="arabicPeriod"/>
            </a:pPr>
            <a:r>
              <a:rPr lang="en-CA" sz="2800" dirty="0" smtClean="0"/>
              <a:t>List the deterministic effects of radiation</a:t>
            </a:r>
          </a:p>
          <a:p>
            <a:pPr marL="514350" indent="-514350">
              <a:lnSpc>
                <a:spcPct val="90000"/>
              </a:lnSpc>
              <a:spcBef>
                <a:spcPts val="0"/>
              </a:spcBef>
              <a:spcAft>
                <a:spcPts val="1800"/>
              </a:spcAft>
              <a:buFont typeface="+mj-lt"/>
              <a:buAutoNum type="arabicPeriod"/>
            </a:pPr>
            <a:r>
              <a:rPr lang="en-CA" sz="2800" dirty="0" smtClean="0"/>
              <a:t>List the stochastic effects of radiation</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76</a:t>
            </a:fld>
            <a:endParaRPr lang="en-US" dirty="0"/>
          </a:p>
        </p:txBody>
      </p:sp>
    </p:spTree>
    <p:extLst>
      <p:ext uri="{BB962C8B-B14F-4D97-AF65-F5344CB8AC3E}">
        <p14:creationId xmlns:p14="http://schemas.microsoft.com/office/powerpoint/2010/main" val="129012292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Basic cell biology</a:t>
            </a:r>
            <a:endParaRPr lang="en-CA" dirty="0"/>
          </a:p>
        </p:txBody>
      </p:sp>
      <p:sp>
        <p:nvSpPr>
          <p:cNvPr id="3" name="Content Placeholder 2"/>
          <p:cNvSpPr>
            <a:spLocks noGrp="1"/>
          </p:cNvSpPr>
          <p:nvPr>
            <p:ph idx="1"/>
          </p:nvPr>
        </p:nvSpPr>
        <p:spPr/>
        <p:txBody>
          <a:bodyPr>
            <a:noAutofit/>
          </a:bodyPr>
          <a:lstStyle/>
          <a:p>
            <a:pPr>
              <a:lnSpc>
                <a:spcPct val="90000"/>
              </a:lnSpc>
              <a:spcBef>
                <a:spcPts val="0"/>
              </a:spcBef>
              <a:spcAft>
                <a:spcPts val="1800"/>
              </a:spcAft>
            </a:pPr>
            <a:r>
              <a:rPr lang="en-CA" sz="2800" dirty="0" smtClean="0"/>
              <a:t>Cells are basic building blocks of living organisms</a:t>
            </a:r>
          </a:p>
          <a:p>
            <a:pPr>
              <a:lnSpc>
                <a:spcPct val="90000"/>
              </a:lnSpc>
              <a:spcBef>
                <a:spcPts val="0"/>
              </a:spcBef>
              <a:spcAft>
                <a:spcPts val="1800"/>
              </a:spcAft>
            </a:pPr>
            <a:r>
              <a:rPr lang="en-CA" sz="2800" dirty="0" smtClean="0"/>
              <a:t>Human body consists of around 4·10</a:t>
            </a:r>
            <a:r>
              <a:rPr lang="en-CA" sz="2800" baseline="30000" dirty="0" smtClean="0"/>
              <a:t>13</a:t>
            </a:r>
            <a:r>
              <a:rPr lang="en-CA" sz="2800" dirty="0" smtClean="0"/>
              <a:t> cells</a:t>
            </a:r>
          </a:p>
          <a:p>
            <a:pPr>
              <a:lnSpc>
                <a:spcPct val="90000"/>
              </a:lnSpc>
              <a:spcBef>
                <a:spcPts val="0"/>
              </a:spcBef>
              <a:spcAft>
                <a:spcPts val="600"/>
              </a:spcAft>
            </a:pPr>
            <a:r>
              <a:rPr lang="en-CA" sz="2800" dirty="0" smtClean="0"/>
              <a:t>Cell types</a:t>
            </a:r>
          </a:p>
          <a:p>
            <a:pPr lvl="1">
              <a:lnSpc>
                <a:spcPct val="90000"/>
              </a:lnSpc>
              <a:spcBef>
                <a:spcPts val="0"/>
              </a:spcBef>
              <a:spcAft>
                <a:spcPts val="600"/>
              </a:spcAft>
            </a:pPr>
            <a:r>
              <a:rPr lang="en-CA" sz="2400" dirty="0" smtClean="0"/>
              <a:t>Somatic (bodily) cells</a:t>
            </a:r>
          </a:p>
          <a:p>
            <a:pPr lvl="1">
              <a:lnSpc>
                <a:spcPct val="90000"/>
              </a:lnSpc>
              <a:spcBef>
                <a:spcPts val="0"/>
              </a:spcBef>
              <a:spcAft>
                <a:spcPts val="1800"/>
              </a:spcAft>
            </a:pPr>
            <a:r>
              <a:rPr lang="en-CA" sz="2400" dirty="0" smtClean="0"/>
              <a:t>Sex cells (or gametes, relevant to reproduction)</a:t>
            </a:r>
          </a:p>
          <a:p>
            <a:pPr>
              <a:lnSpc>
                <a:spcPct val="90000"/>
              </a:lnSpc>
              <a:spcBef>
                <a:spcPts val="0"/>
              </a:spcBef>
              <a:spcAft>
                <a:spcPts val="1800"/>
              </a:spcAft>
            </a:pPr>
            <a:r>
              <a:rPr lang="en-CA" sz="2800" dirty="0" smtClean="0"/>
              <a:t>Most cells are somatic cells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77</a:t>
            </a:fld>
            <a:endParaRPr lang="en-US" dirty="0"/>
          </a:p>
        </p:txBody>
      </p:sp>
    </p:spTree>
    <p:extLst>
      <p:ext uri="{BB962C8B-B14F-4D97-AF65-F5344CB8AC3E}">
        <p14:creationId xmlns:p14="http://schemas.microsoft.com/office/powerpoint/2010/main" val="131510774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Basic cell biology (cont’d)</a:t>
            </a:r>
            <a:endParaRPr lang="en-CA" dirty="0"/>
          </a:p>
        </p:txBody>
      </p:sp>
      <p:sp>
        <p:nvSpPr>
          <p:cNvPr id="3" name="Content Placeholder 2"/>
          <p:cNvSpPr>
            <a:spLocks noGrp="1"/>
          </p:cNvSpPr>
          <p:nvPr>
            <p:ph idx="1"/>
          </p:nvPr>
        </p:nvSpPr>
        <p:spPr/>
        <p:txBody>
          <a:bodyPr>
            <a:noAutofit/>
          </a:bodyPr>
          <a:lstStyle/>
          <a:p>
            <a:pPr>
              <a:lnSpc>
                <a:spcPct val="90000"/>
              </a:lnSpc>
              <a:spcBef>
                <a:spcPts val="0"/>
              </a:spcBef>
              <a:spcAft>
                <a:spcPts val="1800"/>
              </a:spcAft>
            </a:pPr>
            <a:r>
              <a:rPr lang="en-CA" sz="2800" dirty="0" smtClean="0"/>
              <a:t>Cells composed of ~70</a:t>
            </a:r>
            <a:r>
              <a:rPr lang="en-US" sz="2800" dirty="0" smtClean="0"/>
              <a:t>-</a:t>
            </a:r>
            <a:r>
              <a:rPr lang="en-CA" sz="2800" dirty="0" smtClean="0"/>
              <a:t>85% water, ~10</a:t>
            </a:r>
            <a:r>
              <a:rPr lang="en-US" sz="2800" dirty="0" smtClean="0"/>
              <a:t>-</a:t>
            </a:r>
            <a:r>
              <a:rPr lang="en-CA" sz="2800" dirty="0" smtClean="0"/>
              <a:t>20% proteins, ~10% sugars, ~2-3% fats and small quantities of inorganic substances</a:t>
            </a:r>
          </a:p>
          <a:p>
            <a:pPr>
              <a:lnSpc>
                <a:spcPct val="90000"/>
              </a:lnSpc>
              <a:spcBef>
                <a:spcPts val="0"/>
              </a:spcBef>
              <a:spcAft>
                <a:spcPts val="1800"/>
              </a:spcAft>
            </a:pPr>
            <a:r>
              <a:rPr lang="en-CA" sz="2800" dirty="0" smtClean="0"/>
              <a:t>Cells in some tissues divide every 24 hours, while others only once in a lifetime</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78</a:t>
            </a:fld>
            <a:endParaRPr lang="en-US" dirty="0"/>
          </a:p>
        </p:txBody>
      </p:sp>
    </p:spTree>
    <p:extLst>
      <p:ext uri="{BB962C8B-B14F-4D97-AF65-F5344CB8AC3E}">
        <p14:creationId xmlns:p14="http://schemas.microsoft.com/office/powerpoint/2010/main" val="2017493513"/>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Somatic cell</a:t>
            </a:r>
            <a:endParaRPr lang="en-CA"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79</a:t>
            </a:fld>
            <a:endParaRPr lang="en-US" dirty="0"/>
          </a:p>
        </p:txBody>
      </p:sp>
      <p:pic>
        <p:nvPicPr>
          <p:cNvPr id="7" name="Picture 6"/>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61834" y="1080000"/>
            <a:ext cx="7776332" cy="5404986"/>
          </a:xfrm>
          <a:prstGeom prst="rect">
            <a:avLst/>
          </a:prstGeom>
        </p:spPr>
      </p:pic>
    </p:spTree>
    <p:extLst>
      <p:ext uri="{BB962C8B-B14F-4D97-AF65-F5344CB8AC3E}">
        <p14:creationId xmlns:p14="http://schemas.microsoft.com/office/powerpoint/2010/main" val="146190164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Radiation effects on cells</a:t>
            </a:r>
            <a:endParaRPr lang="en-CA" dirty="0"/>
          </a:p>
        </p:txBody>
      </p:sp>
      <p:sp>
        <p:nvSpPr>
          <p:cNvPr id="3" name="Content Placeholder 2"/>
          <p:cNvSpPr>
            <a:spLocks noGrp="1"/>
          </p:cNvSpPr>
          <p:nvPr>
            <p:ph idx="1"/>
          </p:nvPr>
        </p:nvSpPr>
        <p:spPr/>
        <p:txBody>
          <a:bodyPr>
            <a:noAutofit/>
          </a:bodyPr>
          <a:lstStyle/>
          <a:p>
            <a:pPr>
              <a:lnSpc>
                <a:spcPct val="90000"/>
              </a:lnSpc>
              <a:spcBef>
                <a:spcPts val="0"/>
              </a:spcBef>
              <a:spcAft>
                <a:spcPts val="1800"/>
              </a:spcAft>
            </a:pPr>
            <a:r>
              <a:rPr lang="en-CA" sz="2800" dirty="0" smtClean="0"/>
              <a:t>When exposed to ionizing radiation, some molecular bonds in cells are broken, forming free radicals</a:t>
            </a:r>
          </a:p>
          <a:p>
            <a:pPr>
              <a:lnSpc>
                <a:spcPct val="90000"/>
              </a:lnSpc>
              <a:spcBef>
                <a:spcPts val="0"/>
              </a:spcBef>
              <a:spcAft>
                <a:spcPts val="1800"/>
              </a:spcAft>
            </a:pPr>
            <a:r>
              <a:rPr lang="en-CA" sz="2800" dirty="0" smtClean="0"/>
              <a:t>Direct effect of ionizing radiation is when an organic molecule splits or is damaged due to ionization</a:t>
            </a:r>
          </a:p>
          <a:p>
            <a:pPr>
              <a:lnSpc>
                <a:spcPct val="90000"/>
              </a:lnSpc>
              <a:spcBef>
                <a:spcPts val="0"/>
              </a:spcBef>
              <a:spcAft>
                <a:spcPts val="600"/>
              </a:spcAft>
            </a:pPr>
            <a:r>
              <a:rPr lang="en-CA" sz="2800" dirty="0" smtClean="0"/>
              <a:t>Indirect effect of ionizing radiation is when water molecules are ionized</a:t>
            </a:r>
          </a:p>
          <a:p>
            <a:pPr lvl="1">
              <a:lnSpc>
                <a:spcPct val="90000"/>
              </a:lnSpc>
              <a:spcBef>
                <a:spcPts val="0"/>
              </a:spcBef>
              <a:spcAft>
                <a:spcPts val="600"/>
              </a:spcAft>
            </a:pPr>
            <a:r>
              <a:rPr lang="en-CA" sz="2400" dirty="0" smtClean="0"/>
              <a:t>This results in the creation of</a:t>
            </a:r>
            <a:br>
              <a:rPr lang="en-CA" sz="2400" dirty="0" smtClean="0"/>
            </a:br>
            <a:r>
              <a:rPr lang="en-CA" sz="2400" dirty="0" smtClean="0"/>
              <a:t>hydroxyl radicals and hydrogen</a:t>
            </a:r>
            <a:br>
              <a:rPr lang="en-CA" sz="2400" dirty="0" smtClean="0"/>
            </a:br>
            <a:r>
              <a:rPr lang="en-CA" sz="2400" dirty="0" smtClean="0"/>
              <a:t>peroxide. These in turn can</a:t>
            </a:r>
            <a:br>
              <a:rPr lang="en-CA" sz="2400" dirty="0" smtClean="0"/>
            </a:br>
            <a:r>
              <a:rPr lang="en-CA" sz="2400" dirty="0" smtClean="0"/>
              <a:t>damage organic molecules</a:t>
            </a:r>
          </a:p>
          <a:p>
            <a:pPr lvl="1">
              <a:lnSpc>
                <a:spcPct val="90000"/>
              </a:lnSpc>
              <a:spcBef>
                <a:spcPts val="0"/>
              </a:spcBef>
              <a:spcAft>
                <a:spcPts val="1800"/>
              </a:spcAft>
            </a:pPr>
            <a:r>
              <a:rPr lang="en-CA" sz="2400" dirty="0" smtClean="0"/>
              <a:t>Essentially a chemical process</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80</a:t>
            </a:fld>
            <a:endParaRPr lang="en-US" dirty="0"/>
          </a:p>
        </p:txBody>
      </p:sp>
      <p:pic>
        <p:nvPicPr>
          <p:cNvPr id="7" name="Picture 6"/>
          <p:cNvPicPr/>
          <p:nvPr/>
        </p:nvPicPr>
        <p:blipFill>
          <a:blip r:embed="rId3" cstate="print">
            <a:extLst>
              <a:ext uri="{28A0092B-C50C-407E-A947-70E740481C1C}">
                <a14:useLocalDpi xmlns:a14="http://schemas.microsoft.com/office/drawing/2010/main"/>
              </a:ext>
            </a:extLst>
          </a:blip>
          <a:srcRect/>
          <a:stretch>
            <a:fillRect/>
          </a:stretch>
        </p:blipFill>
        <p:spPr bwMode="auto">
          <a:xfrm>
            <a:off x="5401240" y="3670124"/>
            <a:ext cx="4048760" cy="2809875"/>
          </a:xfrm>
          <a:prstGeom prst="rect">
            <a:avLst/>
          </a:prstGeom>
          <a:noFill/>
          <a:ln>
            <a:noFill/>
          </a:ln>
        </p:spPr>
      </p:pic>
    </p:spTree>
    <p:extLst>
      <p:ext uri="{BB962C8B-B14F-4D97-AF65-F5344CB8AC3E}">
        <p14:creationId xmlns:p14="http://schemas.microsoft.com/office/powerpoint/2010/main" val="1193918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Radiation effects on cells (cont’d)</a:t>
            </a:r>
            <a:endParaRPr lang="en-CA" dirty="0"/>
          </a:p>
        </p:txBody>
      </p:sp>
      <p:sp>
        <p:nvSpPr>
          <p:cNvPr id="3" name="Content Placeholder 2"/>
          <p:cNvSpPr>
            <a:spLocks noGrp="1"/>
          </p:cNvSpPr>
          <p:nvPr>
            <p:ph idx="1"/>
          </p:nvPr>
        </p:nvSpPr>
        <p:spPr>
          <a:xfrm>
            <a:off x="180000" y="1170000"/>
            <a:ext cx="9540000" cy="5220000"/>
          </a:xfrm>
        </p:spPr>
        <p:txBody>
          <a:bodyPr>
            <a:noAutofit/>
          </a:bodyPr>
          <a:lstStyle/>
          <a:p>
            <a:pPr>
              <a:lnSpc>
                <a:spcPct val="90000"/>
              </a:lnSpc>
              <a:spcBef>
                <a:spcPts val="0"/>
              </a:spcBef>
              <a:spcAft>
                <a:spcPts val="600"/>
              </a:spcAft>
            </a:pPr>
            <a:r>
              <a:rPr lang="en-CA" sz="2800" dirty="0" smtClean="0"/>
              <a:t>Radiation can damage any part of a cell, but effect depends on which part of the cell is damaged</a:t>
            </a:r>
          </a:p>
          <a:p>
            <a:pPr lvl="1">
              <a:lnSpc>
                <a:spcPct val="90000"/>
              </a:lnSpc>
              <a:spcBef>
                <a:spcPts val="0"/>
              </a:spcBef>
              <a:spcAft>
                <a:spcPts val="600"/>
              </a:spcAft>
            </a:pPr>
            <a:r>
              <a:rPr lang="en-CA" sz="2400" dirty="0" smtClean="0"/>
              <a:t>Nucleus and DNA in the nucleus are critical targets</a:t>
            </a:r>
          </a:p>
          <a:p>
            <a:pPr lvl="1">
              <a:lnSpc>
                <a:spcPct val="90000"/>
              </a:lnSpc>
              <a:spcBef>
                <a:spcPts val="0"/>
              </a:spcBef>
              <a:spcAft>
                <a:spcPts val="1800"/>
              </a:spcAft>
            </a:pPr>
            <a:r>
              <a:rPr lang="en-CA" sz="2400" dirty="0" smtClean="0"/>
              <a:t>Damage to DNA affects cell function and may be transferred to its progeny during cell reproduction (mitosis)</a:t>
            </a:r>
          </a:p>
          <a:p>
            <a:pPr>
              <a:lnSpc>
                <a:spcPct val="90000"/>
              </a:lnSpc>
              <a:spcBef>
                <a:spcPts val="0"/>
              </a:spcBef>
              <a:spcAft>
                <a:spcPts val="600"/>
              </a:spcAft>
            </a:pPr>
            <a:r>
              <a:rPr lang="en-CA" sz="2800" dirty="0" smtClean="0"/>
              <a:t>Many damaged cells continue to function until reproduction, when they die</a:t>
            </a:r>
          </a:p>
          <a:p>
            <a:pPr lvl="1">
              <a:lnSpc>
                <a:spcPct val="90000"/>
              </a:lnSpc>
              <a:spcBef>
                <a:spcPts val="0"/>
              </a:spcBef>
              <a:spcAft>
                <a:spcPts val="1800"/>
              </a:spcAft>
            </a:pPr>
            <a:r>
              <a:rPr lang="en-CA" sz="2400" dirty="0" smtClean="0"/>
              <a:t>Radiation effects are most dramatic in organs with quickly dividing cells (red marrow, large intestine, skin, hair follicles)</a:t>
            </a:r>
          </a:p>
          <a:p>
            <a:pPr>
              <a:lnSpc>
                <a:spcPct val="90000"/>
              </a:lnSpc>
              <a:spcBef>
                <a:spcPts val="0"/>
              </a:spcBef>
              <a:spcAft>
                <a:spcPts val="1800"/>
              </a:spcAft>
            </a:pPr>
            <a:r>
              <a:rPr lang="en-CA" sz="2800" dirty="0" smtClean="0"/>
              <a:t>Embryos are very sensitive to radiation, especially in the first months after conception</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81</a:t>
            </a:fld>
            <a:endParaRPr lang="en-US" dirty="0"/>
          </a:p>
        </p:txBody>
      </p:sp>
    </p:spTree>
    <p:extLst>
      <p:ext uri="{BB962C8B-B14F-4D97-AF65-F5344CB8AC3E}">
        <p14:creationId xmlns:p14="http://schemas.microsoft.com/office/powerpoint/2010/main" val="5325795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Effect of linear energy transfer (LET)</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Radiation with high LET (alpha or neutrons) cause much greater biological damage than radiation with low LET (beta or gamma)</a:t>
            </a:r>
          </a:p>
          <a:p>
            <a:pPr>
              <a:lnSpc>
                <a:spcPct val="90000"/>
              </a:lnSpc>
              <a:spcBef>
                <a:spcPts val="0"/>
              </a:spcBef>
              <a:spcAft>
                <a:spcPts val="1800"/>
              </a:spcAft>
            </a:pPr>
            <a:r>
              <a:rPr lang="en-CA" sz="2800" dirty="0"/>
              <a:t>S</a:t>
            </a:r>
            <a:r>
              <a:rPr lang="en-CA" sz="2800" dirty="0" smtClean="0"/>
              <a:t>ome evidence of a repair</a:t>
            </a:r>
            <a:br>
              <a:rPr lang="en-CA" sz="2800" dirty="0" smtClean="0"/>
            </a:br>
            <a:r>
              <a:rPr lang="en-CA" sz="2800" dirty="0" smtClean="0"/>
              <a:t>mechanism that enables</a:t>
            </a:r>
            <a:br>
              <a:rPr lang="en-CA" sz="2800" dirty="0" smtClean="0"/>
            </a:br>
            <a:r>
              <a:rPr lang="en-CA" sz="2800" dirty="0" smtClean="0"/>
              <a:t>damaged cells to recover</a:t>
            </a:r>
            <a:br>
              <a:rPr lang="en-CA" sz="2800" dirty="0" smtClean="0"/>
            </a:br>
            <a:r>
              <a:rPr lang="en-CA" sz="2800" dirty="0" smtClean="0"/>
              <a:t>if exposed to low doses</a:t>
            </a:r>
            <a:br>
              <a:rPr lang="en-CA" sz="2800" dirty="0" smtClean="0"/>
            </a:br>
            <a:r>
              <a:rPr lang="en-CA" sz="2800" dirty="0" smtClean="0"/>
              <a:t>of low-LET radiation</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82</a:t>
            </a:fld>
            <a:endParaRPr lang="en-US" dirty="0"/>
          </a:p>
        </p:txBody>
      </p:sp>
      <p:pic>
        <p:nvPicPr>
          <p:cNvPr id="7" name="Picture 6"/>
          <p:cNvPicPr/>
          <p:nvPr/>
        </p:nvPicPr>
        <p:blipFill>
          <a:blip r:embed="rId3">
            <a:extLst>
              <a:ext uri="{28A0092B-C50C-407E-A947-70E740481C1C}">
                <a14:useLocalDpi xmlns:a14="http://schemas.microsoft.com/office/drawing/2010/main"/>
              </a:ext>
            </a:extLst>
          </a:blip>
          <a:stretch>
            <a:fillRect/>
          </a:stretch>
        </p:blipFill>
        <p:spPr>
          <a:xfrm>
            <a:off x="4895339" y="3031034"/>
            <a:ext cx="4824661" cy="2965366"/>
          </a:xfrm>
          <a:prstGeom prst="rect">
            <a:avLst/>
          </a:prstGeom>
        </p:spPr>
      </p:pic>
    </p:spTree>
    <p:extLst>
      <p:ext uri="{BB962C8B-B14F-4D97-AF65-F5344CB8AC3E}">
        <p14:creationId xmlns:p14="http://schemas.microsoft.com/office/powerpoint/2010/main" val="67897897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Mutation and cancer</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After damage, some cells keep the ability to divide further</a:t>
            </a:r>
          </a:p>
          <a:p>
            <a:pPr>
              <a:lnSpc>
                <a:spcPct val="90000"/>
              </a:lnSpc>
              <a:spcBef>
                <a:spcPts val="0"/>
              </a:spcBef>
              <a:spcAft>
                <a:spcPts val="1800"/>
              </a:spcAft>
            </a:pPr>
            <a:r>
              <a:rPr lang="en-CA" sz="2800" dirty="0" smtClean="0"/>
              <a:t>The damage in the DNA is passed to the next generation (called mutation)</a:t>
            </a:r>
          </a:p>
          <a:p>
            <a:pPr>
              <a:lnSpc>
                <a:spcPct val="90000"/>
              </a:lnSpc>
              <a:spcBef>
                <a:spcPts val="0"/>
              </a:spcBef>
              <a:spcAft>
                <a:spcPts val="1800"/>
              </a:spcAft>
            </a:pPr>
            <a:r>
              <a:rPr lang="en-CA" sz="2800" dirty="0" smtClean="0"/>
              <a:t>Mutations may also cause abnormal functioning of individual organs or greatly increased rate of cell division (called cancer)</a:t>
            </a:r>
          </a:p>
          <a:p>
            <a:pPr>
              <a:lnSpc>
                <a:spcPct val="90000"/>
              </a:lnSpc>
              <a:spcBef>
                <a:spcPts val="0"/>
              </a:spcBef>
              <a:spcAft>
                <a:spcPts val="600"/>
              </a:spcAft>
            </a:pPr>
            <a:r>
              <a:rPr lang="en-CA" sz="2800" dirty="0" smtClean="0"/>
              <a:t>Ionizing radiation is only one of many causes of mutation and cancer</a:t>
            </a:r>
          </a:p>
          <a:p>
            <a:pPr lvl="1">
              <a:lnSpc>
                <a:spcPct val="90000"/>
              </a:lnSpc>
              <a:spcBef>
                <a:spcPts val="0"/>
              </a:spcBef>
              <a:spcAft>
                <a:spcPts val="1800"/>
              </a:spcAft>
            </a:pPr>
            <a:r>
              <a:rPr lang="en-CA" sz="2400" dirty="0" smtClean="0"/>
              <a:t>Radiation damage is essentially a chemical process, other environmental factors have similar effects</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83</a:t>
            </a:fld>
            <a:endParaRPr lang="en-US" dirty="0"/>
          </a:p>
        </p:txBody>
      </p:sp>
    </p:spTree>
    <p:extLst>
      <p:ext uri="{BB962C8B-B14F-4D97-AF65-F5344CB8AC3E}">
        <p14:creationId xmlns:p14="http://schemas.microsoft.com/office/powerpoint/2010/main" val="10163703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Genetic changes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When genetic material in sex cells is damaged, the mutation could be transferred to offspring</a:t>
            </a:r>
          </a:p>
          <a:p>
            <a:pPr>
              <a:lnSpc>
                <a:spcPct val="90000"/>
              </a:lnSpc>
              <a:spcBef>
                <a:spcPts val="0"/>
              </a:spcBef>
              <a:spcAft>
                <a:spcPts val="1800"/>
              </a:spcAft>
            </a:pPr>
            <a:r>
              <a:rPr lang="en-CA" sz="2800" dirty="0" smtClean="0"/>
              <a:t>Pathological changes may develop in offspring, or in offspring’s offspring, and not in organism exposed to radiation</a:t>
            </a:r>
          </a:p>
          <a:p>
            <a:pPr>
              <a:lnSpc>
                <a:spcPct val="90000"/>
              </a:lnSpc>
              <a:spcBef>
                <a:spcPts val="0"/>
              </a:spcBef>
              <a:spcAft>
                <a:spcPts val="1800"/>
              </a:spcAft>
            </a:pPr>
            <a:r>
              <a:rPr lang="en-CA" sz="2800" dirty="0" smtClean="0"/>
              <a:t>These effects are called </a:t>
            </a:r>
            <a:r>
              <a:rPr lang="en-CA" sz="2800" b="1" dirty="0" smtClean="0">
                <a:solidFill>
                  <a:schemeClr val="tx1"/>
                </a:solidFill>
              </a:rPr>
              <a:t>hereditary effects</a:t>
            </a:r>
            <a:endParaRPr lang="en-CA" sz="2800" b="1" dirty="0">
              <a:solidFill>
                <a:schemeClr val="tx1"/>
              </a:solidFill>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84</a:t>
            </a:fld>
            <a:endParaRPr lang="en-US" dirty="0"/>
          </a:p>
        </p:txBody>
      </p:sp>
    </p:spTree>
    <p:extLst>
      <p:ext uri="{BB962C8B-B14F-4D97-AF65-F5344CB8AC3E}">
        <p14:creationId xmlns:p14="http://schemas.microsoft.com/office/powerpoint/2010/main" val="13640000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Timeline of radiation damage</a:t>
            </a:r>
            <a:endParaRPr lang="en-CA" dirty="0"/>
          </a:p>
        </p:txBody>
      </p:sp>
      <p:sp>
        <p:nvSpPr>
          <p:cNvPr id="3" name="Content Placeholder 2"/>
          <p:cNvSpPr>
            <a:spLocks noGrp="1"/>
          </p:cNvSpPr>
          <p:nvPr>
            <p:ph idx="1"/>
          </p:nvPr>
        </p:nvSpPr>
        <p:spPr/>
        <p:txBody>
          <a:bodyPr>
            <a:noAutofit/>
          </a:bodyPr>
          <a:lstStyle/>
          <a:p>
            <a:pPr marL="358775" indent="-358775">
              <a:lnSpc>
                <a:spcPct val="90000"/>
              </a:lnSpc>
              <a:spcBef>
                <a:spcPts val="0"/>
              </a:spcBef>
              <a:spcAft>
                <a:spcPts val="1800"/>
              </a:spcAft>
              <a:tabLst>
                <a:tab pos="3143250" algn="l"/>
                <a:tab pos="4703763" algn="l"/>
              </a:tabLst>
            </a:pPr>
            <a:r>
              <a:rPr lang="en-CA" sz="2800" dirty="0" smtClean="0"/>
              <a:t>Physical phase:	~10</a:t>
            </a:r>
            <a:r>
              <a:rPr lang="en-CA" sz="2800" baseline="30000" dirty="0" smtClean="0"/>
              <a:t>-12</a:t>
            </a:r>
            <a:r>
              <a:rPr lang="en-CA" sz="2800" dirty="0" smtClean="0"/>
              <a:t> s:	ionization</a:t>
            </a:r>
          </a:p>
          <a:p>
            <a:pPr marL="358775" indent="-358775">
              <a:lnSpc>
                <a:spcPct val="90000"/>
              </a:lnSpc>
              <a:spcBef>
                <a:spcPts val="0"/>
              </a:spcBef>
              <a:spcAft>
                <a:spcPts val="1800"/>
              </a:spcAft>
              <a:tabLst>
                <a:tab pos="3143250" algn="l"/>
                <a:tab pos="4703763" algn="l"/>
              </a:tabLst>
            </a:pPr>
            <a:r>
              <a:rPr lang="en-CA" sz="2800" dirty="0" smtClean="0"/>
              <a:t>Chemical phase:	~10</a:t>
            </a:r>
            <a:r>
              <a:rPr lang="en-CA" sz="2800" baseline="30000" dirty="0" smtClean="0"/>
              <a:t>-6</a:t>
            </a:r>
            <a:r>
              <a:rPr lang="en-CA" sz="2800" dirty="0" smtClean="0"/>
              <a:t> s:	formation and diffusion</a:t>
            </a:r>
            <a:r>
              <a:rPr lang="en-CA" sz="2800" dirty="0"/>
              <a:t> </a:t>
            </a:r>
            <a:r>
              <a:rPr lang="en-CA" sz="2800" dirty="0" smtClean="0"/>
              <a:t>of free</a:t>
            </a:r>
            <a:br>
              <a:rPr lang="en-CA" sz="2800" dirty="0" smtClean="0"/>
            </a:br>
            <a:r>
              <a:rPr lang="en-CA" sz="2800" dirty="0" smtClean="0"/>
              <a:t>		radicals</a:t>
            </a:r>
            <a:br>
              <a:rPr lang="en-CA" sz="2800" dirty="0" smtClean="0"/>
            </a:br>
            <a:r>
              <a:rPr lang="en-CA" sz="2800" dirty="0" smtClean="0"/>
              <a:t>	~10</a:t>
            </a:r>
            <a:r>
              <a:rPr lang="en-CA" sz="2800" baseline="30000" dirty="0" smtClean="0"/>
              <a:t>-3</a:t>
            </a:r>
            <a:r>
              <a:rPr lang="en-CA" sz="2800" dirty="0" smtClean="0"/>
              <a:t> s:	DNA damage</a:t>
            </a:r>
          </a:p>
          <a:p>
            <a:pPr marL="358775" indent="-358775">
              <a:lnSpc>
                <a:spcPct val="90000"/>
              </a:lnSpc>
              <a:spcBef>
                <a:spcPts val="0"/>
              </a:spcBef>
              <a:spcAft>
                <a:spcPts val="1800"/>
              </a:spcAft>
              <a:tabLst>
                <a:tab pos="3143250" algn="l"/>
                <a:tab pos="4703763" algn="l"/>
              </a:tabLst>
            </a:pPr>
            <a:r>
              <a:rPr lang="en-CA" sz="2800" dirty="0" smtClean="0"/>
              <a:t>Biological phase:	~seconds:	DNA repair</a:t>
            </a:r>
            <a:r>
              <a:rPr lang="en-CA" sz="2800" dirty="0"/>
              <a:t/>
            </a:r>
            <a:br>
              <a:rPr lang="en-CA" sz="2800" dirty="0"/>
            </a:br>
            <a:r>
              <a:rPr lang="en-CA" sz="2800" dirty="0" smtClean="0"/>
              <a:t>	~hours:	cell death</a:t>
            </a:r>
            <a:br>
              <a:rPr lang="en-CA" sz="2800" dirty="0" smtClean="0"/>
            </a:br>
            <a:r>
              <a:rPr lang="en-CA" sz="2800" dirty="0" smtClean="0"/>
              <a:t>	~days:	mutations, cell</a:t>
            </a:r>
            <a:r>
              <a:rPr lang="en-CA" sz="2800" dirty="0"/>
              <a:t> </a:t>
            </a:r>
            <a:r>
              <a:rPr lang="en-CA" sz="2800" dirty="0" smtClean="0"/>
              <a:t>transformation,</a:t>
            </a:r>
            <a:r>
              <a:rPr lang="en-CA" sz="2800" dirty="0"/>
              <a:t/>
            </a:r>
            <a:br>
              <a:rPr lang="en-CA" sz="2800" dirty="0"/>
            </a:br>
            <a:r>
              <a:rPr lang="en-CA" sz="2800" dirty="0" smtClean="0"/>
              <a:t>		chromosome aberrations</a:t>
            </a:r>
            <a:br>
              <a:rPr lang="en-CA" sz="2800" dirty="0" smtClean="0"/>
            </a:br>
            <a:r>
              <a:rPr lang="en-CA" sz="2800" dirty="0" smtClean="0"/>
              <a:t>	~years: 	cancer, hereditary effects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85</a:t>
            </a:fld>
            <a:endParaRPr lang="en-US" dirty="0"/>
          </a:p>
        </p:txBody>
      </p:sp>
    </p:spTree>
    <p:extLst>
      <p:ext uri="{BB962C8B-B14F-4D97-AF65-F5344CB8AC3E}">
        <p14:creationId xmlns:p14="http://schemas.microsoft.com/office/powerpoint/2010/main" val="44055387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Radiation effects on humans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CA" sz="2800" dirty="0" smtClean="0"/>
              <a:t>Type of cell damaged:</a:t>
            </a:r>
          </a:p>
          <a:p>
            <a:pPr lvl="1">
              <a:lnSpc>
                <a:spcPct val="90000"/>
              </a:lnSpc>
              <a:spcBef>
                <a:spcPts val="0"/>
              </a:spcBef>
              <a:spcAft>
                <a:spcPts val="600"/>
              </a:spcAft>
            </a:pPr>
            <a:r>
              <a:rPr lang="en-CA" sz="2400" b="1" dirty="0" smtClean="0">
                <a:solidFill>
                  <a:schemeClr val="tx1"/>
                </a:solidFill>
              </a:rPr>
              <a:t>Somatic</a:t>
            </a:r>
            <a:r>
              <a:rPr lang="en-CA" sz="2400" dirty="0" smtClean="0"/>
              <a:t> effects, that occur on exposed person</a:t>
            </a:r>
          </a:p>
          <a:p>
            <a:pPr lvl="1">
              <a:lnSpc>
                <a:spcPct val="90000"/>
              </a:lnSpc>
              <a:spcBef>
                <a:spcPts val="0"/>
              </a:spcBef>
              <a:spcAft>
                <a:spcPts val="1800"/>
              </a:spcAft>
            </a:pPr>
            <a:r>
              <a:rPr lang="en-CA" sz="2400" b="1" dirty="0" smtClean="0">
                <a:solidFill>
                  <a:schemeClr val="tx1"/>
                </a:solidFill>
              </a:rPr>
              <a:t>Genetic</a:t>
            </a:r>
            <a:r>
              <a:rPr lang="en-CA" sz="2400" dirty="0" smtClean="0"/>
              <a:t> effects, that occur on exposed person’s offspring</a:t>
            </a:r>
          </a:p>
          <a:p>
            <a:pPr>
              <a:lnSpc>
                <a:spcPct val="90000"/>
              </a:lnSpc>
              <a:spcBef>
                <a:spcPts val="0"/>
              </a:spcBef>
              <a:spcAft>
                <a:spcPts val="600"/>
              </a:spcAft>
            </a:pPr>
            <a:r>
              <a:rPr lang="en-CA" sz="2800" dirty="0" smtClean="0"/>
              <a:t>Probability that radiation effect will occur:</a:t>
            </a:r>
          </a:p>
          <a:p>
            <a:pPr lvl="1">
              <a:lnSpc>
                <a:spcPct val="90000"/>
              </a:lnSpc>
              <a:spcBef>
                <a:spcPts val="0"/>
              </a:spcBef>
              <a:spcAft>
                <a:spcPts val="600"/>
              </a:spcAft>
            </a:pPr>
            <a:r>
              <a:rPr lang="en-CA" sz="2400" b="1" dirty="0" smtClean="0">
                <a:solidFill>
                  <a:schemeClr val="tx1"/>
                </a:solidFill>
              </a:rPr>
              <a:t>Deterministic</a:t>
            </a:r>
            <a:r>
              <a:rPr lang="en-CA" sz="2400" dirty="0" smtClean="0"/>
              <a:t> effects, that will certainly occur after specific dose</a:t>
            </a:r>
          </a:p>
          <a:p>
            <a:pPr lvl="1">
              <a:lnSpc>
                <a:spcPct val="90000"/>
              </a:lnSpc>
              <a:spcBef>
                <a:spcPts val="0"/>
              </a:spcBef>
              <a:spcAft>
                <a:spcPts val="1800"/>
              </a:spcAft>
            </a:pPr>
            <a:r>
              <a:rPr lang="en-CA" sz="2400" b="1" dirty="0" smtClean="0">
                <a:solidFill>
                  <a:schemeClr val="tx1"/>
                </a:solidFill>
              </a:rPr>
              <a:t>Stochastic</a:t>
            </a:r>
            <a:r>
              <a:rPr lang="en-CA" sz="2400" dirty="0" smtClean="0"/>
              <a:t> effects, which will occur with certain probability only in a specified percentage of exposed persons</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86</a:t>
            </a:fld>
            <a:endParaRPr lang="en-US" dirty="0"/>
          </a:p>
        </p:txBody>
      </p:sp>
    </p:spTree>
    <p:extLst>
      <p:ext uri="{BB962C8B-B14F-4D97-AF65-F5344CB8AC3E}">
        <p14:creationId xmlns:p14="http://schemas.microsoft.com/office/powerpoint/2010/main" val="16908490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Radiation effects on humans (cont’d)</a:t>
            </a:r>
            <a:endParaRPr lang="en-CA" dirty="0"/>
          </a:p>
        </p:txBody>
      </p:sp>
      <p:sp>
        <p:nvSpPr>
          <p:cNvPr id="3" name="Content Placeholder 2"/>
          <p:cNvSpPr>
            <a:spLocks noGrp="1"/>
          </p:cNvSpPr>
          <p:nvPr>
            <p:ph idx="1"/>
          </p:nvPr>
        </p:nvSpPr>
        <p:spPr/>
        <p:txBody>
          <a:bodyPr>
            <a:noAutofit/>
          </a:bodyPr>
          <a:lstStyle/>
          <a:p>
            <a:pPr>
              <a:lnSpc>
                <a:spcPct val="90000"/>
              </a:lnSpc>
              <a:spcBef>
                <a:spcPts val="0"/>
              </a:spcBef>
              <a:spcAft>
                <a:spcPts val="600"/>
              </a:spcAft>
            </a:pPr>
            <a:r>
              <a:rPr lang="en-CA" sz="2800" dirty="0" smtClean="0"/>
              <a:t>Effects of radiation depend not only on dose, but also how dose was received:</a:t>
            </a:r>
          </a:p>
          <a:p>
            <a:pPr lvl="1">
              <a:lnSpc>
                <a:spcPct val="90000"/>
              </a:lnSpc>
              <a:spcBef>
                <a:spcPts val="0"/>
              </a:spcBef>
              <a:spcAft>
                <a:spcPts val="600"/>
              </a:spcAft>
            </a:pPr>
            <a:r>
              <a:rPr lang="en-CA" sz="2400" b="1" dirty="0" smtClean="0">
                <a:solidFill>
                  <a:schemeClr val="tx1"/>
                </a:solidFill>
              </a:rPr>
              <a:t>Acute</a:t>
            </a:r>
            <a:r>
              <a:rPr lang="en-CA" sz="2400" dirty="0" smtClean="0"/>
              <a:t> (total dose is received over short period of time)</a:t>
            </a:r>
          </a:p>
          <a:p>
            <a:pPr lvl="1">
              <a:lnSpc>
                <a:spcPct val="90000"/>
              </a:lnSpc>
              <a:spcBef>
                <a:spcPts val="0"/>
              </a:spcBef>
              <a:spcAft>
                <a:spcPts val="600"/>
              </a:spcAft>
            </a:pPr>
            <a:r>
              <a:rPr lang="en-CA" sz="2400" b="1" dirty="0" smtClean="0">
                <a:solidFill>
                  <a:schemeClr val="tx1"/>
                </a:solidFill>
              </a:rPr>
              <a:t>Chronic</a:t>
            </a:r>
            <a:r>
              <a:rPr lang="en-CA" sz="2400" dirty="0" smtClean="0"/>
              <a:t> (dose is received over prolonged period of time)</a:t>
            </a:r>
          </a:p>
          <a:p>
            <a:pPr lvl="1">
              <a:lnSpc>
                <a:spcPct val="90000"/>
              </a:lnSpc>
              <a:spcBef>
                <a:spcPts val="0"/>
              </a:spcBef>
              <a:spcAft>
                <a:spcPts val="600"/>
              </a:spcAft>
            </a:pPr>
            <a:r>
              <a:rPr lang="en-CA" sz="2400" b="1" dirty="0" smtClean="0">
                <a:solidFill>
                  <a:schemeClr val="tx1"/>
                </a:solidFill>
              </a:rPr>
              <a:t>Local</a:t>
            </a:r>
            <a:r>
              <a:rPr lang="en-CA" sz="2400" dirty="0" smtClean="0"/>
              <a:t> (exposure of particular organ)</a:t>
            </a:r>
          </a:p>
          <a:p>
            <a:pPr lvl="1">
              <a:lnSpc>
                <a:spcPct val="90000"/>
              </a:lnSpc>
              <a:spcBef>
                <a:spcPts val="0"/>
              </a:spcBef>
              <a:spcAft>
                <a:spcPts val="1800"/>
              </a:spcAft>
            </a:pPr>
            <a:r>
              <a:rPr lang="en-CA" sz="2400" b="1" dirty="0" smtClean="0">
                <a:solidFill>
                  <a:schemeClr val="tx1"/>
                </a:solidFill>
              </a:rPr>
              <a:t>Whole body</a:t>
            </a:r>
          </a:p>
          <a:p>
            <a:pPr>
              <a:lnSpc>
                <a:spcPct val="90000"/>
              </a:lnSpc>
              <a:spcBef>
                <a:spcPts val="0"/>
              </a:spcBef>
              <a:spcAft>
                <a:spcPts val="1800"/>
              </a:spcAft>
            </a:pPr>
            <a:r>
              <a:rPr lang="en-CA" sz="2800" dirty="0" smtClean="0"/>
              <a:t>Most information comes from the high dose acute radiation of the survivors of Hiroshima and Nagasaki</a:t>
            </a:r>
          </a:p>
          <a:p>
            <a:pPr>
              <a:lnSpc>
                <a:spcPct val="90000"/>
              </a:lnSpc>
              <a:spcBef>
                <a:spcPts val="0"/>
              </a:spcBef>
              <a:spcAft>
                <a:spcPts val="1800"/>
              </a:spcAft>
            </a:pPr>
            <a:r>
              <a:rPr lang="en-CA" sz="2800" dirty="0" smtClean="0"/>
              <a:t>For a given dose, we assume that data from an acute exposure conservatively estimates effects from a chronic exposure</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87</a:t>
            </a:fld>
            <a:endParaRPr lang="en-US" dirty="0"/>
          </a:p>
        </p:txBody>
      </p:sp>
    </p:spTree>
    <p:extLst>
      <p:ext uri="{BB962C8B-B14F-4D97-AF65-F5344CB8AC3E}">
        <p14:creationId xmlns:p14="http://schemas.microsoft.com/office/powerpoint/2010/main" val="79992210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Deterministic effects of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b="1" dirty="0" smtClean="0">
                <a:solidFill>
                  <a:schemeClr val="tx1"/>
                </a:solidFill>
              </a:rPr>
              <a:t>Certain</a:t>
            </a:r>
            <a:r>
              <a:rPr lang="en-CA" sz="2800" dirty="0" smtClean="0"/>
              <a:t> to occur after irradiation with sufficient dose</a:t>
            </a:r>
          </a:p>
          <a:p>
            <a:pPr>
              <a:lnSpc>
                <a:spcPct val="90000"/>
              </a:lnSpc>
              <a:spcBef>
                <a:spcPts val="0"/>
              </a:spcBef>
              <a:spcAft>
                <a:spcPts val="1800"/>
              </a:spcAft>
            </a:pPr>
            <a:r>
              <a:rPr lang="en-CA" sz="2800" dirty="0"/>
              <a:t>H</a:t>
            </a:r>
            <a:r>
              <a:rPr lang="en-CA" sz="2800" dirty="0" smtClean="0"/>
              <a:t>ave a </a:t>
            </a:r>
            <a:r>
              <a:rPr lang="en-CA" sz="2800" b="1" dirty="0" smtClean="0">
                <a:solidFill>
                  <a:schemeClr val="tx1"/>
                </a:solidFill>
              </a:rPr>
              <a:t>dose threshold</a:t>
            </a:r>
            <a:r>
              <a:rPr lang="en-CA" sz="2800" dirty="0" smtClean="0"/>
              <a:t> (minimum dose at which effect occurs)</a:t>
            </a:r>
          </a:p>
          <a:p>
            <a:pPr>
              <a:lnSpc>
                <a:spcPct val="90000"/>
              </a:lnSpc>
              <a:spcBef>
                <a:spcPts val="0"/>
              </a:spcBef>
              <a:spcAft>
                <a:spcPts val="1800"/>
              </a:spcAft>
            </a:pPr>
            <a:r>
              <a:rPr lang="en-CA" sz="2800" dirty="0" smtClean="0"/>
              <a:t>Severity or intensity of effect </a:t>
            </a:r>
            <a:r>
              <a:rPr lang="en-CA" sz="2800" b="1" dirty="0" smtClean="0">
                <a:solidFill>
                  <a:schemeClr val="tx1"/>
                </a:solidFill>
              </a:rPr>
              <a:t>increases </a:t>
            </a:r>
            <a:r>
              <a:rPr lang="en-CA" sz="2800" dirty="0" smtClean="0"/>
              <a:t>with dose above the dose threshold</a:t>
            </a:r>
          </a:p>
          <a:p>
            <a:pPr>
              <a:lnSpc>
                <a:spcPct val="90000"/>
              </a:lnSpc>
              <a:spcBef>
                <a:spcPts val="0"/>
              </a:spcBef>
              <a:spcAft>
                <a:spcPts val="1800"/>
              </a:spcAft>
            </a:pPr>
            <a:r>
              <a:rPr lang="en-CA" sz="2800" dirty="0" smtClean="0"/>
              <a:t>Manifest </a:t>
            </a:r>
            <a:r>
              <a:rPr lang="en-CA" sz="2800" b="1" dirty="0" smtClean="0">
                <a:solidFill>
                  <a:schemeClr val="tx1"/>
                </a:solidFill>
              </a:rPr>
              <a:t>shortly</a:t>
            </a:r>
            <a:r>
              <a:rPr lang="en-CA" sz="2800" dirty="0" smtClean="0"/>
              <a:t> after</a:t>
            </a:r>
            <a:br>
              <a:rPr lang="en-CA" sz="2800" dirty="0" smtClean="0"/>
            </a:br>
            <a:r>
              <a:rPr lang="en-CA" sz="2800" dirty="0" smtClean="0"/>
              <a:t>irradiation (hours to weeks)</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88</a:t>
            </a:fld>
            <a:endParaRPr lang="en-US" dirty="0"/>
          </a:p>
        </p:txBody>
      </p:sp>
      <p:pic>
        <p:nvPicPr>
          <p:cNvPr id="7" name="Picture 6"/>
          <p:cNvPicPr/>
          <p:nvPr/>
        </p:nvPicPr>
        <p:blipFill>
          <a:blip r:embed="rId3" cstate="print">
            <a:extLst>
              <a:ext uri="{28A0092B-C50C-407E-A947-70E740481C1C}">
                <a14:useLocalDpi xmlns:a14="http://schemas.microsoft.com/office/drawing/2010/main"/>
              </a:ext>
            </a:extLst>
          </a:blip>
          <a:stretch>
            <a:fillRect/>
          </a:stretch>
        </p:blipFill>
        <p:spPr>
          <a:xfrm>
            <a:off x="5674312" y="3588193"/>
            <a:ext cx="4231688" cy="2891806"/>
          </a:xfrm>
          <a:prstGeom prst="rect">
            <a:avLst/>
          </a:prstGeom>
        </p:spPr>
      </p:pic>
    </p:spTree>
    <p:extLst>
      <p:ext uri="{BB962C8B-B14F-4D97-AF65-F5344CB8AC3E}">
        <p14:creationId xmlns:p14="http://schemas.microsoft.com/office/powerpoint/2010/main" val="18473911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solidFill>
                  <a:schemeClr val="tx1"/>
                </a:solidFill>
              </a:rPr>
              <a:t>Deterministic effects of radiation (cont’d)</a:t>
            </a:r>
          </a:p>
        </p:txBody>
      </p:sp>
      <p:sp>
        <p:nvSpPr>
          <p:cNvPr id="3" name="Content Placeholder 2"/>
          <p:cNvSpPr>
            <a:spLocks noGrp="1"/>
          </p:cNvSpPr>
          <p:nvPr>
            <p:ph sz="half" idx="1"/>
          </p:nvPr>
        </p:nvSpPr>
        <p:spPr>
          <a:xfrm>
            <a:off x="180000" y="1259999"/>
            <a:ext cx="4680000" cy="4178275"/>
          </a:xfrm>
        </p:spPr>
        <p:txBody>
          <a:bodyPr/>
          <a:lstStyle/>
          <a:p>
            <a:pPr>
              <a:lnSpc>
                <a:spcPct val="90000"/>
              </a:lnSpc>
              <a:spcBef>
                <a:spcPts val="0"/>
              </a:spcBef>
              <a:spcAft>
                <a:spcPts val="1800"/>
              </a:spcAft>
            </a:pPr>
            <a:r>
              <a:rPr lang="en-CA" dirty="0"/>
              <a:t>Erythema (skin redness)</a:t>
            </a:r>
          </a:p>
          <a:p>
            <a:pPr>
              <a:lnSpc>
                <a:spcPct val="90000"/>
              </a:lnSpc>
              <a:spcBef>
                <a:spcPts val="0"/>
              </a:spcBef>
              <a:spcAft>
                <a:spcPts val="1800"/>
              </a:spcAft>
            </a:pPr>
            <a:r>
              <a:rPr lang="en-CA" dirty="0"/>
              <a:t>Epilation (hair loss)</a:t>
            </a:r>
          </a:p>
          <a:p>
            <a:pPr>
              <a:lnSpc>
                <a:spcPct val="90000"/>
              </a:lnSpc>
              <a:spcBef>
                <a:spcPts val="0"/>
              </a:spcBef>
              <a:spcAft>
                <a:spcPts val="1800"/>
              </a:spcAft>
            </a:pPr>
            <a:r>
              <a:rPr lang="en-CA" dirty="0"/>
              <a:t>Reduced number of blood cells (resulting from bone marrow damage)</a:t>
            </a:r>
          </a:p>
          <a:p>
            <a:pPr>
              <a:lnSpc>
                <a:spcPct val="90000"/>
              </a:lnSpc>
              <a:spcBef>
                <a:spcPts val="0"/>
              </a:spcBef>
              <a:spcAft>
                <a:spcPts val="1800"/>
              </a:spcAft>
            </a:pPr>
            <a:r>
              <a:rPr lang="en-CA" dirty="0" smtClean="0"/>
              <a:t>Cataracts</a:t>
            </a:r>
            <a:endParaRPr lang="en-CA" dirty="0"/>
          </a:p>
        </p:txBody>
      </p:sp>
      <p:sp>
        <p:nvSpPr>
          <p:cNvPr id="4" name="Content Placeholder 3"/>
          <p:cNvSpPr>
            <a:spLocks noGrp="1"/>
          </p:cNvSpPr>
          <p:nvPr>
            <p:ph sz="half" idx="2"/>
          </p:nvPr>
        </p:nvSpPr>
        <p:spPr>
          <a:xfrm>
            <a:off x="5040000" y="1260000"/>
            <a:ext cx="4680000" cy="4178274"/>
          </a:xfrm>
        </p:spPr>
        <p:txBody>
          <a:bodyPr/>
          <a:lstStyle/>
          <a:p>
            <a:pPr>
              <a:lnSpc>
                <a:spcPct val="90000"/>
              </a:lnSpc>
              <a:spcBef>
                <a:spcPts val="0"/>
              </a:spcBef>
              <a:spcAft>
                <a:spcPts val="1800"/>
              </a:spcAft>
            </a:pPr>
            <a:r>
              <a:rPr lang="en-CA" dirty="0"/>
              <a:t>Nausea, vomiting, diarrhoea</a:t>
            </a:r>
          </a:p>
          <a:p>
            <a:pPr>
              <a:lnSpc>
                <a:spcPct val="90000"/>
              </a:lnSpc>
              <a:spcBef>
                <a:spcPts val="0"/>
              </a:spcBef>
              <a:spcAft>
                <a:spcPts val="1800"/>
              </a:spcAft>
            </a:pPr>
            <a:r>
              <a:rPr lang="en-CA" dirty="0"/>
              <a:t>Damage to children (deformation of organs, mental retardation)</a:t>
            </a:r>
          </a:p>
          <a:p>
            <a:pPr>
              <a:lnSpc>
                <a:spcPct val="90000"/>
              </a:lnSpc>
              <a:spcBef>
                <a:spcPts val="0"/>
              </a:spcBef>
              <a:spcAft>
                <a:spcPts val="1800"/>
              </a:spcAft>
            </a:pPr>
            <a:r>
              <a:rPr lang="en-CA" dirty="0"/>
              <a:t>Temporary or permanent </a:t>
            </a:r>
            <a:r>
              <a:rPr lang="en-CA" dirty="0" smtClean="0"/>
              <a:t>sterility</a:t>
            </a:r>
            <a:endParaRPr lang="en-CA" dirty="0"/>
          </a:p>
        </p:txBody>
      </p:sp>
      <p:sp>
        <p:nvSpPr>
          <p:cNvPr id="5" name="Date Placeholder 4"/>
          <p:cNvSpPr>
            <a:spLocks noGrp="1"/>
          </p:cNvSpPr>
          <p:nvPr>
            <p:ph type="dt" sz="half" idx="10"/>
          </p:nvPr>
        </p:nvSpPr>
        <p:spPr/>
        <p:txBody>
          <a:bodyPr/>
          <a:lstStyle/>
          <a:p>
            <a:r>
              <a:rPr lang="en-CA" dirty="0"/>
              <a:t>7-18 May - 18-29 June 2018</a:t>
            </a:r>
          </a:p>
        </p:txBody>
      </p:sp>
      <p:sp>
        <p:nvSpPr>
          <p:cNvPr id="6" name="Footer Placeholder 5"/>
          <p:cNvSpPr>
            <a:spLocks noGrp="1"/>
          </p:cNvSpPr>
          <p:nvPr>
            <p:ph type="ftr" sz="quarter" idx="11"/>
          </p:nvPr>
        </p:nvSpPr>
        <p:spPr/>
        <p:txBody>
          <a:bodyPr/>
          <a:lstStyle/>
          <a:p>
            <a:r>
              <a:rPr lang="en-CA" dirty="0"/>
              <a:t>Radiation protection in NPPs</a:t>
            </a:r>
          </a:p>
        </p:txBody>
      </p:sp>
      <p:sp>
        <p:nvSpPr>
          <p:cNvPr id="7" name="Slide Number Placeholder 6"/>
          <p:cNvSpPr>
            <a:spLocks noGrp="1"/>
          </p:cNvSpPr>
          <p:nvPr>
            <p:ph type="sldNum" sz="quarter" idx="12"/>
          </p:nvPr>
        </p:nvSpPr>
        <p:spPr/>
        <p:txBody>
          <a:bodyPr/>
          <a:lstStyle/>
          <a:p>
            <a:fld id="{23A0628E-C12F-4F8C-9895-BCD5E30100D3}" type="slidenum">
              <a:rPr lang="en-US" smtClean="0"/>
              <a:pPr/>
              <a:t>89</a:t>
            </a:fld>
            <a:endParaRPr lang="en-US" dirty="0"/>
          </a:p>
        </p:txBody>
      </p:sp>
      <p:sp>
        <p:nvSpPr>
          <p:cNvPr id="8" name="Content Placeholder 2"/>
          <p:cNvSpPr txBox="1">
            <a:spLocks/>
          </p:cNvSpPr>
          <p:nvPr/>
        </p:nvSpPr>
        <p:spPr>
          <a:xfrm>
            <a:off x="366000" y="5283031"/>
            <a:ext cx="9540000" cy="957347"/>
          </a:xfrm>
          <a:prstGeom prst="rect">
            <a:avLst/>
          </a:prstGeom>
        </p:spPr>
        <p:txBody>
          <a:bodyPr vert="horz" lIns="72000" tIns="36000" rIns="0" bIns="0" rtlCol="0">
            <a:noAutofit/>
          </a:bodyPr>
          <a:lstStyle>
            <a:lvl1pPr marL="360000" indent="-360000" algn="l" defTabSz="9000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0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90000"/>
              </a:lnSpc>
              <a:spcBef>
                <a:spcPts val="0"/>
              </a:spcBef>
              <a:spcAft>
                <a:spcPts val="1800"/>
              </a:spcAft>
              <a:buFont typeface="Arial" panose="020B0604020202020204" pitchFamily="34" charset="0"/>
              <a:buNone/>
            </a:pPr>
            <a:r>
              <a:rPr lang="en-CA" b="1" smtClean="0">
                <a:solidFill>
                  <a:schemeClr val="tx1"/>
                </a:solidFill>
              </a:rPr>
              <a:t>Protection against deterministic effects: keep doses below the threshold dose</a:t>
            </a:r>
            <a:endParaRPr lang="en-CA" b="1" dirty="0">
              <a:solidFill>
                <a:schemeClr val="tx1"/>
              </a:solidFill>
            </a:endParaRPr>
          </a:p>
        </p:txBody>
      </p:sp>
    </p:spTree>
    <p:extLst>
      <p:ext uri="{BB962C8B-B14F-4D97-AF65-F5344CB8AC3E}">
        <p14:creationId xmlns:p14="http://schemas.microsoft.com/office/powerpoint/2010/main" val="8002388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Effects of acute whole body irradiation</a:t>
            </a:r>
            <a:endParaRPr lang="en-CA"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90</a:t>
            </a:fld>
            <a:endParaRPr lang="en-US" dirty="0"/>
          </a:p>
        </p:txBody>
      </p:sp>
      <p:graphicFrame>
        <p:nvGraphicFramePr>
          <p:cNvPr id="7" name="Content Placeholder 4"/>
          <p:cNvGraphicFramePr>
            <a:graphicFrameLocks/>
          </p:cNvGraphicFramePr>
          <p:nvPr>
            <p:extLst>
              <p:ext uri="{D42A27DB-BD31-4B8C-83A1-F6EECF244321}">
                <p14:modId xmlns:p14="http://schemas.microsoft.com/office/powerpoint/2010/main" val="938357446"/>
              </p:ext>
            </p:extLst>
          </p:nvPr>
        </p:nvGraphicFramePr>
        <p:xfrm>
          <a:off x="537453" y="1225494"/>
          <a:ext cx="8825094" cy="5254506"/>
        </p:xfrm>
        <a:graphic>
          <a:graphicData uri="http://schemas.openxmlformats.org/drawingml/2006/table">
            <a:tbl>
              <a:tblPr/>
              <a:tblGrid>
                <a:gridCol w="1531840"/>
                <a:gridCol w="7293254"/>
              </a:tblGrid>
              <a:tr h="324269">
                <a:tc>
                  <a:txBody>
                    <a:bodyPr/>
                    <a:lstStyle/>
                    <a:p>
                      <a:pPr algn="ctr">
                        <a:spcAft>
                          <a:spcPts val="0"/>
                        </a:spcAft>
                        <a:tabLst>
                          <a:tab pos="542925" algn="l"/>
                        </a:tabLst>
                      </a:pPr>
                      <a:r>
                        <a:rPr lang="en-GB" sz="2200" b="1" dirty="0">
                          <a:effectLst/>
                          <a:latin typeface="Times New Roman" panose="02020603050405020304" pitchFamily="18" charset="0"/>
                          <a:ea typeface="Times New Roman" panose="02020603050405020304" pitchFamily="18" charset="0"/>
                        </a:rPr>
                        <a:t>Dose (</a:t>
                      </a:r>
                      <a:r>
                        <a:rPr lang="en-GB" sz="2200" b="1" dirty="0" err="1">
                          <a:effectLst/>
                          <a:latin typeface="Times New Roman" panose="02020603050405020304" pitchFamily="18" charset="0"/>
                          <a:ea typeface="Times New Roman" panose="02020603050405020304" pitchFamily="18" charset="0"/>
                        </a:rPr>
                        <a:t>Gy</a:t>
                      </a:r>
                      <a:r>
                        <a:rPr lang="en-GB" sz="2200" b="1" dirty="0">
                          <a:effectLst/>
                          <a:latin typeface="Times New Roman" panose="02020603050405020304" pitchFamily="18" charset="0"/>
                          <a:ea typeface="Times New Roman" panose="02020603050405020304" pitchFamily="18" charset="0"/>
                        </a:rPr>
                        <a:t>)</a:t>
                      </a:r>
                      <a:endParaRPr lang="en-GB" sz="2200" dirty="0">
                        <a:effectLst/>
                        <a:latin typeface="Times New Roman" panose="02020603050405020304" pitchFamily="18" charset="0"/>
                        <a:ea typeface="Times New Roman" panose="02020603050405020304" pitchFamily="18" charset="0"/>
                      </a:endParaRPr>
                    </a:p>
                  </a:txBody>
                  <a:tcPr marL="40104" marR="40104" marT="19701" marB="19701">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200" b="1" dirty="0">
                          <a:effectLst/>
                          <a:latin typeface="Times New Roman" panose="02020603050405020304" pitchFamily="18" charset="0"/>
                          <a:ea typeface="Times New Roman" panose="02020603050405020304" pitchFamily="18" charset="0"/>
                        </a:rPr>
                        <a:t>Probable effect</a:t>
                      </a:r>
                      <a:endParaRPr lang="en-GB" sz="2200" dirty="0">
                        <a:effectLst/>
                        <a:latin typeface="Times New Roman" panose="02020603050405020304" pitchFamily="18" charset="0"/>
                        <a:ea typeface="Times New Roman" panose="02020603050405020304" pitchFamily="18" charset="0"/>
                      </a:endParaRPr>
                    </a:p>
                  </a:txBody>
                  <a:tcPr marL="40104" marR="40104" marT="19701" marB="19701">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488289">
                <a:tc>
                  <a:txBody>
                    <a:bodyPr/>
                    <a:lstStyle/>
                    <a:p>
                      <a:pPr algn="ctr">
                        <a:spcAft>
                          <a:spcPts val="0"/>
                        </a:spcAft>
                      </a:pPr>
                      <a:r>
                        <a:rPr lang="en-GB" sz="2200" dirty="0">
                          <a:effectLst/>
                          <a:latin typeface="Times New Roman" panose="02020603050405020304" pitchFamily="18" charset="0"/>
                          <a:ea typeface="Times New Roman" panose="02020603050405020304" pitchFamily="18" charset="0"/>
                        </a:rPr>
                        <a:t>0 – 0.5</a:t>
                      </a:r>
                    </a:p>
                  </a:txBody>
                  <a:tcPr marL="40104" marR="40104" marT="19701" marB="19701">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2200" dirty="0">
                          <a:effectLst/>
                          <a:latin typeface="Times New Roman" panose="02020603050405020304" pitchFamily="18" charset="0"/>
                          <a:ea typeface="Times New Roman" panose="02020603050405020304" pitchFamily="18" charset="0"/>
                        </a:rPr>
                        <a:t>No prominent effects, possible minor changes in blood count.</a:t>
                      </a:r>
                    </a:p>
                  </a:txBody>
                  <a:tcPr marL="40104" marR="40104" marT="19701" marB="19701">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715869">
                <a:tc>
                  <a:txBody>
                    <a:bodyPr/>
                    <a:lstStyle/>
                    <a:p>
                      <a:pPr algn="ctr">
                        <a:spcAft>
                          <a:spcPts val="0"/>
                        </a:spcAft>
                      </a:pPr>
                      <a:r>
                        <a:rPr lang="en-GB" sz="2200" dirty="0">
                          <a:effectLst/>
                          <a:latin typeface="Times New Roman" panose="02020603050405020304" pitchFamily="18" charset="0"/>
                          <a:ea typeface="Times New Roman" panose="02020603050405020304" pitchFamily="18" charset="0"/>
                        </a:rPr>
                        <a:t>0.6 – 1.2</a:t>
                      </a:r>
                    </a:p>
                  </a:txBody>
                  <a:tcPr marL="40104" marR="40104" marT="19701" marB="19701">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200" dirty="0">
                          <a:effectLst/>
                          <a:latin typeface="Times New Roman" panose="02020603050405020304" pitchFamily="18" charset="0"/>
                          <a:ea typeface="Times New Roman" panose="02020603050405020304" pitchFamily="18" charset="0"/>
                        </a:rPr>
                        <a:t>Nausea and vomiting occur after </a:t>
                      </a:r>
                      <a:r>
                        <a:rPr lang="en-GB" sz="2200" dirty="0" smtClean="0">
                          <a:effectLst/>
                          <a:latin typeface="Times New Roman" panose="02020603050405020304" pitchFamily="18" charset="0"/>
                          <a:ea typeface="Times New Roman" panose="02020603050405020304" pitchFamily="18" charset="0"/>
                        </a:rPr>
                        <a:t>first </a:t>
                      </a:r>
                      <a:r>
                        <a:rPr lang="en-GB" sz="2200" dirty="0">
                          <a:effectLst/>
                          <a:latin typeface="Times New Roman" panose="02020603050405020304" pitchFamily="18" charset="0"/>
                          <a:ea typeface="Times New Roman" panose="02020603050405020304" pitchFamily="18" charset="0"/>
                        </a:rPr>
                        <a:t>day in </a:t>
                      </a:r>
                      <a:r>
                        <a:rPr lang="en-GB" sz="2200" dirty="0" smtClean="0">
                          <a:effectLst/>
                          <a:latin typeface="Times New Roman" panose="02020603050405020304" pitchFamily="18" charset="0"/>
                          <a:ea typeface="Times New Roman" panose="02020603050405020304" pitchFamily="18" charset="0"/>
                        </a:rPr>
                        <a:t>5-10% </a:t>
                      </a:r>
                      <a:r>
                        <a:rPr lang="en-GB" sz="2200" dirty="0">
                          <a:effectLst/>
                          <a:latin typeface="Times New Roman" panose="02020603050405020304" pitchFamily="18" charset="0"/>
                          <a:ea typeface="Times New Roman" panose="02020603050405020304" pitchFamily="18" charset="0"/>
                        </a:rPr>
                        <a:t>of </a:t>
                      </a:r>
                      <a:r>
                        <a:rPr lang="en-GB" sz="2200" dirty="0" smtClean="0">
                          <a:effectLst/>
                          <a:latin typeface="Times New Roman" panose="02020603050405020304" pitchFamily="18" charset="0"/>
                          <a:ea typeface="Times New Roman" panose="02020603050405020304" pitchFamily="18" charset="0"/>
                        </a:rPr>
                        <a:t>cases</a:t>
                      </a:r>
                      <a:r>
                        <a:rPr lang="en-GB" sz="2200" dirty="0">
                          <a:effectLst/>
                          <a:latin typeface="Times New Roman" panose="02020603050405020304" pitchFamily="18" charset="0"/>
                          <a:ea typeface="Times New Roman" panose="02020603050405020304" pitchFamily="18" charset="0"/>
                        </a:rPr>
                        <a:t>. No serious incidence of disease.</a:t>
                      </a:r>
                    </a:p>
                  </a:txBody>
                  <a:tcPr marL="40104" marR="40104" marT="19701" marB="19701">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811601">
                <a:tc>
                  <a:txBody>
                    <a:bodyPr/>
                    <a:lstStyle/>
                    <a:p>
                      <a:pPr algn="ctr">
                        <a:spcAft>
                          <a:spcPts val="0"/>
                        </a:spcAft>
                      </a:pPr>
                      <a:r>
                        <a:rPr lang="en-GB" sz="2200" dirty="0">
                          <a:effectLst/>
                          <a:latin typeface="Times New Roman" panose="02020603050405020304" pitchFamily="18" charset="0"/>
                          <a:ea typeface="Times New Roman" panose="02020603050405020304" pitchFamily="18" charset="0"/>
                        </a:rPr>
                        <a:t>1.3 – 1.7</a:t>
                      </a:r>
                    </a:p>
                  </a:txBody>
                  <a:tcPr marL="40104" marR="40104" marT="19701" marB="19701">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2200" dirty="0">
                          <a:effectLst/>
                          <a:latin typeface="Times New Roman" panose="02020603050405020304" pitchFamily="18" charset="0"/>
                          <a:ea typeface="Times New Roman" panose="02020603050405020304" pitchFamily="18" charset="0"/>
                        </a:rPr>
                        <a:t>The first day is followed by nausea and vomiting, </a:t>
                      </a:r>
                      <a:r>
                        <a:rPr lang="en-GB" sz="2200" dirty="0" smtClean="0">
                          <a:effectLst/>
                          <a:latin typeface="Times New Roman" panose="02020603050405020304" pitchFamily="18" charset="0"/>
                          <a:ea typeface="Times New Roman" panose="02020603050405020304" pitchFamily="18" charset="0"/>
                        </a:rPr>
                        <a:t>25% of cases </a:t>
                      </a:r>
                      <a:r>
                        <a:rPr lang="en-GB" sz="2200" dirty="0">
                          <a:effectLst/>
                          <a:latin typeface="Times New Roman" panose="02020603050405020304" pitchFamily="18" charset="0"/>
                          <a:ea typeface="Times New Roman" panose="02020603050405020304" pitchFamily="18" charset="0"/>
                        </a:rPr>
                        <a:t>display symptoms of radiation sickness. No fatal cases.</a:t>
                      </a:r>
                    </a:p>
                  </a:txBody>
                  <a:tcPr marL="40104" marR="40104" marT="19701" marB="19701">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054103">
                <a:tc>
                  <a:txBody>
                    <a:bodyPr/>
                    <a:lstStyle/>
                    <a:p>
                      <a:pPr algn="ctr">
                        <a:spcAft>
                          <a:spcPts val="0"/>
                        </a:spcAft>
                      </a:pPr>
                      <a:r>
                        <a:rPr lang="en-GB" sz="2200" dirty="0">
                          <a:effectLst/>
                          <a:latin typeface="Times New Roman" panose="02020603050405020304" pitchFamily="18" charset="0"/>
                          <a:ea typeface="Times New Roman" panose="02020603050405020304" pitchFamily="18" charset="0"/>
                        </a:rPr>
                        <a:t>1.8 – 2.2</a:t>
                      </a:r>
                    </a:p>
                  </a:txBody>
                  <a:tcPr marL="40104" marR="40104" marT="19701" marB="19701">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2200" dirty="0">
                          <a:effectLst/>
                          <a:latin typeface="Times New Roman" panose="02020603050405020304" pitchFamily="18" charset="0"/>
                          <a:ea typeface="Times New Roman" panose="02020603050405020304" pitchFamily="18" charset="0"/>
                        </a:rPr>
                        <a:t>In </a:t>
                      </a:r>
                      <a:r>
                        <a:rPr lang="en-GB" sz="2200" dirty="0" smtClean="0">
                          <a:effectLst/>
                          <a:latin typeface="Times New Roman" panose="02020603050405020304" pitchFamily="18" charset="0"/>
                          <a:ea typeface="Times New Roman" panose="02020603050405020304" pitchFamily="18" charset="0"/>
                        </a:rPr>
                        <a:t>50% </a:t>
                      </a:r>
                      <a:r>
                        <a:rPr lang="en-GB" sz="2200" dirty="0">
                          <a:effectLst/>
                          <a:latin typeface="Times New Roman" panose="02020603050405020304" pitchFamily="18" charset="0"/>
                          <a:ea typeface="Times New Roman" panose="02020603050405020304" pitchFamily="18" charset="0"/>
                        </a:rPr>
                        <a:t>of </a:t>
                      </a:r>
                      <a:r>
                        <a:rPr lang="en-GB" sz="2200" dirty="0" smtClean="0">
                          <a:effectLst/>
                          <a:latin typeface="Times New Roman" panose="02020603050405020304" pitchFamily="18" charset="0"/>
                          <a:ea typeface="Times New Roman" panose="02020603050405020304" pitchFamily="18" charset="0"/>
                        </a:rPr>
                        <a:t>cases</a:t>
                      </a:r>
                      <a:r>
                        <a:rPr lang="en-GB" sz="2200" dirty="0">
                          <a:effectLst/>
                          <a:latin typeface="Times New Roman" panose="02020603050405020304" pitchFamily="18" charset="0"/>
                          <a:ea typeface="Times New Roman" panose="02020603050405020304" pitchFamily="18" charset="0"/>
                        </a:rPr>
                        <a:t>, nausea and vomiting occurs within </a:t>
                      </a:r>
                      <a:r>
                        <a:rPr lang="en-GB" sz="2200" dirty="0" smtClean="0">
                          <a:effectLst/>
                          <a:latin typeface="Times New Roman" panose="02020603050405020304" pitchFamily="18" charset="0"/>
                          <a:ea typeface="Times New Roman" panose="02020603050405020304" pitchFamily="18" charset="0"/>
                        </a:rPr>
                        <a:t>first </a:t>
                      </a:r>
                      <a:r>
                        <a:rPr lang="en-GB" sz="2200" dirty="0">
                          <a:effectLst/>
                          <a:latin typeface="Times New Roman" panose="02020603050405020304" pitchFamily="18" charset="0"/>
                          <a:ea typeface="Times New Roman" panose="02020603050405020304" pitchFamily="18" charset="0"/>
                        </a:rPr>
                        <a:t>day. </a:t>
                      </a:r>
                      <a:r>
                        <a:rPr lang="en-GB" sz="2200" dirty="0" smtClean="0">
                          <a:effectLst/>
                          <a:latin typeface="Times New Roman" panose="02020603050405020304" pitchFamily="18" charset="0"/>
                          <a:ea typeface="Times New Roman" panose="02020603050405020304" pitchFamily="18" charset="0"/>
                        </a:rPr>
                        <a:t>Symptoms </a:t>
                      </a:r>
                      <a:r>
                        <a:rPr lang="en-GB" sz="2200" dirty="0">
                          <a:effectLst/>
                          <a:latin typeface="Times New Roman" panose="02020603050405020304" pitchFamily="18" charset="0"/>
                          <a:ea typeface="Times New Roman" panose="02020603050405020304" pitchFamily="18" charset="0"/>
                        </a:rPr>
                        <a:t>of radiation sickness are more prominent. No fatal cases are expected.</a:t>
                      </a:r>
                    </a:p>
                  </a:txBody>
                  <a:tcPr marL="40104" marR="40104" marT="19701" marB="19701">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715869">
                <a:tc>
                  <a:txBody>
                    <a:bodyPr/>
                    <a:lstStyle/>
                    <a:p>
                      <a:pPr algn="ctr">
                        <a:spcAft>
                          <a:spcPts val="0"/>
                        </a:spcAft>
                      </a:pPr>
                      <a:r>
                        <a:rPr lang="en-GB" sz="2200" dirty="0">
                          <a:effectLst/>
                          <a:latin typeface="Times New Roman" panose="02020603050405020304" pitchFamily="18" charset="0"/>
                          <a:ea typeface="Times New Roman" panose="02020603050405020304" pitchFamily="18" charset="0"/>
                        </a:rPr>
                        <a:t>2.3 – 3.3</a:t>
                      </a:r>
                    </a:p>
                  </a:txBody>
                  <a:tcPr marL="40104" marR="40104" marT="19701" marB="19701">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2200" dirty="0">
                          <a:effectLst/>
                          <a:latin typeface="Times New Roman" panose="02020603050405020304" pitchFamily="18" charset="0"/>
                          <a:ea typeface="Times New Roman" panose="02020603050405020304" pitchFamily="18" charset="0"/>
                        </a:rPr>
                        <a:t>In </a:t>
                      </a:r>
                      <a:r>
                        <a:rPr lang="en-GB" sz="2200" dirty="0" smtClean="0">
                          <a:effectLst/>
                          <a:latin typeface="Times New Roman" panose="02020603050405020304" pitchFamily="18" charset="0"/>
                          <a:ea typeface="Times New Roman" panose="02020603050405020304" pitchFamily="18" charset="0"/>
                        </a:rPr>
                        <a:t>100% </a:t>
                      </a:r>
                      <a:r>
                        <a:rPr lang="en-GB" sz="2200" dirty="0">
                          <a:effectLst/>
                          <a:latin typeface="Times New Roman" panose="02020603050405020304" pitchFamily="18" charset="0"/>
                          <a:ea typeface="Times New Roman" panose="02020603050405020304" pitchFamily="18" charset="0"/>
                        </a:rPr>
                        <a:t>of </a:t>
                      </a:r>
                      <a:r>
                        <a:rPr lang="en-GB" sz="2200" dirty="0" smtClean="0">
                          <a:effectLst/>
                          <a:latin typeface="Times New Roman" panose="02020603050405020304" pitchFamily="18" charset="0"/>
                          <a:ea typeface="Times New Roman" panose="02020603050405020304" pitchFamily="18" charset="0"/>
                        </a:rPr>
                        <a:t>cases</a:t>
                      </a:r>
                      <a:r>
                        <a:rPr lang="en-GB" sz="2200" dirty="0">
                          <a:effectLst/>
                          <a:latin typeface="Times New Roman" panose="02020603050405020304" pitchFamily="18" charset="0"/>
                          <a:ea typeface="Times New Roman" panose="02020603050405020304" pitchFamily="18" charset="0"/>
                        </a:rPr>
                        <a:t>, nausea and vomiting </a:t>
                      </a:r>
                      <a:r>
                        <a:rPr lang="en-GB" sz="2200" dirty="0" smtClean="0">
                          <a:effectLst/>
                          <a:latin typeface="Times New Roman" panose="02020603050405020304" pitchFamily="18" charset="0"/>
                          <a:ea typeface="Times New Roman" panose="02020603050405020304" pitchFamily="18" charset="0"/>
                        </a:rPr>
                        <a:t>occur </a:t>
                      </a:r>
                      <a:r>
                        <a:rPr lang="en-GB" sz="2200" dirty="0">
                          <a:effectLst/>
                          <a:latin typeface="Times New Roman" panose="02020603050405020304" pitchFamily="18" charset="0"/>
                          <a:ea typeface="Times New Roman" panose="02020603050405020304" pitchFamily="18" charset="0"/>
                        </a:rPr>
                        <a:t>within </a:t>
                      </a:r>
                      <a:r>
                        <a:rPr lang="en-GB" sz="2200" dirty="0" smtClean="0">
                          <a:effectLst/>
                          <a:latin typeface="Times New Roman" panose="02020603050405020304" pitchFamily="18" charset="0"/>
                          <a:ea typeface="Times New Roman" panose="02020603050405020304" pitchFamily="18" charset="0"/>
                        </a:rPr>
                        <a:t>first </a:t>
                      </a:r>
                      <a:r>
                        <a:rPr lang="en-GB" sz="2200" dirty="0">
                          <a:effectLst/>
                          <a:latin typeface="Times New Roman" panose="02020603050405020304" pitchFamily="18" charset="0"/>
                          <a:ea typeface="Times New Roman" panose="02020603050405020304" pitchFamily="18" charset="0"/>
                        </a:rPr>
                        <a:t>day. Serious signs of radiation sickness appear.</a:t>
                      </a:r>
                    </a:p>
                  </a:txBody>
                  <a:tcPr marL="40104" marR="40104" marT="19701" marB="19701">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78224">
                <a:tc>
                  <a:txBody>
                    <a:bodyPr/>
                    <a:lstStyle/>
                    <a:p>
                      <a:pPr algn="ctr">
                        <a:spcAft>
                          <a:spcPts val="0"/>
                        </a:spcAft>
                      </a:pPr>
                      <a:r>
                        <a:rPr lang="en-GB" sz="2200" dirty="0">
                          <a:effectLst/>
                          <a:latin typeface="Times New Roman" panose="02020603050405020304" pitchFamily="18" charset="0"/>
                          <a:ea typeface="Times New Roman" panose="02020603050405020304" pitchFamily="18" charset="0"/>
                        </a:rPr>
                        <a:t>3.4 – 5.0</a:t>
                      </a:r>
                    </a:p>
                  </a:txBody>
                  <a:tcPr marL="40104" marR="40104" marT="19701" marB="19701">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2200" dirty="0">
                          <a:effectLst/>
                          <a:latin typeface="Times New Roman" panose="02020603050405020304" pitchFamily="18" charset="0"/>
                          <a:ea typeface="Times New Roman" panose="02020603050405020304" pitchFamily="18" charset="0"/>
                        </a:rPr>
                        <a:t>Median lethal dose, LD</a:t>
                      </a:r>
                      <a:r>
                        <a:rPr lang="en-GB" sz="2200" baseline="-25000" dirty="0">
                          <a:effectLst/>
                          <a:latin typeface="Times New Roman" panose="02020603050405020304" pitchFamily="18" charset="0"/>
                          <a:ea typeface="Times New Roman" panose="02020603050405020304" pitchFamily="18" charset="0"/>
                        </a:rPr>
                        <a:t>50/30</a:t>
                      </a:r>
                      <a:r>
                        <a:rPr lang="en-GB" sz="2200" dirty="0">
                          <a:effectLst/>
                          <a:latin typeface="Times New Roman" panose="02020603050405020304" pitchFamily="18" charset="0"/>
                          <a:ea typeface="Times New Roman" panose="02020603050405020304" pitchFamily="18" charset="0"/>
                        </a:rPr>
                        <a:t> – </a:t>
                      </a:r>
                      <a:r>
                        <a:rPr lang="en-GB" sz="2200" dirty="0" smtClean="0">
                          <a:effectLst/>
                          <a:latin typeface="Times New Roman" panose="02020603050405020304" pitchFamily="18" charset="0"/>
                          <a:ea typeface="Times New Roman" panose="02020603050405020304" pitchFamily="18" charset="0"/>
                        </a:rPr>
                        <a:t>50% </a:t>
                      </a:r>
                      <a:r>
                        <a:rPr lang="en-GB" sz="2200" dirty="0">
                          <a:effectLst/>
                          <a:latin typeface="Times New Roman" panose="02020603050405020304" pitchFamily="18" charset="0"/>
                          <a:ea typeface="Times New Roman" panose="02020603050405020304" pitchFamily="18" charset="0"/>
                        </a:rPr>
                        <a:t>deaths in 30 days.</a:t>
                      </a:r>
                    </a:p>
                  </a:txBody>
                  <a:tcPr marL="40104" marR="40104" marT="19701" marB="19701">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715869">
                <a:tc>
                  <a:txBody>
                    <a:bodyPr/>
                    <a:lstStyle/>
                    <a:p>
                      <a:pPr algn="ctr">
                        <a:spcAft>
                          <a:spcPts val="0"/>
                        </a:spcAft>
                      </a:pPr>
                      <a:r>
                        <a:rPr lang="en-GB" sz="2200" dirty="0">
                          <a:effectLst/>
                          <a:latin typeface="Times New Roman" panose="02020603050405020304" pitchFamily="18" charset="0"/>
                          <a:ea typeface="Times New Roman" panose="02020603050405020304" pitchFamily="18" charset="0"/>
                        </a:rPr>
                        <a:t>&gt; 100</a:t>
                      </a:r>
                    </a:p>
                  </a:txBody>
                  <a:tcPr marL="40104" marR="40104" marT="19701" marB="19701">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2200" dirty="0">
                          <a:effectLst/>
                          <a:latin typeface="Times New Roman" panose="02020603050405020304" pitchFamily="18" charset="0"/>
                          <a:ea typeface="Times New Roman" panose="02020603050405020304" pitchFamily="18" charset="0"/>
                        </a:rPr>
                        <a:t>Radiation syndromes. </a:t>
                      </a:r>
                      <a:r>
                        <a:rPr lang="en-GB" sz="2200" dirty="0" smtClean="0">
                          <a:effectLst/>
                          <a:latin typeface="Times New Roman" panose="02020603050405020304" pitchFamily="18" charset="0"/>
                          <a:ea typeface="Times New Roman" panose="02020603050405020304" pitchFamily="18" charset="0"/>
                        </a:rPr>
                        <a:t>100% </a:t>
                      </a:r>
                      <a:r>
                        <a:rPr lang="en-GB" sz="2200" dirty="0">
                          <a:effectLst/>
                          <a:latin typeface="Times New Roman" panose="02020603050405020304" pitchFamily="18" charset="0"/>
                          <a:ea typeface="Times New Roman" panose="02020603050405020304" pitchFamily="18" charset="0"/>
                        </a:rPr>
                        <a:t>deaths with a time delay from a few hours to a few months.</a:t>
                      </a:r>
                    </a:p>
                  </a:txBody>
                  <a:tcPr marL="40104" marR="40104" marT="19701" marB="19701">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Tree>
    <p:extLst>
      <p:ext uri="{BB962C8B-B14F-4D97-AF65-F5344CB8AC3E}">
        <p14:creationId xmlns:p14="http://schemas.microsoft.com/office/powerpoint/2010/main" val="15041321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Stochastic effects of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Can only be predicted to occur with a certain probability</a:t>
            </a:r>
          </a:p>
          <a:p>
            <a:pPr>
              <a:lnSpc>
                <a:spcPct val="90000"/>
              </a:lnSpc>
              <a:spcBef>
                <a:spcPts val="0"/>
              </a:spcBef>
              <a:spcAft>
                <a:spcPts val="1800"/>
              </a:spcAft>
            </a:pPr>
            <a:r>
              <a:rPr lang="en-CA" sz="2800" dirty="0" smtClean="0"/>
              <a:t>No threshold dose</a:t>
            </a:r>
          </a:p>
          <a:p>
            <a:pPr>
              <a:lnSpc>
                <a:spcPct val="90000"/>
              </a:lnSpc>
              <a:spcBef>
                <a:spcPts val="0"/>
              </a:spcBef>
              <a:spcAft>
                <a:spcPts val="1800"/>
              </a:spcAft>
            </a:pPr>
            <a:r>
              <a:rPr lang="en-CA" sz="2800" dirty="0" smtClean="0"/>
              <a:t>Probability of effect occurring </a:t>
            </a:r>
            <a:r>
              <a:rPr lang="en-CA" sz="2800" b="1" dirty="0" smtClean="0">
                <a:solidFill>
                  <a:schemeClr val="tx1"/>
                </a:solidFill>
              </a:rPr>
              <a:t>increases</a:t>
            </a:r>
            <a:r>
              <a:rPr lang="en-CA" sz="2800" dirty="0" smtClean="0"/>
              <a:t> with dose</a:t>
            </a:r>
          </a:p>
          <a:p>
            <a:pPr>
              <a:lnSpc>
                <a:spcPct val="90000"/>
              </a:lnSpc>
              <a:spcBef>
                <a:spcPts val="0"/>
              </a:spcBef>
              <a:spcAft>
                <a:spcPts val="1800"/>
              </a:spcAft>
            </a:pPr>
            <a:r>
              <a:rPr lang="en-CA" sz="2800" dirty="0" smtClean="0"/>
              <a:t>Severity of effect </a:t>
            </a:r>
            <a:r>
              <a:rPr lang="en-CA" sz="2800" b="1" dirty="0" smtClean="0">
                <a:solidFill>
                  <a:schemeClr val="tx1"/>
                </a:solidFill>
              </a:rPr>
              <a:t>not related</a:t>
            </a:r>
            <a:br>
              <a:rPr lang="en-CA" sz="2800" b="1" dirty="0" smtClean="0">
                <a:solidFill>
                  <a:schemeClr val="tx1"/>
                </a:solidFill>
              </a:rPr>
            </a:br>
            <a:r>
              <a:rPr lang="en-CA" sz="2800" dirty="0" smtClean="0"/>
              <a:t>to dose</a:t>
            </a:r>
          </a:p>
          <a:p>
            <a:pPr>
              <a:lnSpc>
                <a:spcPct val="90000"/>
              </a:lnSpc>
              <a:spcBef>
                <a:spcPts val="0"/>
              </a:spcBef>
              <a:spcAft>
                <a:spcPts val="1800"/>
              </a:spcAft>
            </a:pPr>
            <a:r>
              <a:rPr lang="en-CA" sz="2800" dirty="0" smtClean="0"/>
              <a:t>Occur years after exposure</a:t>
            </a:r>
          </a:p>
          <a:p>
            <a:pPr>
              <a:lnSpc>
                <a:spcPct val="90000"/>
              </a:lnSpc>
              <a:spcBef>
                <a:spcPts val="0"/>
              </a:spcBef>
              <a:spcAft>
                <a:spcPts val="1800"/>
              </a:spcAft>
            </a:pPr>
            <a:r>
              <a:rPr lang="en-CA" sz="2800" dirty="0" smtClean="0"/>
              <a:t>Not possible to link radiation</a:t>
            </a:r>
            <a:br>
              <a:rPr lang="en-CA" sz="2800" dirty="0" smtClean="0"/>
            </a:br>
            <a:r>
              <a:rPr lang="en-CA" sz="2800" dirty="0" smtClean="0"/>
              <a:t>exposure with effect unequivocally</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91</a:t>
            </a:fld>
            <a:endParaRPr lang="en-US" dirty="0"/>
          </a:p>
        </p:txBody>
      </p:sp>
      <p:pic>
        <p:nvPicPr>
          <p:cNvPr id="7" name="Picture 6"/>
          <p:cNvPicPr/>
          <p:nvPr/>
        </p:nvPicPr>
        <p:blipFill>
          <a:blip r:embed="rId3" cstate="print">
            <a:extLst>
              <a:ext uri="{28A0092B-C50C-407E-A947-70E740481C1C}">
                <a14:useLocalDpi xmlns:a14="http://schemas.microsoft.com/office/drawing/2010/main"/>
              </a:ext>
            </a:extLst>
          </a:blip>
          <a:stretch>
            <a:fillRect/>
          </a:stretch>
        </p:blipFill>
        <p:spPr>
          <a:xfrm>
            <a:off x="5937305" y="3295199"/>
            <a:ext cx="3782695" cy="2880000"/>
          </a:xfrm>
          <a:prstGeom prst="rect">
            <a:avLst/>
          </a:prstGeom>
        </p:spPr>
      </p:pic>
    </p:spTree>
    <p:extLst>
      <p:ext uri="{BB962C8B-B14F-4D97-AF65-F5344CB8AC3E}">
        <p14:creationId xmlns:p14="http://schemas.microsoft.com/office/powerpoint/2010/main" val="15970081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Stochastic effects of radiation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CA" sz="2800" dirty="0" smtClean="0"/>
              <a:t>Include:</a:t>
            </a:r>
          </a:p>
          <a:p>
            <a:pPr lvl="1">
              <a:lnSpc>
                <a:spcPct val="90000"/>
              </a:lnSpc>
              <a:spcBef>
                <a:spcPts val="0"/>
              </a:spcBef>
              <a:spcAft>
                <a:spcPts val="600"/>
              </a:spcAft>
            </a:pPr>
            <a:r>
              <a:rPr lang="en-CA" sz="2400" dirty="0" smtClean="0"/>
              <a:t>Cancer</a:t>
            </a:r>
          </a:p>
          <a:p>
            <a:pPr lvl="1">
              <a:lnSpc>
                <a:spcPct val="90000"/>
              </a:lnSpc>
              <a:spcBef>
                <a:spcPts val="0"/>
              </a:spcBef>
              <a:spcAft>
                <a:spcPts val="1800"/>
              </a:spcAft>
            </a:pPr>
            <a:r>
              <a:rPr lang="en-CA" sz="2400" dirty="0" smtClean="0"/>
              <a:t>Genetic effects</a:t>
            </a:r>
          </a:p>
          <a:p>
            <a:pPr>
              <a:lnSpc>
                <a:spcPct val="90000"/>
              </a:lnSpc>
              <a:spcBef>
                <a:spcPts val="0"/>
              </a:spcBef>
              <a:spcAft>
                <a:spcPts val="1800"/>
              </a:spcAft>
            </a:pPr>
            <a:r>
              <a:rPr lang="en-CA" sz="2800" dirty="0" smtClean="0"/>
              <a:t>Most cancers are caused by carcinogens, many of which occur naturally and are present in environment</a:t>
            </a:r>
          </a:p>
          <a:p>
            <a:pPr>
              <a:lnSpc>
                <a:spcPct val="90000"/>
              </a:lnSpc>
              <a:spcBef>
                <a:spcPts val="0"/>
              </a:spcBef>
              <a:spcAft>
                <a:spcPts val="1800"/>
              </a:spcAft>
            </a:pPr>
            <a:r>
              <a:rPr lang="en-CA" sz="2800" dirty="0" smtClean="0"/>
              <a:t>Radiation increases probability that a person will get cancer</a:t>
            </a:r>
          </a:p>
          <a:p>
            <a:pPr>
              <a:lnSpc>
                <a:spcPct val="90000"/>
              </a:lnSpc>
              <a:spcBef>
                <a:spcPts val="0"/>
              </a:spcBef>
              <a:spcAft>
                <a:spcPts val="1800"/>
              </a:spcAft>
            </a:pPr>
            <a:r>
              <a:rPr lang="en-CA" sz="2800" dirty="0" smtClean="0"/>
              <a:t>Data from Hiroshima and Nagasaki survivors show that 35% of lethal leukaemia cases and 5% of lethal solid cancer cases were the consequence of irradiation</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92</a:t>
            </a:fld>
            <a:endParaRPr lang="en-US" dirty="0"/>
          </a:p>
        </p:txBody>
      </p:sp>
    </p:spTree>
    <p:extLst>
      <p:ext uri="{BB962C8B-B14F-4D97-AF65-F5344CB8AC3E}">
        <p14:creationId xmlns:p14="http://schemas.microsoft.com/office/powerpoint/2010/main" val="152855813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Stochastic effects of radiation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a:t>P</a:t>
            </a:r>
            <a:r>
              <a:rPr lang="en-CA" sz="2800" dirty="0" smtClean="0"/>
              <a:t>robability of developing cancer is proportional to dose received</a:t>
            </a:r>
          </a:p>
          <a:p>
            <a:pPr>
              <a:lnSpc>
                <a:spcPct val="90000"/>
              </a:lnSpc>
              <a:spcBef>
                <a:spcPts val="0"/>
              </a:spcBef>
              <a:spcAft>
                <a:spcPts val="1800"/>
              </a:spcAft>
            </a:pPr>
            <a:r>
              <a:rPr lang="en-CA" sz="2800" dirty="0" smtClean="0"/>
              <a:t>For low doses, probability is too low to be statistically significant</a:t>
            </a:r>
          </a:p>
          <a:p>
            <a:pPr>
              <a:lnSpc>
                <a:spcPct val="90000"/>
              </a:lnSpc>
              <a:spcBef>
                <a:spcPts val="0"/>
              </a:spcBef>
              <a:spcAft>
                <a:spcPts val="1800"/>
              </a:spcAft>
            </a:pPr>
            <a:r>
              <a:rPr lang="en-CA" sz="2800" dirty="0"/>
              <a:t>W</a:t>
            </a:r>
            <a:r>
              <a:rPr lang="en-CA" sz="2800" dirty="0" smtClean="0"/>
              <a:t>e assume that the proportionality between dose and probability for stochastic effects does not have a minimum threshold dose (linear no-threshold hypothesis)</a:t>
            </a:r>
          </a:p>
          <a:p>
            <a:pPr>
              <a:lnSpc>
                <a:spcPct val="90000"/>
              </a:lnSpc>
              <a:spcBef>
                <a:spcPts val="0"/>
              </a:spcBef>
              <a:spcAft>
                <a:spcPts val="1800"/>
              </a:spcAft>
            </a:pPr>
            <a:r>
              <a:rPr lang="en-CA" sz="2800" dirty="0" smtClean="0"/>
              <a:t>Data suggest that relationship between dose and probability for cancer occurrence is </a:t>
            </a:r>
            <a:r>
              <a:rPr lang="en-CA" sz="2800" b="1" dirty="0" smtClean="0">
                <a:solidFill>
                  <a:schemeClr val="tx1"/>
                </a:solidFill>
              </a:rPr>
              <a:t>5% per </a:t>
            </a:r>
            <a:r>
              <a:rPr lang="en-CA" sz="2800" b="1" dirty="0" err="1" smtClean="0">
                <a:solidFill>
                  <a:schemeClr val="tx1"/>
                </a:solidFill>
              </a:rPr>
              <a:t>person·Sv</a:t>
            </a:r>
            <a:endParaRPr lang="en-CA" sz="2800" b="1" dirty="0">
              <a:solidFill>
                <a:schemeClr val="tx1"/>
              </a:solidFill>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93</a:t>
            </a:fld>
            <a:endParaRPr lang="en-US" dirty="0"/>
          </a:p>
        </p:txBody>
      </p:sp>
    </p:spTree>
    <p:extLst>
      <p:ext uri="{BB962C8B-B14F-4D97-AF65-F5344CB8AC3E}">
        <p14:creationId xmlns:p14="http://schemas.microsoft.com/office/powerpoint/2010/main" val="7962486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Genetic effects of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Another form of stochastic effect</a:t>
            </a:r>
          </a:p>
          <a:p>
            <a:pPr>
              <a:lnSpc>
                <a:spcPct val="90000"/>
              </a:lnSpc>
              <a:spcBef>
                <a:spcPts val="0"/>
              </a:spcBef>
              <a:spcAft>
                <a:spcPts val="1800"/>
              </a:spcAft>
            </a:pPr>
            <a:r>
              <a:rPr lang="en-CA" sz="2800" dirty="0"/>
              <a:t>O</a:t>
            </a:r>
            <a:r>
              <a:rPr lang="en-CA" sz="2800" dirty="0" smtClean="0"/>
              <a:t>nly observable in descendants of irradiated persons</a:t>
            </a:r>
          </a:p>
          <a:p>
            <a:pPr>
              <a:lnSpc>
                <a:spcPct val="90000"/>
              </a:lnSpc>
              <a:spcBef>
                <a:spcPts val="0"/>
              </a:spcBef>
              <a:spcAft>
                <a:spcPts val="1800"/>
              </a:spcAft>
            </a:pPr>
            <a:r>
              <a:rPr lang="en-CA" sz="2800" dirty="0" smtClean="0"/>
              <a:t>Less probable than cancer</a:t>
            </a:r>
          </a:p>
          <a:p>
            <a:pPr>
              <a:lnSpc>
                <a:spcPct val="90000"/>
              </a:lnSpc>
              <a:spcBef>
                <a:spcPts val="0"/>
              </a:spcBef>
              <a:spcAft>
                <a:spcPts val="1800"/>
              </a:spcAft>
            </a:pPr>
            <a:r>
              <a:rPr lang="en-CA" sz="2800" dirty="0" smtClean="0"/>
              <a:t>To date, effects have not been observed in descendants of irradiated persons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94</a:t>
            </a:fld>
            <a:endParaRPr lang="en-US" dirty="0"/>
          </a:p>
        </p:txBody>
      </p:sp>
    </p:spTree>
    <p:extLst>
      <p:ext uri="{BB962C8B-B14F-4D97-AF65-F5344CB8AC3E}">
        <p14:creationId xmlns:p14="http://schemas.microsoft.com/office/powerpoint/2010/main" val="37408065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External radiation exposure</a:t>
            </a:r>
            <a:endParaRPr lang="en-CA" dirty="0"/>
          </a:p>
        </p:txBody>
      </p:sp>
    </p:spTree>
    <p:extLst>
      <p:ext uri="{BB962C8B-B14F-4D97-AF65-F5344CB8AC3E}">
        <p14:creationId xmlns:p14="http://schemas.microsoft.com/office/powerpoint/2010/main" val="1154441862"/>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indent="-514350">
              <a:lnSpc>
                <a:spcPct val="90000"/>
              </a:lnSpc>
              <a:spcBef>
                <a:spcPts val="0"/>
              </a:spcBef>
              <a:spcAft>
                <a:spcPts val="1800"/>
              </a:spcAft>
              <a:buFont typeface="+mj-lt"/>
              <a:buAutoNum type="arabicPeriod"/>
            </a:pPr>
            <a:r>
              <a:rPr lang="en-CA" sz="2800" dirty="0" smtClean="0"/>
              <a:t>Describe examples of potential external exposure</a:t>
            </a:r>
          </a:p>
          <a:p>
            <a:pPr marL="514350" indent="-514350">
              <a:lnSpc>
                <a:spcPct val="90000"/>
              </a:lnSpc>
              <a:spcBef>
                <a:spcPts val="0"/>
              </a:spcBef>
              <a:spcAft>
                <a:spcPts val="1800"/>
              </a:spcAft>
              <a:buFont typeface="+mj-lt"/>
              <a:buAutoNum type="arabicPeriod"/>
            </a:pPr>
            <a:r>
              <a:rPr lang="en-CA" sz="2800" dirty="0" smtClean="0"/>
              <a:t>Describe methods of protection against external exposure</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96</a:t>
            </a:fld>
            <a:endParaRPr lang="en-US" dirty="0"/>
          </a:p>
        </p:txBody>
      </p:sp>
    </p:spTree>
    <p:extLst>
      <p:ext uri="{BB962C8B-B14F-4D97-AF65-F5344CB8AC3E}">
        <p14:creationId xmlns:p14="http://schemas.microsoft.com/office/powerpoint/2010/main" val="70342835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External radiation exposure</a:t>
            </a:r>
            <a:endParaRPr lang="en-CA" dirty="0"/>
          </a:p>
        </p:txBody>
      </p:sp>
      <p:sp>
        <p:nvSpPr>
          <p:cNvPr id="3" name="Content Placeholder 2"/>
          <p:cNvSpPr>
            <a:spLocks noGrp="1"/>
          </p:cNvSpPr>
          <p:nvPr>
            <p:ph idx="1"/>
          </p:nvPr>
        </p:nvSpPr>
        <p:spPr/>
        <p:txBody>
          <a:bodyPr>
            <a:normAutofit/>
          </a:bodyPr>
          <a:lstStyle/>
          <a:p>
            <a:pPr marL="0" indent="0">
              <a:lnSpc>
                <a:spcPct val="90000"/>
              </a:lnSpc>
              <a:spcBef>
                <a:spcPts val="0"/>
              </a:spcBef>
              <a:spcAft>
                <a:spcPts val="1800"/>
              </a:spcAft>
              <a:buNone/>
            </a:pPr>
            <a:r>
              <a:rPr lang="en-CA" sz="2800" dirty="0" smtClean="0"/>
              <a:t>When the source is located outside body:</a:t>
            </a:r>
          </a:p>
          <a:p>
            <a:pPr>
              <a:lnSpc>
                <a:spcPct val="90000"/>
              </a:lnSpc>
              <a:spcBef>
                <a:spcPts val="0"/>
              </a:spcBef>
              <a:spcAft>
                <a:spcPts val="1800"/>
              </a:spcAft>
            </a:pPr>
            <a:r>
              <a:rPr lang="en-CA" sz="2800" b="1" dirty="0" smtClean="0">
                <a:solidFill>
                  <a:schemeClr val="tx1"/>
                </a:solidFill>
              </a:rPr>
              <a:t>Alpha radiation:</a:t>
            </a:r>
            <a:r>
              <a:rPr lang="en-CA" sz="2800" dirty="0" smtClean="0"/>
              <a:t> stopped by the dead outer layer of</a:t>
            </a:r>
            <a:r>
              <a:rPr lang="en-CA" sz="2800" dirty="0"/>
              <a:t> </a:t>
            </a:r>
            <a:r>
              <a:rPr lang="en-CA" sz="2800" dirty="0" smtClean="0"/>
              <a:t>skin and is not a hazard</a:t>
            </a:r>
          </a:p>
          <a:p>
            <a:pPr>
              <a:lnSpc>
                <a:spcPct val="90000"/>
              </a:lnSpc>
              <a:spcBef>
                <a:spcPts val="0"/>
              </a:spcBef>
              <a:spcAft>
                <a:spcPts val="1800"/>
              </a:spcAft>
            </a:pPr>
            <a:r>
              <a:rPr lang="en-CA" sz="2800" b="1" dirty="0" smtClean="0">
                <a:solidFill>
                  <a:schemeClr val="tx1"/>
                </a:solidFill>
              </a:rPr>
              <a:t>Beta radiation:</a:t>
            </a:r>
            <a:r>
              <a:rPr lang="en-CA" sz="2800" dirty="0" smtClean="0"/>
              <a:t> harmful in certain cases (close</a:t>
            </a:r>
            <a:r>
              <a:rPr lang="en-CA" sz="2800" dirty="0"/>
              <a:t> </a:t>
            </a:r>
            <a:r>
              <a:rPr lang="en-CA" sz="2800" dirty="0" smtClean="0"/>
              <a:t>proximity to source, contamination</a:t>
            </a:r>
            <a:r>
              <a:rPr lang="en-CA" sz="2800" dirty="0"/>
              <a:t> </a:t>
            </a:r>
            <a:r>
              <a:rPr lang="en-CA" sz="2800" dirty="0" smtClean="0"/>
              <a:t>of skin, direct eye irradiation</a:t>
            </a:r>
          </a:p>
          <a:p>
            <a:pPr>
              <a:lnSpc>
                <a:spcPct val="90000"/>
              </a:lnSpc>
              <a:spcBef>
                <a:spcPts val="0"/>
              </a:spcBef>
              <a:spcAft>
                <a:spcPts val="1800"/>
              </a:spcAft>
            </a:pPr>
            <a:r>
              <a:rPr lang="en-CA" sz="2800" b="1" dirty="0" smtClean="0">
                <a:solidFill>
                  <a:schemeClr val="tx1"/>
                </a:solidFill>
              </a:rPr>
              <a:t>Gamma radiation:</a:t>
            </a:r>
            <a:r>
              <a:rPr lang="en-CA" sz="2800" dirty="0" smtClean="0"/>
              <a:t> penetrating and therefore a potential hazard</a:t>
            </a:r>
          </a:p>
          <a:p>
            <a:pPr>
              <a:lnSpc>
                <a:spcPct val="90000"/>
              </a:lnSpc>
              <a:spcBef>
                <a:spcPts val="0"/>
              </a:spcBef>
              <a:spcAft>
                <a:spcPts val="1800"/>
              </a:spcAft>
            </a:pPr>
            <a:r>
              <a:rPr lang="en-CA" sz="2800" b="1" dirty="0" smtClean="0">
                <a:solidFill>
                  <a:schemeClr val="tx1"/>
                </a:solidFill>
              </a:rPr>
              <a:t>Neutrons:</a:t>
            </a:r>
            <a:r>
              <a:rPr lang="en-CA" sz="2800" dirty="0" smtClean="0"/>
              <a:t> penetrating and therefore a potential hazard</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97</a:t>
            </a:fld>
            <a:endParaRPr lang="en-US" dirty="0"/>
          </a:p>
        </p:txBody>
      </p:sp>
    </p:spTree>
    <p:extLst>
      <p:ext uri="{BB962C8B-B14F-4D97-AF65-F5344CB8AC3E}">
        <p14:creationId xmlns:p14="http://schemas.microsoft.com/office/powerpoint/2010/main" val="20962904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Protection against external exposure</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b="1" dirty="0" smtClean="0">
                <a:solidFill>
                  <a:schemeClr val="tx1"/>
                </a:solidFill>
              </a:rPr>
              <a:t>Beta radiation: </a:t>
            </a:r>
            <a:r>
              <a:rPr lang="en-CA" sz="2800" dirty="0" smtClean="0"/>
              <a:t>safety glasses, contamination control</a:t>
            </a:r>
          </a:p>
          <a:p>
            <a:pPr>
              <a:lnSpc>
                <a:spcPct val="90000"/>
              </a:lnSpc>
              <a:spcBef>
                <a:spcPts val="0"/>
              </a:spcBef>
              <a:spcAft>
                <a:spcPts val="1800"/>
              </a:spcAft>
            </a:pPr>
            <a:r>
              <a:rPr lang="en-CA" sz="2800" b="1" dirty="0" smtClean="0">
                <a:solidFill>
                  <a:schemeClr val="tx1"/>
                </a:solidFill>
              </a:rPr>
              <a:t>Neutrons: </a:t>
            </a:r>
            <a:r>
              <a:rPr lang="en-CA" sz="2800" dirty="0" smtClean="0"/>
              <a:t>for radiation protection purposes, the only source of neutrons is an operating nuclear reactor. Built-in shielding and administrative controls prevent exposure</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98</a:t>
            </a:fld>
            <a:endParaRPr lang="en-US" dirty="0"/>
          </a:p>
        </p:txBody>
      </p:sp>
    </p:spTree>
    <p:extLst>
      <p:ext uri="{BB962C8B-B14F-4D97-AF65-F5344CB8AC3E}">
        <p14:creationId xmlns:p14="http://schemas.microsoft.com/office/powerpoint/2010/main" val="4593779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Protection against external exposure (cont’d)</a:t>
            </a:r>
            <a:endParaRPr lang="en-CA" dirty="0"/>
          </a:p>
        </p:txBody>
      </p:sp>
      <p:sp>
        <p:nvSpPr>
          <p:cNvPr id="3" name="Content Placeholder 2"/>
          <p:cNvSpPr>
            <a:spLocks noGrp="1"/>
          </p:cNvSpPr>
          <p:nvPr>
            <p:ph idx="1"/>
          </p:nvPr>
        </p:nvSpPr>
        <p:spPr/>
        <p:txBody>
          <a:bodyPr/>
          <a:lstStyle/>
          <a:p>
            <a:pPr>
              <a:lnSpc>
                <a:spcPct val="90000"/>
              </a:lnSpc>
              <a:spcBef>
                <a:spcPts val="0"/>
              </a:spcBef>
              <a:spcAft>
                <a:spcPts val="1800"/>
              </a:spcAft>
            </a:pPr>
            <a:r>
              <a:rPr lang="en-CA" sz="2800" dirty="0" smtClean="0"/>
              <a:t>Gamma radiation is main source of external exposure in NPPs</a:t>
            </a:r>
          </a:p>
          <a:p>
            <a:pPr>
              <a:lnSpc>
                <a:spcPct val="90000"/>
              </a:lnSpc>
              <a:spcBef>
                <a:spcPts val="0"/>
              </a:spcBef>
              <a:spcAft>
                <a:spcPts val="600"/>
              </a:spcAft>
            </a:pPr>
            <a:r>
              <a:rPr lang="en-CA" sz="2800" dirty="0" smtClean="0"/>
              <a:t>External exposure may be controlled by three parameters:</a:t>
            </a:r>
          </a:p>
          <a:p>
            <a:pPr lvl="1">
              <a:lnSpc>
                <a:spcPct val="90000"/>
              </a:lnSpc>
              <a:spcBef>
                <a:spcPts val="0"/>
              </a:spcBef>
              <a:spcAft>
                <a:spcPts val="600"/>
              </a:spcAft>
            </a:pPr>
            <a:r>
              <a:rPr lang="en-CA" sz="2400" b="1" dirty="0" smtClean="0">
                <a:solidFill>
                  <a:schemeClr val="tx1"/>
                </a:solidFill>
              </a:rPr>
              <a:t>Time</a:t>
            </a:r>
          </a:p>
          <a:p>
            <a:pPr lvl="1">
              <a:lnSpc>
                <a:spcPct val="90000"/>
              </a:lnSpc>
              <a:spcBef>
                <a:spcPts val="0"/>
              </a:spcBef>
              <a:spcAft>
                <a:spcPts val="600"/>
              </a:spcAft>
            </a:pPr>
            <a:r>
              <a:rPr lang="en-CA" sz="2400" b="1" dirty="0" smtClean="0">
                <a:solidFill>
                  <a:schemeClr val="tx1"/>
                </a:solidFill>
              </a:rPr>
              <a:t>Distance</a:t>
            </a:r>
          </a:p>
          <a:p>
            <a:pPr lvl="1">
              <a:lnSpc>
                <a:spcPct val="90000"/>
              </a:lnSpc>
              <a:spcBef>
                <a:spcPts val="0"/>
              </a:spcBef>
              <a:spcAft>
                <a:spcPts val="1800"/>
              </a:spcAft>
            </a:pPr>
            <a:r>
              <a:rPr lang="en-CA" sz="2400" b="1" dirty="0" smtClean="0">
                <a:solidFill>
                  <a:schemeClr val="tx1"/>
                </a:solidFill>
              </a:rPr>
              <a:t>Shielding</a:t>
            </a:r>
          </a:p>
          <a:p>
            <a:pPr>
              <a:lnSpc>
                <a:spcPct val="90000"/>
              </a:lnSpc>
              <a:spcBef>
                <a:spcPts val="0"/>
              </a:spcBef>
              <a:spcAft>
                <a:spcPts val="1800"/>
              </a:spcAft>
            </a:pPr>
            <a:r>
              <a:rPr lang="en-CA" sz="2800" dirty="0"/>
              <a:t>E</a:t>
            </a:r>
            <a:r>
              <a:rPr lang="en-CA" sz="2800" dirty="0" smtClean="0"/>
              <a:t>ach of these parameters can reduce dose, however effective radiation protection programmes use a combination of all three</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99</a:t>
            </a:fld>
            <a:endParaRPr lang="en-US" dirty="0"/>
          </a:p>
        </p:txBody>
      </p:sp>
    </p:spTree>
    <p:extLst>
      <p:ext uri="{BB962C8B-B14F-4D97-AF65-F5344CB8AC3E}">
        <p14:creationId xmlns:p14="http://schemas.microsoft.com/office/powerpoint/2010/main" val="183441840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Time</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The less time spent in a radiation field, the smaller the dose received</a:t>
            </a:r>
          </a:p>
          <a:p>
            <a:pPr>
              <a:lnSpc>
                <a:spcPct val="90000"/>
              </a:lnSpc>
              <a:spcBef>
                <a:spcPts val="0"/>
              </a:spcBef>
              <a:spcAft>
                <a:spcPts val="600"/>
              </a:spcAft>
            </a:pPr>
            <a:r>
              <a:rPr lang="en-CA" sz="2800" dirty="0" smtClean="0"/>
              <a:t>Examples of good practices:</a:t>
            </a:r>
          </a:p>
          <a:p>
            <a:pPr lvl="1">
              <a:lnSpc>
                <a:spcPct val="90000"/>
              </a:lnSpc>
              <a:spcBef>
                <a:spcPts val="0"/>
              </a:spcBef>
              <a:spcAft>
                <a:spcPts val="600"/>
              </a:spcAft>
            </a:pPr>
            <a:r>
              <a:rPr lang="en-CA" sz="2400" dirty="0" smtClean="0"/>
              <a:t>Proper work planning and organization</a:t>
            </a:r>
          </a:p>
          <a:p>
            <a:pPr lvl="1">
              <a:lnSpc>
                <a:spcPct val="90000"/>
              </a:lnSpc>
              <a:spcBef>
                <a:spcPts val="0"/>
              </a:spcBef>
              <a:spcAft>
                <a:spcPts val="600"/>
              </a:spcAft>
            </a:pPr>
            <a:r>
              <a:rPr lang="en-CA" sz="2400" dirty="0" smtClean="0"/>
              <a:t>Pre-job briefings</a:t>
            </a:r>
          </a:p>
          <a:p>
            <a:pPr lvl="1">
              <a:lnSpc>
                <a:spcPct val="90000"/>
              </a:lnSpc>
              <a:spcBef>
                <a:spcPts val="0"/>
              </a:spcBef>
              <a:spcAft>
                <a:spcPts val="600"/>
              </a:spcAft>
            </a:pPr>
            <a:r>
              <a:rPr lang="en-CA" sz="2400" dirty="0" smtClean="0"/>
              <a:t>Training and rehearsals</a:t>
            </a:r>
          </a:p>
          <a:p>
            <a:pPr lvl="1">
              <a:lnSpc>
                <a:spcPct val="90000"/>
              </a:lnSpc>
              <a:spcBef>
                <a:spcPts val="0"/>
              </a:spcBef>
              <a:spcAft>
                <a:spcPts val="600"/>
              </a:spcAft>
            </a:pPr>
            <a:r>
              <a:rPr lang="en-CA" sz="2400" dirty="0" smtClean="0"/>
              <a:t>Preparation of tools and materials outside of the radiation area</a:t>
            </a:r>
          </a:p>
          <a:p>
            <a:pPr lvl="1">
              <a:lnSpc>
                <a:spcPct val="90000"/>
              </a:lnSpc>
              <a:spcBef>
                <a:spcPts val="0"/>
              </a:spcBef>
              <a:spcAft>
                <a:spcPts val="600"/>
              </a:spcAft>
            </a:pPr>
            <a:r>
              <a:rPr lang="en-CA" sz="2400" dirty="0" smtClean="0"/>
              <a:t>Optimizing protective clothing and equipment</a:t>
            </a:r>
          </a:p>
          <a:p>
            <a:pPr lvl="1">
              <a:lnSpc>
                <a:spcPct val="90000"/>
              </a:lnSpc>
              <a:spcBef>
                <a:spcPts val="0"/>
              </a:spcBef>
              <a:spcAft>
                <a:spcPts val="600"/>
              </a:spcAft>
            </a:pPr>
            <a:r>
              <a:rPr lang="en-CA" sz="2400" dirty="0" smtClean="0"/>
              <a:t>Delaying work until short-lived radionuclides have decayed</a:t>
            </a:r>
          </a:p>
          <a:p>
            <a:pPr lvl="1">
              <a:lnSpc>
                <a:spcPct val="90000"/>
              </a:lnSpc>
              <a:spcBef>
                <a:spcPts val="0"/>
              </a:spcBef>
              <a:spcAft>
                <a:spcPts val="1800"/>
              </a:spcAft>
            </a:pPr>
            <a:r>
              <a:rPr lang="en-CA" sz="2400" dirty="0" smtClean="0"/>
              <a:t>Appropriate working conditions (ventilation, lighting, space)</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100</a:t>
            </a:fld>
            <a:endParaRPr lang="en-US" dirty="0"/>
          </a:p>
        </p:txBody>
      </p:sp>
    </p:spTree>
    <p:extLst>
      <p:ext uri="{BB962C8B-B14F-4D97-AF65-F5344CB8AC3E}">
        <p14:creationId xmlns:p14="http://schemas.microsoft.com/office/powerpoint/2010/main" val="150245644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Distance</a:t>
            </a:r>
            <a:endParaRPr lang="en-CA" dirty="0"/>
          </a:p>
        </p:txBody>
      </p:sp>
      <p:sp>
        <p:nvSpPr>
          <p:cNvPr id="3" name="Content Placeholder 2"/>
          <p:cNvSpPr>
            <a:spLocks noGrp="1"/>
          </p:cNvSpPr>
          <p:nvPr>
            <p:ph idx="1"/>
          </p:nvPr>
        </p:nvSpPr>
        <p:spPr/>
        <p:txBody>
          <a:bodyPr>
            <a:normAutofit/>
          </a:bodyPr>
          <a:lstStyle/>
          <a:p>
            <a:pPr>
              <a:lnSpc>
                <a:spcPts val="3060"/>
              </a:lnSpc>
              <a:spcBef>
                <a:spcPts val="0"/>
              </a:spcBef>
              <a:spcAft>
                <a:spcPts val="1800"/>
              </a:spcAft>
            </a:pPr>
            <a:r>
              <a:rPr lang="en-CA" sz="2800" dirty="0" smtClean="0"/>
              <a:t>Radiation dose rate falls as the distance from the source increases</a:t>
            </a:r>
          </a:p>
          <a:p>
            <a:pPr>
              <a:lnSpc>
                <a:spcPct val="90000"/>
              </a:lnSpc>
              <a:spcBef>
                <a:spcPts val="0"/>
              </a:spcBef>
              <a:spcAft>
                <a:spcPts val="600"/>
              </a:spcAft>
            </a:pPr>
            <a:r>
              <a:rPr lang="en-CA" sz="2800" dirty="0" smtClean="0"/>
              <a:t>Increase distance by:</a:t>
            </a:r>
          </a:p>
          <a:p>
            <a:pPr lvl="1">
              <a:lnSpc>
                <a:spcPct val="90000"/>
              </a:lnSpc>
              <a:spcBef>
                <a:spcPts val="0"/>
              </a:spcBef>
              <a:spcAft>
                <a:spcPts val="600"/>
              </a:spcAft>
            </a:pPr>
            <a:r>
              <a:rPr lang="en-CA" sz="2400" dirty="0" smtClean="0"/>
              <a:t>Using tongs, pincers, tweezers, etc.</a:t>
            </a:r>
          </a:p>
          <a:p>
            <a:pPr lvl="1">
              <a:lnSpc>
                <a:spcPct val="90000"/>
              </a:lnSpc>
              <a:spcBef>
                <a:spcPts val="0"/>
              </a:spcBef>
              <a:spcAft>
                <a:spcPts val="600"/>
              </a:spcAft>
            </a:pPr>
            <a:r>
              <a:rPr lang="en-CA" sz="2400" dirty="0" smtClean="0"/>
              <a:t>Using telescopic instruments</a:t>
            </a:r>
          </a:p>
          <a:p>
            <a:pPr lvl="1">
              <a:lnSpc>
                <a:spcPct val="90000"/>
              </a:lnSpc>
              <a:spcBef>
                <a:spcPts val="0"/>
              </a:spcBef>
              <a:spcAft>
                <a:spcPts val="600"/>
              </a:spcAft>
            </a:pPr>
            <a:r>
              <a:rPr lang="en-CA" sz="2400" dirty="0" smtClean="0"/>
              <a:t>Remote reading of instruments</a:t>
            </a:r>
          </a:p>
          <a:p>
            <a:pPr lvl="1">
              <a:lnSpc>
                <a:spcPct val="90000"/>
              </a:lnSpc>
              <a:spcBef>
                <a:spcPts val="0"/>
              </a:spcBef>
              <a:spcAft>
                <a:spcPts val="600"/>
              </a:spcAft>
            </a:pPr>
            <a:r>
              <a:rPr lang="en-CA" sz="2400" dirty="0" smtClean="0"/>
              <a:t>Remote control tools</a:t>
            </a:r>
          </a:p>
          <a:p>
            <a:pPr lvl="1">
              <a:lnSpc>
                <a:spcPct val="90000"/>
              </a:lnSpc>
              <a:spcBef>
                <a:spcPts val="0"/>
              </a:spcBef>
              <a:spcAft>
                <a:spcPts val="600"/>
              </a:spcAft>
            </a:pPr>
            <a:r>
              <a:rPr lang="en-CA" sz="2400" dirty="0" smtClean="0"/>
              <a:t>Indicating hot spots and radiation levels</a:t>
            </a:r>
          </a:p>
          <a:p>
            <a:pPr lvl="1">
              <a:lnSpc>
                <a:spcPct val="90000"/>
              </a:lnSpc>
              <a:spcBef>
                <a:spcPts val="0"/>
              </a:spcBef>
              <a:spcAft>
                <a:spcPts val="600"/>
              </a:spcAft>
            </a:pPr>
            <a:r>
              <a:rPr lang="en-CA" sz="2400" dirty="0" smtClean="0"/>
              <a:t>Removing radiation sources</a:t>
            </a:r>
          </a:p>
          <a:p>
            <a:pPr lvl="1">
              <a:lnSpc>
                <a:spcPts val="3060"/>
              </a:lnSpc>
              <a:spcBef>
                <a:spcPts val="0"/>
              </a:spcBef>
              <a:spcAft>
                <a:spcPts val="1800"/>
              </a:spcAft>
            </a:pPr>
            <a:r>
              <a:rPr lang="en-CA" sz="2400" dirty="0" smtClean="0"/>
              <a:t>Removing equipment to be repaired from radiation areas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101</a:t>
            </a:fld>
            <a:endParaRPr lang="en-US" dirty="0"/>
          </a:p>
        </p:txBody>
      </p:sp>
    </p:spTree>
    <p:extLst>
      <p:ext uri="{BB962C8B-B14F-4D97-AF65-F5344CB8AC3E}">
        <p14:creationId xmlns:p14="http://schemas.microsoft.com/office/powerpoint/2010/main" val="13644359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Shielding</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Can be permanent or temporary</a:t>
            </a:r>
          </a:p>
          <a:p>
            <a:pPr>
              <a:lnSpc>
                <a:spcPct val="90000"/>
              </a:lnSpc>
              <a:spcBef>
                <a:spcPts val="0"/>
              </a:spcBef>
              <a:spcAft>
                <a:spcPts val="600"/>
              </a:spcAft>
            </a:pPr>
            <a:r>
              <a:rPr lang="en-CA" sz="2800" dirty="0" smtClean="0"/>
              <a:t>Permanent shielding part of NPP design</a:t>
            </a:r>
          </a:p>
          <a:p>
            <a:pPr lvl="1">
              <a:lnSpc>
                <a:spcPct val="90000"/>
              </a:lnSpc>
              <a:spcBef>
                <a:spcPts val="0"/>
              </a:spcBef>
              <a:spcAft>
                <a:spcPts val="1800"/>
              </a:spcAft>
            </a:pPr>
            <a:r>
              <a:rPr lang="en-CA" sz="2400" dirty="0" smtClean="0"/>
              <a:t>May include lead bricks, water tanks, concrete walls, etc.</a:t>
            </a:r>
          </a:p>
          <a:p>
            <a:pPr>
              <a:lnSpc>
                <a:spcPct val="90000"/>
              </a:lnSpc>
              <a:spcBef>
                <a:spcPts val="0"/>
              </a:spcBef>
              <a:spcAft>
                <a:spcPts val="1800"/>
              </a:spcAft>
            </a:pPr>
            <a:r>
              <a:rPr lang="en-CA" sz="2800" dirty="0" smtClean="0"/>
              <a:t>Temporary shielding usually in the form of lead mats or screens</a:t>
            </a:r>
          </a:p>
          <a:p>
            <a:pPr>
              <a:lnSpc>
                <a:spcPct val="90000"/>
              </a:lnSpc>
              <a:spcBef>
                <a:spcPts val="0"/>
              </a:spcBef>
              <a:spcAft>
                <a:spcPts val="1800"/>
              </a:spcAft>
            </a:pPr>
            <a:r>
              <a:rPr lang="en-CA" sz="2800" dirty="0" smtClean="0"/>
              <a:t>Installation of temporary shielding will require exposure of workers, so effect on collective dose must be considered</a:t>
            </a:r>
          </a:p>
          <a:p>
            <a:pPr>
              <a:lnSpc>
                <a:spcPct val="90000"/>
              </a:lnSpc>
              <a:spcBef>
                <a:spcPts val="0"/>
              </a:spcBef>
              <a:spcAft>
                <a:spcPts val="1800"/>
              </a:spcAft>
            </a:pPr>
            <a:r>
              <a:rPr lang="en-CA" sz="2800" dirty="0" smtClean="0"/>
              <a:t>Preparation of effective shielding requires </a:t>
            </a:r>
            <a:r>
              <a:rPr lang="en-CA" sz="2800" b="1" dirty="0" smtClean="0">
                <a:solidFill>
                  <a:schemeClr val="tx1"/>
                </a:solidFill>
              </a:rPr>
              <a:t>expert knowledge</a:t>
            </a:r>
            <a:endParaRPr lang="en-CA" sz="2800" b="1" dirty="0">
              <a:solidFill>
                <a:schemeClr val="tx1"/>
              </a:solidFill>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102</a:t>
            </a:fld>
            <a:endParaRPr lang="en-US" dirty="0"/>
          </a:p>
        </p:txBody>
      </p:sp>
    </p:spTree>
    <p:extLst>
      <p:ext uri="{BB962C8B-B14F-4D97-AF65-F5344CB8AC3E}">
        <p14:creationId xmlns:p14="http://schemas.microsoft.com/office/powerpoint/2010/main" val="119302468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Shielding from gamma radiation</a:t>
            </a:r>
            <a:endParaRPr lang="en-CA" dirty="0"/>
          </a:p>
        </p:txBody>
      </p:sp>
      <p:sp>
        <p:nvSpPr>
          <p:cNvPr id="3" name="Content Placeholder 2"/>
          <p:cNvSpPr>
            <a:spLocks noGrp="1"/>
          </p:cNvSpPr>
          <p:nvPr>
            <p:ph idx="1"/>
          </p:nvPr>
        </p:nvSpPr>
        <p:spPr/>
        <p:txBody>
          <a:bodyPr>
            <a:normAutofit lnSpcReduction="10000"/>
          </a:bodyPr>
          <a:lstStyle/>
          <a:p>
            <a:pPr>
              <a:lnSpc>
                <a:spcPct val="90000"/>
              </a:lnSpc>
              <a:spcBef>
                <a:spcPts val="0"/>
              </a:spcBef>
              <a:spcAft>
                <a:spcPts val="1800"/>
              </a:spcAft>
            </a:pPr>
            <a:r>
              <a:rPr lang="en-CA" sz="2800" dirty="0" smtClean="0"/>
              <a:t>With shielding, intensity of gamma radiation falls exponentially</a:t>
            </a:r>
          </a:p>
          <a:p>
            <a:pPr>
              <a:lnSpc>
                <a:spcPct val="90000"/>
              </a:lnSpc>
              <a:spcBef>
                <a:spcPts val="0"/>
              </a:spcBef>
              <a:spcAft>
                <a:spcPts val="1800"/>
              </a:spcAft>
            </a:pPr>
            <a:endParaRPr lang="en-CA" sz="2800" dirty="0" smtClean="0"/>
          </a:p>
          <a:p>
            <a:pPr>
              <a:lnSpc>
                <a:spcPct val="90000"/>
              </a:lnSpc>
              <a:spcBef>
                <a:spcPts val="0"/>
              </a:spcBef>
              <a:spcAft>
                <a:spcPts val="1800"/>
              </a:spcAft>
            </a:pPr>
            <a:endParaRPr lang="en-CA" sz="2800" dirty="0"/>
          </a:p>
          <a:p>
            <a:pPr>
              <a:lnSpc>
                <a:spcPct val="90000"/>
              </a:lnSpc>
              <a:spcBef>
                <a:spcPts val="0"/>
              </a:spcBef>
              <a:spcAft>
                <a:spcPts val="1800"/>
              </a:spcAft>
            </a:pPr>
            <a:endParaRPr lang="en-CA" sz="2800" dirty="0" smtClean="0"/>
          </a:p>
          <a:p>
            <a:pPr>
              <a:lnSpc>
                <a:spcPct val="90000"/>
              </a:lnSpc>
              <a:spcBef>
                <a:spcPts val="0"/>
              </a:spcBef>
              <a:spcAft>
                <a:spcPts val="1800"/>
              </a:spcAft>
            </a:pPr>
            <a:endParaRPr lang="en-CA" sz="2800" dirty="0"/>
          </a:p>
          <a:p>
            <a:pPr>
              <a:lnSpc>
                <a:spcPct val="90000"/>
              </a:lnSpc>
              <a:spcBef>
                <a:spcPts val="0"/>
              </a:spcBef>
              <a:spcAft>
                <a:spcPts val="1800"/>
              </a:spcAft>
            </a:pPr>
            <a:endParaRPr lang="en-CA" sz="2800" dirty="0" smtClean="0"/>
          </a:p>
          <a:p>
            <a:pPr>
              <a:lnSpc>
                <a:spcPct val="90000"/>
              </a:lnSpc>
              <a:spcBef>
                <a:spcPts val="0"/>
              </a:spcBef>
              <a:spcAft>
                <a:spcPts val="1800"/>
              </a:spcAft>
            </a:pPr>
            <a:endParaRPr lang="en-CA" sz="2800" dirty="0"/>
          </a:p>
          <a:p>
            <a:pPr>
              <a:lnSpc>
                <a:spcPct val="90000"/>
              </a:lnSpc>
              <a:spcBef>
                <a:spcPts val="0"/>
              </a:spcBef>
              <a:spcAft>
                <a:spcPts val="1800"/>
              </a:spcAft>
            </a:pPr>
            <a:r>
              <a:rPr lang="en-CA" sz="2800" dirty="0" smtClean="0"/>
              <a:t>These are only estimates and must always be verified with measurements</a:t>
            </a:r>
          </a:p>
          <a:p>
            <a:pPr>
              <a:lnSpc>
                <a:spcPct val="90000"/>
              </a:lnSpc>
              <a:spcBef>
                <a:spcPts val="0"/>
              </a:spcBef>
              <a:spcAft>
                <a:spcPts val="1800"/>
              </a:spcAft>
            </a:pPr>
            <a:endParaRPr lang="en-CA" sz="2800" dirty="0" smtClean="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103</a:t>
            </a:fld>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167768158"/>
              </p:ext>
            </p:extLst>
          </p:nvPr>
        </p:nvGraphicFramePr>
        <p:xfrm>
          <a:off x="687769" y="2387489"/>
          <a:ext cx="4447587" cy="2248307"/>
        </p:xfrm>
        <a:graphic>
          <a:graphicData uri="http://schemas.openxmlformats.org/drawingml/2006/table">
            <a:tbl>
              <a:tblPr/>
              <a:tblGrid>
                <a:gridCol w="2361967"/>
                <a:gridCol w="2085620"/>
              </a:tblGrid>
              <a:tr h="498231">
                <a:tc>
                  <a:txBody>
                    <a:bodyPr/>
                    <a:lstStyle/>
                    <a:p>
                      <a:pPr algn="ctr">
                        <a:spcAft>
                          <a:spcPts val="0"/>
                        </a:spcAft>
                      </a:pPr>
                      <a:r>
                        <a:rPr lang="en-GB" sz="2700" b="1" dirty="0">
                          <a:effectLst/>
                          <a:latin typeface="Times New Roman" panose="02020603050405020304" pitchFamily="18" charset="0"/>
                          <a:ea typeface="Times New Roman" panose="02020603050405020304" pitchFamily="18" charset="0"/>
                        </a:rPr>
                        <a:t>substance</a:t>
                      </a:r>
                      <a:endParaRPr lang="en-GB" sz="2700" dirty="0">
                        <a:effectLst/>
                        <a:latin typeface="Times New Roman" panose="02020603050405020304" pitchFamily="18" charset="0"/>
                        <a:ea typeface="Times New Roman" panose="02020603050405020304" pitchFamily="18" charset="0"/>
                      </a:endParaRPr>
                    </a:p>
                  </a:txBody>
                  <a:tcPr marL="48422" marR="4842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b="1" i="1">
                          <a:effectLst/>
                          <a:latin typeface="Times New Roman" panose="02020603050405020304" pitchFamily="18" charset="0"/>
                          <a:ea typeface="Times New Roman" panose="02020603050405020304" pitchFamily="18" charset="0"/>
                        </a:rPr>
                        <a:t>d</a:t>
                      </a:r>
                      <a:r>
                        <a:rPr lang="en-GB" sz="2700" b="1" baseline="-25000">
                          <a:effectLst/>
                          <a:latin typeface="Times New Roman" panose="02020603050405020304" pitchFamily="18" charset="0"/>
                          <a:ea typeface="Times New Roman" panose="02020603050405020304" pitchFamily="18" charset="0"/>
                        </a:rPr>
                        <a:t>1/10</a:t>
                      </a:r>
                      <a:r>
                        <a:rPr lang="en-GB" sz="2700" b="1">
                          <a:effectLst/>
                          <a:latin typeface="Times New Roman" panose="02020603050405020304" pitchFamily="18" charset="0"/>
                          <a:ea typeface="Times New Roman" panose="02020603050405020304" pitchFamily="18" charset="0"/>
                        </a:rPr>
                        <a:t>  [cm]</a:t>
                      </a:r>
                      <a:endParaRPr lang="en-GB" sz="2700">
                        <a:effectLst/>
                        <a:latin typeface="Times New Roman" panose="02020603050405020304" pitchFamily="18" charset="0"/>
                        <a:ea typeface="Times New Roman" panose="02020603050405020304" pitchFamily="18" charset="0"/>
                      </a:endParaRPr>
                    </a:p>
                  </a:txBody>
                  <a:tcPr marL="48422" marR="48422"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437519">
                <a:tc>
                  <a:txBody>
                    <a:bodyPr/>
                    <a:lstStyle/>
                    <a:p>
                      <a:pPr algn="just">
                        <a:spcAft>
                          <a:spcPts val="0"/>
                        </a:spcAft>
                      </a:pPr>
                      <a:r>
                        <a:rPr lang="en-GB" sz="2700">
                          <a:effectLst/>
                          <a:latin typeface="Times New Roman" panose="02020603050405020304" pitchFamily="18" charset="0"/>
                          <a:ea typeface="Times New Roman" panose="02020603050405020304" pitchFamily="18" charset="0"/>
                        </a:rPr>
                        <a:t>water</a:t>
                      </a:r>
                    </a:p>
                  </a:txBody>
                  <a:tcPr marL="48422" marR="4842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60</a:t>
                      </a:r>
                    </a:p>
                  </a:txBody>
                  <a:tcPr marL="48422" marR="48422"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437519">
                <a:tc>
                  <a:txBody>
                    <a:bodyPr/>
                    <a:lstStyle/>
                    <a:p>
                      <a:pPr algn="just">
                        <a:spcAft>
                          <a:spcPts val="0"/>
                        </a:spcAft>
                      </a:pPr>
                      <a:r>
                        <a:rPr lang="en-GB" sz="2700" dirty="0">
                          <a:effectLst/>
                          <a:latin typeface="Times New Roman" panose="02020603050405020304" pitchFamily="18" charset="0"/>
                          <a:ea typeface="Times New Roman" panose="02020603050405020304" pitchFamily="18" charset="0"/>
                        </a:rPr>
                        <a:t>concrete</a:t>
                      </a:r>
                    </a:p>
                  </a:txBody>
                  <a:tcPr marL="48422" marR="4842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25</a:t>
                      </a:r>
                    </a:p>
                  </a:txBody>
                  <a:tcPr marL="48422" marR="48422"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437519">
                <a:tc>
                  <a:txBody>
                    <a:bodyPr/>
                    <a:lstStyle/>
                    <a:p>
                      <a:pPr algn="just">
                        <a:spcAft>
                          <a:spcPts val="0"/>
                        </a:spcAft>
                      </a:pPr>
                      <a:r>
                        <a:rPr lang="en-GB" sz="2700">
                          <a:effectLst/>
                          <a:latin typeface="Times New Roman" panose="02020603050405020304" pitchFamily="18" charset="0"/>
                          <a:ea typeface="Times New Roman" panose="02020603050405020304" pitchFamily="18" charset="0"/>
                        </a:rPr>
                        <a:t>steel</a:t>
                      </a:r>
                    </a:p>
                  </a:txBody>
                  <a:tcPr marL="48422" marR="4842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10</a:t>
                      </a:r>
                    </a:p>
                  </a:txBody>
                  <a:tcPr marL="48422" marR="48422"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437519">
                <a:tc>
                  <a:txBody>
                    <a:bodyPr/>
                    <a:lstStyle/>
                    <a:p>
                      <a:pPr algn="just">
                        <a:spcAft>
                          <a:spcPts val="0"/>
                        </a:spcAft>
                      </a:pPr>
                      <a:r>
                        <a:rPr lang="en-GB" sz="2700" dirty="0">
                          <a:effectLst/>
                          <a:latin typeface="Times New Roman" panose="02020603050405020304" pitchFamily="18" charset="0"/>
                          <a:ea typeface="Times New Roman" panose="02020603050405020304" pitchFamily="18" charset="0"/>
                        </a:rPr>
                        <a:t>lead</a:t>
                      </a:r>
                    </a:p>
                  </a:txBody>
                  <a:tcPr marL="48422" marR="4842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smtClean="0">
                          <a:effectLst/>
                          <a:latin typeface="Times New Roman" panose="02020603050405020304" pitchFamily="18" charset="0"/>
                          <a:ea typeface="Times New Roman" panose="02020603050405020304" pitchFamily="18" charset="0"/>
                        </a:rPr>
                        <a:t>5.6</a:t>
                      </a:r>
                      <a:endParaRPr lang="en-GB" sz="2700" dirty="0">
                        <a:effectLst/>
                        <a:latin typeface="Times New Roman" panose="02020603050405020304" pitchFamily="18" charset="0"/>
                        <a:ea typeface="Times New Roman" panose="02020603050405020304" pitchFamily="18" charset="0"/>
                      </a:endParaRPr>
                    </a:p>
                  </a:txBody>
                  <a:tcPr marL="48422" marR="48422"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
        <p:nvSpPr>
          <p:cNvPr id="10" name="TextBox 9"/>
          <p:cNvSpPr txBox="1"/>
          <p:nvPr/>
        </p:nvSpPr>
        <p:spPr>
          <a:xfrm>
            <a:off x="5413172" y="3066136"/>
            <a:ext cx="4036828" cy="1569660"/>
          </a:xfrm>
          <a:prstGeom prst="rect">
            <a:avLst/>
          </a:prstGeom>
          <a:noFill/>
        </p:spPr>
        <p:txBody>
          <a:bodyPr wrap="square" rtlCol="0">
            <a:spAutoFit/>
          </a:bodyPr>
          <a:lstStyle/>
          <a:p>
            <a:r>
              <a:rPr lang="en-CA" sz="2400" dirty="0" smtClean="0"/>
              <a:t>Conservative values of tenth-value layers for radiation from spent fuel elements</a:t>
            </a:r>
            <a:endParaRPr lang="en-CA" sz="2400" dirty="0"/>
          </a:p>
        </p:txBody>
      </p:sp>
    </p:spTree>
    <p:extLst>
      <p:ext uri="{BB962C8B-B14F-4D97-AF65-F5344CB8AC3E}">
        <p14:creationId xmlns:p14="http://schemas.microsoft.com/office/powerpoint/2010/main" val="85072509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Shielding from beta radiation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CA" sz="2800" dirty="0" smtClean="0"/>
              <a:t>Two contributions to exposure from beta radiation</a:t>
            </a:r>
          </a:p>
          <a:p>
            <a:pPr lvl="1">
              <a:lnSpc>
                <a:spcPct val="90000"/>
              </a:lnSpc>
              <a:spcBef>
                <a:spcPts val="0"/>
              </a:spcBef>
              <a:spcAft>
                <a:spcPts val="600"/>
              </a:spcAft>
            </a:pPr>
            <a:r>
              <a:rPr lang="en-CA" sz="2400" dirty="0" smtClean="0"/>
              <a:t>Beta radiation itself</a:t>
            </a:r>
          </a:p>
          <a:p>
            <a:pPr lvl="1">
              <a:lnSpc>
                <a:spcPct val="90000"/>
              </a:lnSpc>
              <a:spcBef>
                <a:spcPts val="0"/>
              </a:spcBef>
              <a:spcAft>
                <a:spcPts val="1800"/>
              </a:spcAft>
            </a:pPr>
            <a:r>
              <a:rPr lang="en-CA" sz="2400" dirty="0" smtClean="0"/>
              <a:t>Bremsstrahlung produced by stopping electrons in matter</a:t>
            </a:r>
          </a:p>
          <a:p>
            <a:pPr>
              <a:lnSpc>
                <a:spcPct val="90000"/>
              </a:lnSpc>
              <a:spcBef>
                <a:spcPts val="0"/>
              </a:spcBef>
              <a:spcAft>
                <a:spcPts val="1800"/>
              </a:spcAft>
            </a:pPr>
            <a:r>
              <a:rPr lang="en-CA" sz="2800" dirty="0" smtClean="0"/>
              <a:t>Beta radiation can be stopped by using a shield with thickness larger than beta radiation range</a:t>
            </a:r>
          </a:p>
          <a:p>
            <a:pPr>
              <a:lnSpc>
                <a:spcPct val="90000"/>
              </a:lnSpc>
              <a:spcBef>
                <a:spcPts val="0"/>
              </a:spcBef>
              <a:spcAft>
                <a:spcPts val="1800"/>
              </a:spcAft>
            </a:pPr>
            <a:r>
              <a:rPr lang="en-CA" sz="2800" dirty="0" smtClean="0"/>
              <a:t>Bremsstrahlung production is reduced by using shield with low atomic number</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104</a:t>
            </a:fld>
            <a:endParaRPr lang="en-US" dirty="0"/>
          </a:p>
        </p:txBody>
      </p:sp>
    </p:spTree>
    <p:extLst>
      <p:ext uri="{BB962C8B-B14F-4D97-AF65-F5344CB8AC3E}">
        <p14:creationId xmlns:p14="http://schemas.microsoft.com/office/powerpoint/2010/main" val="40486605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Exercise #3b</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For the removal of the screw in Exercise #3a:</a:t>
            </a:r>
          </a:p>
          <a:p>
            <a:pPr marL="817200" lvl="1" indent="-457200">
              <a:lnSpc>
                <a:spcPct val="90000"/>
              </a:lnSpc>
              <a:spcBef>
                <a:spcPts val="0"/>
              </a:spcBef>
              <a:spcAft>
                <a:spcPts val="1800"/>
              </a:spcAft>
              <a:buClr>
                <a:schemeClr val="bg2">
                  <a:lumMod val="10000"/>
                </a:schemeClr>
              </a:buClr>
              <a:buFont typeface="+mj-lt"/>
              <a:buAutoNum type="arabicPeriod"/>
            </a:pPr>
            <a:r>
              <a:rPr lang="en-CA" sz="2400" dirty="0" smtClean="0"/>
              <a:t>If operators postpone recovery of the screw for 16 hours, what would the effective gamma dose be, assuming all other parameters are the same.?</a:t>
            </a:r>
          </a:p>
          <a:p>
            <a:pPr marL="817200" lvl="1" indent="-457200">
              <a:lnSpc>
                <a:spcPct val="90000"/>
              </a:lnSpc>
              <a:spcBef>
                <a:spcPts val="0"/>
              </a:spcBef>
              <a:spcAft>
                <a:spcPts val="1800"/>
              </a:spcAft>
              <a:buClr>
                <a:schemeClr val="bg2">
                  <a:lumMod val="10000"/>
                </a:schemeClr>
              </a:buClr>
              <a:buFont typeface="+mj-lt"/>
              <a:buAutoNum type="arabicPeriod"/>
            </a:pPr>
            <a:r>
              <a:rPr lang="en-CA" sz="2400" dirty="0" smtClean="0"/>
              <a:t>Considering that </a:t>
            </a:r>
            <a:r>
              <a:rPr lang="en-CA" sz="2400" baseline="30000" dirty="0" smtClean="0"/>
              <a:t>56</a:t>
            </a:r>
            <a:r>
              <a:rPr lang="en-CA" sz="2400" dirty="0" smtClean="0"/>
              <a:t>Mn, </a:t>
            </a:r>
            <a:r>
              <a:rPr lang="en-CA" sz="2400" baseline="30000" dirty="0" smtClean="0"/>
              <a:t>65</a:t>
            </a:r>
            <a:r>
              <a:rPr lang="en-CA" sz="2400" dirty="0" smtClean="0"/>
              <a:t>Ni, and </a:t>
            </a:r>
            <a:r>
              <a:rPr lang="en-CA" sz="2400" baseline="30000" dirty="0" smtClean="0"/>
              <a:t>59</a:t>
            </a:r>
            <a:r>
              <a:rPr lang="en-CA" sz="2400" dirty="0" smtClean="0"/>
              <a:t>Fe are also strong beta emitters (in fact skin doses from beta are much higher than doses from gamma), what additional personal protective equipment would you recommend for the recovery of the screw?</a:t>
            </a:r>
          </a:p>
          <a:p>
            <a:pPr>
              <a:lnSpc>
                <a:spcPct val="90000"/>
              </a:lnSpc>
              <a:spcBef>
                <a:spcPts val="0"/>
              </a:spcBef>
              <a:spcAft>
                <a:spcPts val="1800"/>
              </a:spcAft>
            </a:pPr>
            <a:endParaRPr lang="en-CA" sz="2800" dirty="0" smtClean="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105</a:t>
            </a:fld>
            <a:endParaRPr lang="en-US" dirty="0"/>
          </a:p>
        </p:txBody>
      </p:sp>
    </p:spTree>
    <p:extLst>
      <p:ext uri="{BB962C8B-B14F-4D97-AF65-F5344CB8AC3E}">
        <p14:creationId xmlns:p14="http://schemas.microsoft.com/office/powerpoint/2010/main" val="707444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Internal radiation exposure</a:t>
            </a:r>
            <a:endParaRPr lang="en-CA" dirty="0"/>
          </a:p>
        </p:txBody>
      </p:sp>
    </p:spTree>
    <p:extLst>
      <p:ext uri="{BB962C8B-B14F-4D97-AF65-F5344CB8AC3E}">
        <p14:creationId xmlns:p14="http://schemas.microsoft.com/office/powerpoint/2010/main" val="213936742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indent="-514350">
              <a:lnSpc>
                <a:spcPct val="90000"/>
              </a:lnSpc>
              <a:spcBef>
                <a:spcPts val="0"/>
              </a:spcBef>
              <a:spcAft>
                <a:spcPts val="1800"/>
              </a:spcAft>
              <a:buFont typeface="+mj-lt"/>
              <a:buAutoNum type="arabicPeriod"/>
            </a:pPr>
            <a:r>
              <a:rPr lang="en-CA" sz="2800" dirty="0" smtClean="0"/>
              <a:t>Describe internal exposure pathways</a:t>
            </a:r>
          </a:p>
          <a:p>
            <a:pPr marL="514350" indent="-514350">
              <a:lnSpc>
                <a:spcPct val="90000"/>
              </a:lnSpc>
              <a:spcBef>
                <a:spcPts val="0"/>
              </a:spcBef>
              <a:spcAft>
                <a:spcPts val="1800"/>
              </a:spcAft>
              <a:buFont typeface="+mj-lt"/>
              <a:buAutoNum type="arabicPeriod"/>
            </a:pPr>
            <a:r>
              <a:rPr lang="en-CA" sz="2800" dirty="0" smtClean="0"/>
              <a:t>Define effective half-life for internal exposure</a:t>
            </a:r>
          </a:p>
          <a:p>
            <a:pPr marL="514350" indent="-514350">
              <a:lnSpc>
                <a:spcPct val="90000"/>
              </a:lnSpc>
              <a:spcBef>
                <a:spcPts val="0"/>
              </a:spcBef>
              <a:spcAft>
                <a:spcPts val="1800"/>
              </a:spcAft>
              <a:buFont typeface="+mj-lt"/>
              <a:buAutoNum type="arabicPeriod"/>
            </a:pPr>
            <a:r>
              <a:rPr lang="en-CA" sz="2800" dirty="0" smtClean="0"/>
              <a:t>Explain dose coefficients and derived concentrations</a:t>
            </a:r>
          </a:p>
          <a:p>
            <a:pPr marL="514350" indent="-514350">
              <a:lnSpc>
                <a:spcPct val="90000"/>
              </a:lnSpc>
              <a:spcBef>
                <a:spcPts val="0"/>
              </a:spcBef>
              <a:spcAft>
                <a:spcPts val="1800"/>
              </a:spcAft>
              <a:buFont typeface="+mj-lt"/>
              <a:buAutoNum type="arabicPeriod"/>
            </a:pPr>
            <a:r>
              <a:rPr lang="en-CA" sz="2800" dirty="0" smtClean="0"/>
              <a:t>Describe methods to protect against internal exposure</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107</a:t>
            </a:fld>
            <a:endParaRPr lang="en-US" dirty="0"/>
          </a:p>
        </p:txBody>
      </p:sp>
    </p:spTree>
    <p:extLst>
      <p:ext uri="{BB962C8B-B14F-4D97-AF65-F5344CB8AC3E}">
        <p14:creationId xmlns:p14="http://schemas.microsoft.com/office/powerpoint/2010/main" val="12155285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Pathways into the body</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CA" sz="2800" dirty="0" smtClean="0"/>
              <a:t>Internal exposure results when radionuclides are inside the body:</a:t>
            </a:r>
          </a:p>
          <a:p>
            <a:pPr lvl="1">
              <a:lnSpc>
                <a:spcPct val="90000"/>
              </a:lnSpc>
              <a:spcBef>
                <a:spcPts val="0"/>
              </a:spcBef>
              <a:spcAft>
                <a:spcPts val="600"/>
              </a:spcAft>
            </a:pPr>
            <a:r>
              <a:rPr lang="en-CA" sz="2400" b="1" dirty="0" smtClean="0">
                <a:solidFill>
                  <a:schemeClr val="tx1"/>
                </a:solidFill>
              </a:rPr>
              <a:t>Ingestion:</a:t>
            </a:r>
            <a:r>
              <a:rPr lang="en-CA" sz="2400" dirty="0" smtClean="0"/>
              <a:t> with food and drink</a:t>
            </a:r>
          </a:p>
          <a:p>
            <a:pPr lvl="1">
              <a:lnSpc>
                <a:spcPct val="90000"/>
              </a:lnSpc>
              <a:spcBef>
                <a:spcPts val="0"/>
              </a:spcBef>
              <a:spcAft>
                <a:spcPts val="600"/>
              </a:spcAft>
            </a:pPr>
            <a:r>
              <a:rPr lang="en-CA" sz="2400" b="1" dirty="0" smtClean="0">
                <a:solidFill>
                  <a:schemeClr val="tx1"/>
                </a:solidFill>
              </a:rPr>
              <a:t>Inhalation:</a:t>
            </a:r>
            <a:r>
              <a:rPr lang="en-CA" sz="2400" dirty="0" smtClean="0"/>
              <a:t> by breathing</a:t>
            </a:r>
          </a:p>
          <a:p>
            <a:pPr lvl="1">
              <a:lnSpc>
                <a:spcPct val="90000"/>
              </a:lnSpc>
              <a:spcBef>
                <a:spcPts val="0"/>
              </a:spcBef>
              <a:spcAft>
                <a:spcPts val="1800"/>
              </a:spcAft>
            </a:pPr>
            <a:r>
              <a:rPr lang="en-CA" sz="2400" b="1" dirty="0" smtClean="0">
                <a:solidFill>
                  <a:schemeClr val="tx1"/>
                </a:solidFill>
              </a:rPr>
              <a:t>Absorption: </a:t>
            </a:r>
            <a:r>
              <a:rPr lang="en-CA" sz="2400" dirty="0" smtClean="0"/>
              <a:t>through the skin or through open wounds</a:t>
            </a:r>
          </a:p>
          <a:p>
            <a:pPr>
              <a:lnSpc>
                <a:spcPct val="90000"/>
              </a:lnSpc>
              <a:spcBef>
                <a:spcPts val="0"/>
              </a:spcBef>
              <a:spcAft>
                <a:spcPts val="1800"/>
              </a:spcAft>
            </a:pPr>
            <a:r>
              <a:rPr lang="en-CA" sz="2800" dirty="0" smtClean="0"/>
              <a:t>Greatest danger from internal exposure comes from alpha radiation, less dangerous is beta radiation, even less gamma radiation</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108</a:t>
            </a:fld>
            <a:endParaRPr lang="en-US" dirty="0"/>
          </a:p>
        </p:txBody>
      </p:sp>
    </p:spTree>
    <p:extLst>
      <p:ext uri="{BB962C8B-B14F-4D97-AF65-F5344CB8AC3E}">
        <p14:creationId xmlns:p14="http://schemas.microsoft.com/office/powerpoint/2010/main" val="74550306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Pathways into the body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CA" sz="2800" dirty="0" smtClean="0"/>
              <a:t>Following intake, total activity of radionuclides diminishes over time due to:</a:t>
            </a:r>
          </a:p>
          <a:p>
            <a:pPr lvl="1">
              <a:lnSpc>
                <a:spcPct val="90000"/>
              </a:lnSpc>
              <a:spcBef>
                <a:spcPts val="0"/>
              </a:spcBef>
              <a:spcAft>
                <a:spcPts val="600"/>
              </a:spcAft>
            </a:pPr>
            <a:r>
              <a:rPr lang="en-CA" sz="2400" dirty="0" smtClean="0"/>
              <a:t>Radioactive decay</a:t>
            </a:r>
          </a:p>
          <a:p>
            <a:pPr lvl="1">
              <a:lnSpc>
                <a:spcPct val="90000"/>
              </a:lnSpc>
              <a:spcBef>
                <a:spcPts val="0"/>
              </a:spcBef>
              <a:spcAft>
                <a:spcPts val="1800"/>
              </a:spcAft>
            </a:pPr>
            <a:r>
              <a:rPr lang="en-CA" sz="2400" dirty="0" smtClean="0"/>
              <a:t>Biological elimination from body</a:t>
            </a:r>
          </a:p>
          <a:p>
            <a:pPr>
              <a:lnSpc>
                <a:spcPct val="90000"/>
              </a:lnSpc>
              <a:spcBef>
                <a:spcPts val="0"/>
              </a:spcBef>
              <a:spcAft>
                <a:spcPts val="1800"/>
              </a:spcAft>
            </a:pPr>
            <a:r>
              <a:rPr lang="en-CA" sz="2800" dirty="0" smtClean="0"/>
              <a:t>Internal exposure cannot be measured directly, must be calculated or estimated</a:t>
            </a:r>
          </a:p>
          <a:p>
            <a:pPr>
              <a:lnSpc>
                <a:spcPct val="90000"/>
              </a:lnSpc>
              <a:spcBef>
                <a:spcPts val="0"/>
              </a:spcBef>
              <a:spcAft>
                <a:spcPts val="1800"/>
              </a:spcAft>
            </a:pPr>
            <a:r>
              <a:rPr lang="en-CA" sz="2800" dirty="0" smtClean="0"/>
              <a:t>Main effort is to prevent radionuclide intake</a:t>
            </a:r>
          </a:p>
          <a:p>
            <a:pPr>
              <a:lnSpc>
                <a:spcPct val="90000"/>
              </a:lnSpc>
              <a:spcBef>
                <a:spcPts val="0"/>
              </a:spcBef>
              <a:spcAft>
                <a:spcPts val="600"/>
              </a:spcAft>
            </a:pPr>
            <a:r>
              <a:rPr lang="en-CA" sz="2800" dirty="0" smtClean="0"/>
              <a:t>If radionuclides are present in a workplace, work in that area requires special measures</a:t>
            </a:r>
          </a:p>
          <a:p>
            <a:pPr lvl="1">
              <a:lnSpc>
                <a:spcPct val="90000"/>
              </a:lnSpc>
              <a:spcBef>
                <a:spcPts val="0"/>
              </a:spcBef>
              <a:spcAft>
                <a:spcPts val="600"/>
              </a:spcAft>
            </a:pPr>
            <a:r>
              <a:rPr lang="en-CA" sz="2400" dirty="0" smtClean="0"/>
              <a:t>Including personal protective equipment</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109</a:t>
            </a:fld>
            <a:endParaRPr lang="en-US" dirty="0"/>
          </a:p>
        </p:txBody>
      </p:sp>
    </p:spTree>
    <p:extLst>
      <p:ext uri="{BB962C8B-B14F-4D97-AF65-F5344CB8AC3E}">
        <p14:creationId xmlns:p14="http://schemas.microsoft.com/office/powerpoint/2010/main" val="163157220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Radiation behaviour in body</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Some elements target certain organs (e.g. iodine builds up in thyroid gland, calcium in bones), while others disperse evenly throughout the body</a:t>
            </a:r>
          </a:p>
          <a:p>
            <a:pPr>
              <a:lnSpc>
                <a:spcPct val="90000"/>
              </a:lnSpc>
              <a:spcBef>
                <a:spcPts val="0"/>
              </a:spcBef>
              <a:spcAft>
                <a:spcPts val="1800"/>
              </a:spcAft>
            </a:pPr>
            <a:r>
              <a:rPr lang="en-CA" sz="2800" dirty="0" smtClean="0"/>
              <a:t>Radioactive isotopes of a particular element behave just as stable isotopes of same or similar elements</a:t>
            </a:r>
          </a:p>
          <a:p>
            <a:pPr>
              <a:lnSpc>
                <a:spcPct val="90000"/>
              </a:lnSpc>
              <a:spcBef>
                <a:spcPts val="0"/>
              </a:spcBef>
              <a:spcAft>
                <a:spcPts val="1800"/>
              </a:spcAft>
            </a:pPr>
            <a:r>
              <a:rPr lang="en-CA" sz="2800" b="1" dirty="0" smtClean="0">
                <a:solidFill>
                  <a:schemeClr val="tx1"/>
                </a:solidFill>
              </a:rPr>
              <a:t>Alpha</a:t>
            </a:r>
            <a:r>
              <a:rPr lang="en-CA" sz="2800" dirty="0" smtClean="0"/>
              <a:t> radiation from radionuclides is absorbed in the immediate vicinity (in target organ)</a:t>
            </a:r>
          </a:p>
          <a:p>
            <a:pPr>
              <a:lnSpc>
                <a:spcPct val="90000"/>
              </a:lnSpc>
              <a:spcBef>
                <a:spcPts val="0"/>
              </a:spcBef>
              <a:spcAft>
                <a:spcPts val="1800"/>
              </a:spcAft>
            </a:pPr>
            <a:r>
              <a:rPr lang="en-CA" sz="2800" b="1" dirty="0" smtClean="0">
                <a:solidFill>
                  <a:schemeClr val="tx1"/>
                </a:solidFill>
              </a:rPr>
              <a:t>Beta</a:t>
            </a:r>
            <a:r>
              <a:rPr lang="en-CA" sz="2800" dirty="0" smtClean="0"/>
              <a:t> radiation is mostly absorbed in target organ</a:t>
            </a:r>
          </a:p>
          <a:p>
            <a:pPr>
              <a:lnSpc>
                <a:spcPct val="90000"/>
              </a:lnSpc>
              <a:spcBef>
                <a:spcPts val="0"/>
              </a:spcBef>
              <a:spcAft>
                <a:spcPts val="1800"/>
              </a:spcAft>
            </a:pPr>
            <a:r>
              <a:rPr lang="en-CA" sz="2800" b="1" dirty="0" smtClean="0">
                <a:solidFill>
                  <a:schemeClr val="tx1"/>
                </a:solidFill>
              </a:rPr>
              <a:t>Gamma</a:t>
            </a:r>
            <a:r>
              <a:rPr lang="en-CA" sz="2800" dirty="0" smtClean="0"/>
              <a:t> radiation irradiates more organs or may even escape the body</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110</a:t>
            </a:fld>
            <a:endParaRPr lang="en-US" dirty="0"/>
          </a:p>
        </p:txBody>
      </p:sp>
    </p:spTree>
    <p:extLst>
      <p:ext uri="{BB962C8B-B14F-4D97-AF65-F5344CB8AC3E}">
        <p14:creationId xmlns:p14="http://schemas.microsoft.com/office/powerpoint/2010/main" val="9019742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Biological and effective half-life</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b="1" dirty="0" smtClean="0">
                <a:solidFill>
                  <a:schemeClr val="tx1"/>
                </a:solidFill>
              </a:rPr>
              <a:t>Biological half-life </a:t>
            </a:r>
            <a:r>
              <a:rPr lang="en-CA" sz="2800" dirty="0" smtClean="0"/>
              <a:t>is the time it takes for body to naturally eliminate one-half of of an element</a:t>
            </a:r>
          </a:p>
          <a:p>
            <a:pPr>
              <a:lnSpc>
                <a:spcPct val="90000"/>
              </a:lnSpc>
              <a:spcBef>
                <a:spcPts val="0"/>
              </a:spcBef>
              <a:spcAft>
                <a:spcPts val="600"/>
              </a:spcAft>
            </a:pPr>
            <a:r>
              <a:rPr lang="en-CA" sz="2800" dirty="0" smtClean="0"/>
              <a:t>Activity of a particular radionuclide in the body diminishes in time due to:</a:t>
            </a:r>
          </a:p>
          <a:p>
            <a:pPr lvl="1">
              <a:lnSpc>
                <a:spcPct val="90000"/>
              </a:lnSpc>
              <a:spcBef>
                <a:spcPts val="0"/>
              </a:spcBef>
              <a:spcAft>
                <a:spcPts val="600"/>
              </a:spcAft>
            </a:pPr>
            <a:r>
              <a:rPr lang="en-CA" sz="2400" dirty="0" smtClean="0"/>
              <a:t>Radioactive decay</a:t>
            </a:r>
          </a:p>
          <a:p>
            <a:pPr lvl="1">
              <a:lnSpc>
                <a:spcPct val="90000"/>
              </a:lnSpc>
              <a:spcBef>
                <a:spcPts val="0"/>
              </a:spcBef>
              <a:spcAft>
                <a:spcPts val="1800"/>
              </a:spcAft>
            </a:pPr>
            <a:r>
              <a:rPr lang="en-CA" sz="2400" dirty="0" smtClean="0"/>
              <a:t>Removal from body through</a:t>
            </a:r>
            <a:br>
              <a:rPr lang="en-CA" sz="2400" dirty="0" smtClean="0"/>
            </a:br>
            <a:r>
              <a:rPr lang="en-CA" sz="2400" dirty="0" smtClean="0"/>
              <a:t>elimination</a:t>
            </a:r>
          </a:p>
          <a:p>
            <a:pPr>
              <a:lnSpc>
                <a:spcPct val="90000"/>
              </a:lnSpc>
              <a:spcBef>
                <a:spcPts val="0"/>
              </a:spcBef>
              <a:spcAft>
                <a:spcPts val="1800"/>
              </a:spcAft>
            </a:pPr>
            <a:r>
              <a:rPr lang="en-CA" sz="2800" b="1" dirty="0" smtClean="0">
                <a:solidFill>
                  <a:schemeClr val="tx1"/>
                </a:solidFill>
              </a:rPr>
              <a:t>Effective half-life </a:t>
            </a:r>
            <a:r>
              <a:rPr lang="en-CA" sz="2800" dirty="0" smtClean="0"/>
              <a:t>is time for</a:t>
            </a:r>
            <a:br>
              <a:rPr lang="en-CA" sz="2800" dirty="0" smtClean="0"/>
            </a:br>
            <a:r>
              <a:rPr lang="en-CA" sz="2800" dirty="0" smtClean="0"/>
              <a:t>removal of one-half of a</a:t>
            </a:r>
            <a:br>
              <a:rPr lang="en-CA" sz="2800" dirty="0" smtClean="0"/>
            </a:br>
            <a:r>
              <a:rPr lang="en-CA" sz="2800" dirty="0" smtClean="0"/>
              <a:t>radionuclide</a:t>
            </a:r>
            <a:r>
              <a:rPr lang="en-CA" sz="2800" dirty="0"/>
              <a:t> </a:t>
            </a:r>
            <a:r>
              <a:rPr lang="en-CA" sz="2800" dirty="0" smtClean="0"/>
              <a:t>due to both</a:t>
            </a:r>
            <a:br>
              <a:rPr lang="en-CA" sz="2800" dirty="0" smtClean="0"/>
            </a:br>
            <a:r>
              <a:rPr lang="en-CA" sz="2800" dirty="0" smtClean="0"/>
              <a:t>decay and elimination</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111</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236233883"/>
              </p:ext>
            </p:extLst>
          </p:nvPr>
        </p:nvGraphicFramePr>
        <p:xfrm>
          <a:off x="5241604" y="3000239"/>
          <a:ext cx="4478396" cy="3225760"/>
        </p:xfrm>
        <a:graphic>
          <a:graphicData uri="http://schemas.openxmlformats.org/drawingml/2006/table">
            <a:tbl>
              <a:tblPr/>
              <a:tblGrid>
                <a:gridCol w="1880416"/>
                <a:gridCol w="1484610"/>
                <a:gridCol w="443131"/>
                <a:gridCol w="670239"/>
              </a:tblGrid>
              <a:tr h="324265">
                <a:tc>
                  <a:txBody>
                    <a:bodyPr/>
                    <a:lstStyle/>
                    <a:p>
                      <a:pPr algn="l">
                        <a:spcAft>
                          <a:spcPts val="0"/>
                        </a:spcAft>
                      </a:pPr>
                      <a:r>
                        <a:rPr lang="en-GB" sz="1900" b="1" dirty="0">
                          <a:effectLst/>
                          <a:latin typeface="Times New Roman" panose="02020603050405020304" pitchFamily="18" charset="0"/>
                          <a:ea typeface="Times New Roman" panose="02020603050405020304" pitchFamily="18" charset="0"/>
                        </a:rPr>
                        <a:t>radionuclide</a:t>
                      </a:r>
                      <a:endParaRPr lang="en-GB" sz="1900" dirty="0">
                        <a:effectLst/>
                        <a:latin typeface="Times New Roman" panose="02020603050405020304" pitchFamily="18" charset="0"/>
                        <a:ea typeface="Times New Roman" panose="02020603050405020304" pitchFamily="18" charset="0"/>
                      </a:endParaRPr>
                    </a:p>
                  </a:txBody>
                  <a:tcPr marL="83277" marR="83277" marT="20635" marB="20635"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b="1">
                          <a:effectLst/>
                          <a:latin typeface="Times New Roman" panose="02020603050405020304" pitchFamily="18" charset="0"/>
                          <a:ea typeface="Times New Roman" panose="02020603050405020304" pitchFamily="18" charset="0"/>
                        </a:rPr>
                        <a:t>organ</a:t>
                      </a:r>
                      <a:endParaRPr lang="en-GB" sz="1900">
                        <a:effectLst/>
                        <a:latin typeface="Times New Roman" panose="02020603050405020304" pitchFamily="18" charset="0"/>
                        <a:ea typeface="Times New Roman" panose="02020603050405020304" pitchFamily="18" charset="0"/>
                      </a:endParaRPr>
                    </a:p>
                  </a:txBody>
                  <a:tcPr marL="79592" marR="795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gridSpan="2">
                  <a:txBody>
                    <a:bodyPr/>
                    <a:lstStyle/>
                    <a:p>
                      <a:pPr algn="l">
                        <a:spcAft>
                          <a:spcPts val="0"/>
                        </a:spcAft>
                      </a:pPr>
                      <a:r>
                        <a:rPr lang="en-GB" sz="1900" b="1" i="1" dirty="0" smtClean="0">
                          <a:effectLst/>
                          <a:latin typeface="Times New Roman" panose="02020603050405020304" pitchFamily="18" charset="0"/>
                          <a:ea typeface="Times New Roman" panose="02020603050405020304" pitchFamily="18" charset="0"/>
                        </a:rPr>
                        <a:t>t</a:t>
                      </a:r>
                      <a:r>
                        <a:rPr lang="en-GB" sz="1900" b="1" baseline="-25000" dirty="0" smtClean="0">
                          <a:effectLst/>
                          <a:latin typeface="Times New Roman" panose="02020603050405020304" pitchFamily="18" charset="0"/>
                          <a:ea typeface="Times New Roman" panose="02020603050405020304" pitchFamily="18" charset="0"/>
                        </a:rPr>
                        <a:t>1/2b</a:t>
                      </a:r>
                      <a:endParaRPr lang="en-GB" sz="1900" dirty="0">
                        <a:effectLst/>
                        <a:latin typeface="Times New Roman" panose="02020603050405020304" pitchFamily="18" charset="0"/>
                        <a:ea typeface="Times New Roman" panose="02020603050405020304" pitchFamily="18" charset="0"/>
                      </a:endParaRPr>
                    </a:p>
                  </a:txBody>
                  <a:tcPr marL="79592" marR="79592"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hMerge="1">
                  <a:txBody>
                    <a:bodyPr/>
                    <a:lstStyle/>
                    <a:p>
                      <a:endParaRPr lang="en-GB"/>
                    </a:p>
                  </a:txBody>
                  <a:tcPr/>
                </a:tc>
              </a:tr>
              <a:tr h="324265">
                <a:tc>
                  <a:txBody>
                    <a:bodyPr/>
                    <a:lstStyle/>
                    <a:p>
                      <a:pPr algn="l">
                        <a:spcAft>
                          <a:spcPts val="0"/>
                        </a:spcAft>
                      </a:pPr>
                      <a:r>
                        <a:rPr lang="en-GB" sz="1900" dirty="0" smtClean="0">
                          <a:effectLst/>
                          <a:latin typeface="Times New Roman" panose="02020603050405020304" pitchFamily="18" charset="0"/>
                          <a:ea typeface="Times New Roman" panose="02020603050405020304" pitchFamily="18" charset="0"/>
                        </a:rPr>
                        <a:t>Tritium (as </a:t>
                      </a:r>
                      <a:r>
                        <a:rPr lang="en-GB" sz="1900" dirty="0">
                          <a:effectLst/>
                          <a:latin typeface="Times New Roman" panose="02020603050405020304" pitchFamily="18" charset="0"/>
                          <a:ea typeface="Times New Roman" panose="02020603050405020304" pitchFamily="18" charset="0"/>
                        </a:rPr>
                        <a:t>water)</a:t>
                      </a:r>
                    </a:p>
                  </a:txBody>
                  <a:tcPr marL="79592" marR="7959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whole body</a:t>
                      </a:r>
                    </a:p>
                  </a:txBody>
                  <a:tcPr marL="79592" marR="795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12</a:t>
                      </a:r>
                    </a:p>
                  </a:txBody>
                  <a:tcPr marL="42007" marR="20635" marT="20635" marB="20635" anchor="ctr">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days</a:t>
                      </a:r>
                    </a:p>
                  </a:txBody>
                  <a:tcPr marL="62642" marR="62642" marT="20635" marB="20635" anchor="ctr">
                    <a:lnL>
                      <a:noFill/>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4265">
                <a:tc>
                  <a:txBody>
                    <a:bodyPr/>
                    <a:lstStyle/>
                    <a:p>
                      <a:pPr algn="l">
                        <a:spcAft>
                          <a:spcPts val="0"/>
                        </a:spcAft>
                      </a:pPr>
                      <a:r>
                        <a:rPr lang="en-GB" sz="1900" dirty="0" smtClean="0">
                          <a:effectLst/>
                          <a:latin typeface="Times New Roman" panose="02020603050405020304" pitchFamily="18" charset="0"/>
                          <a:ea typeface="Times New Roman" panose="02020603050405020304" pitchFamily="18" charset="0"/>
                        </a:rPr>
                        <a:t>Cobalt-60</a:t>
                      </a:r>
                      <a:endParaRPr lang="en-GB" sz="1900" dirty="0">
                        <a:effectLst/>
                        <a:latin typeface="Times New Roman" panose="02020603050405020304" pitchFamily="18" charset="0"/>
                        <a:ea typeface="Times New Roman" panose="02020603050405020304" pitchFamily="18" charset="0"/>
                      </a:endParaRPr>
                    </a:p>
                  </a:txBody>
                  <a:tcPr marL="79592" marR="7959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whole body</a:t>
                      </a:r>
                    </a:p>
                  </a:txBody>
                  <a:tcPr marL="79592" marR="795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10</a:t>
                      </a:r>
                    </a:p>
                  </a:txBody>
                  <a:tcPr marL="42007" marR="20635" marT="20635" marB="2063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days</a:t>
                      </a:r>
                    </a:p>
                  </a:txBody>
                  <a:tcPr marL="62642" marR="62642" marT="20635" marB="20635" anchor="ctr">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4265">
                <a:tc>
                  <a:txBody>
                    <a:bodyPr/>
                    <a:lstStyle/>
                    <a:p>
                      <a:pPr algn="l">
                        <a:spcAft>
                          <a:spcPts val="0"/>
                        </a:spcAft>
                      </a:pPr>
                      <a:r>
                        <a:rPr lang="en-GB" sz="1900" dirty="0" smtClean="0">
                          <a:effectLst/>
                          <a:latin typeface="Times New Roman" panose="02020603050405020304" pitchFamily="18" charset="0"/>
                          <a:ea typeface="Times New Roman" panose="02020603050405020304" pitchFamily="18" charset="0"/>
                        </a:rPr>
                        <a:t>Strontium-90</a:t>
                      </a:r>
                      <a:endParaRPr lang="en-GB" sz="1900" dirty="0">
                        <a:effectLst/>
                        <a:latin typeface="Times New Roman" panose="02020603050405020304" pitchFamily="18" charset="0"/>
                        <a:ea typeface="Times New Roman" panose="02020603050405020304" pitchFamily="18" charset="0"/>
                      </a:endParaRPr>
                    </a:p>
                  </a:txBody>
                  <a:tcPr marL="79592" marR="7959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whole body</a:t>
                      </a:r>
                    </a:p>
                  </a:txBody>
                  <a:tcPr marL="79592" marR="795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36</a:t>
                      </a:r>
                    </a:p>
                  </a:txBody>
                  <a:tcPr marL="42007" marR="20635" marT="20635" marB="2063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years</a:t>
                      </a:r>
                    </a:p>
                  </a:txBody>
                  <a:tcPr marL="62642" marR="62642" marT="20635" marB="20635" anchor="ctr">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4265">
                <a:tc>
                  <a:txBody>
                    <a:bodyPr/>
                    <a:lstStyle/>
                    <a:p>
                      <a:pPr algn="l">
                        <a:spcAft>
                          <a:spcPts val="0"/>
                        </a:spcAft>
                      </a:pPr>
                      <a:r>
                        <a:rPr lang="sl-SI" sz="1900" dirty="0">
                          <a:effectLst/>
                          <a:latin typeface="Times New Roman" panose="02020603050405020304" pitchFamily="18" charset="0"/>
                          <a:ea typeface="Times New Roman" panose="02020603050405020304" pitchFamily="18" charset="0"/>
                        </a:rPr>
                        <a:t> </a:t>
                      </a:r>
                      <a:endParaRPr lang="en-GB" sz="1900" dirty="0">
                        <a:effectLst/>
                        <a:latin typeface="Times New Roman" panose="02020603050405020304" pitchFamily="18" charset="0"/>
                        <a:ea typeface="Times New Roman" panose="02020603050405020304" pitchFamily="18" charset="0"/>
                      </a:endParaRPr>
                    </a:p>
                  </a:txBody>
                  <a:tcPr marL="79592" marR="7959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bones</a:t>
                      </a:r>
                    </a:p>
                  </a:txBody>
                  <a:tcPr marL="79592" marR="795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49</a:t>
                      </a:r>
                    </a:p>
                  </a:txBody>
                  <a:tcPr marL="42007" marR="20635" marT="20635" marB="2063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years</a:t>
                      </a:r>
                    </a:p>
                  </a:txBody>
                  <a:tcPr marL="62642" marR="62642" marT="20635" marB="20635" anchor="ctr">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4265">
                <a:tc>
                  <a:txBody>
                    <a:bodyPr/>
                    <a:lstStyle/>
                    <a:p>
                      <a:pPr algn="l">
                        <a:spcAft>
                          <a:spcPts val="0"/>
                        </a:spcAft>
                      </a:pPr>
                      <a:r>
                        <a:rPr lang="en-GB" sz="1900" dirty="0" smtClean="0">
                          <a:effectLst/>
                          <a:latin typeface="Times New Roman" panose="02020603050405020304" pitchFamily="18" charset="0"/>
                          <a:ea typeface="Times New Roman" panose="02020603050405020304" pitchFamily="18" charset="0"/>
                        </a:rPr>
                        <a:t>Iodine-131</a:t>
                      </a:r>
                      <a:endParaRPr lang="en-GB" sz="1900" dirty="0">
                        <a:effectLst/>
                        <a:latin typeface="Times New Roman" panose="02020603050405020304" pitchFamily="18" charset="0"/>
                        <a:ea typeface="Times New Roman" panose="02020603050405020304" pitchFamily="18" charset="0"/>
                      </a:endParaRPr>
                    </a:p>
                  </a:txBody>
                  <a:tcPr marL="79592" marR="7959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whole body</a:t>
                      </a:r>
                    </a:p>
                  </a:txBody>
                  <a:tcPr marL="79592" marR="795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138</a:t>
                      </a:r>
                    </a:p>
                  </a:txBody>
                  <a:tcPr marL="42007" marR="20635" marT="20635" marB="2063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days</a:t>
                      </a:r>
                    </a:p>
                  </a:txBody>
                  <a:tcPr marL="62642" marR="62642" marT="20635" marB="20635" anchor="ctr">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4265">
                <a:tc>
                  <a:txBody>
                    <a:bodyPr/>
                    <a:lstStyle/>
                    <a:p>
                      <a:pPr algn="l">
                        <a:spcAft>
                          <a:spcPts val="0"/>
                        </a:spcAft>
                      </a:pPr>
                      <a:r>
                        <a:rPr lang="sl-SI" sz="1900" dirty="0">
                          <a:effectLst/>
                          <a:latin typeface="Times New Roman" panose="02020603050405020304" pitchFamily="18" charset="0"/>
                          <a:ea typeface="Times New Roman" panose="02020603050405020304" pitchFamily="18" charset="0"/>
                        </a:rPr>
                        <a:t> </a:t>
                      </a:r>
                      <a:endParaRPr lang="en-GB" sz="1900" dirty="0">
                        <a:effectLst/>
                        <a:latin typeface="Times New Roman" panose="02020603050405020304" pitchFamily="18" charset="0"/>
                        <a:ea typeface="Times New Roman" panose="02020603050405020304" pitchFamily="18" charset="0"/>
                      </a:endParaRPr>
                    </a:p>
                  </a:txBody>
                  <a:tcPr marL="79592" marR="7959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thyroid</a:t>
                      </a:r>
                    </a:p>
                  </a:txBody>
                  <a:tcPr marL="79592" marR="795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138</a:t>
                      </a:r>
                    </a:p>
                  </a:txBody>
                  <a:tcPr marL="42007" marR="20635" marT="20635" marB="2063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days</a:t>
                      </a:r>
                    </a:p>
                  </a:txBody>
                  <a:tcPr marL="62642" marR="62642" marT="20635" marB="20635" anchor="ctr">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4265">
                <a:tc>
                  <a:txBody>
                    <a:bodyPr/>
                    <a:lstStyle/>
                    <a:p>
                      <a:pPr algn="l">
                        <a:spcAft>
                          <a:spcPts val="0"/>
                        </a:spcAft>
                      </a:pPr>
                      <a:r>
                        <a:rPr lang="en-GB" sz="1900" dirty="0" smtClean="0">
                          <a:effectLst/>
                          <a:latin typeface="Times New Roman" panose="02020603050405020304" pitchFamily="18" charset="0"/>
                          <a:ea typeface="Times New Roman" panose="02020603050405020304" pitchFamily="18" charset="0"/>
                        </a:rPr>
                        <a:t>Cesium-137</a:t>
                      </a:r>
                      <a:endParaRPr lang="en-GB" sz="1900" dirty="0">
                        <a:effectLst/>
                        <a:latin typeface="Times New Roman" panose="02020603050405020304" pitchFamily="18" charset="0"/>
                        <a:ea typeface="Times New Roman" panose="02020603050405020304" pitchFamily="18" charset="0"/>
                      </a:endParaRPr>
                    </a:p>
                  </a:txBody>
                  <a:tcPr marL="79592" marR="7959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whole body</a:t>
                      </a:r>
                    </a:p>
                  </a:txBody>
                  <a:tcPr marL="79592" marR="795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a:effectLst/>
                          <a:latin typeface="Times New Roman" panose="02020603050405020304" pitchFamily="18" charset="0"/>
                          <a:ea typeface="Times New Roman" panose="02020603050405020304" pitchFamily="18" charset="0"/>
                        </a:rPr>
                        <a:t>70</a:t>
                      </a:r>
                    </a:p>
                  </a:txBody>
                  <a:tcPr marL="42007" marR="20635" marT="20635" marB="2063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days</a:t>
                      </a:r>
                    </a:p>
                  </a:txBody>
                  <a:tcPr marL="62642" marR="62642" marT="20635" marB="20635" anchor="ctr">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4265">
                <a:tc>
                  <a:txBody>
                    <a:bodyPr/>
                    <a:lstStyle/>
                    <a:p>
                      <a:pPr algn="l">
                        <a:spcAft>
                          <a:spcPts val="0"/>
                        </a:spcAft>
                      </a:pPr>
                      <a:r>
                        <a:rPr lang="sl-SI" sz="1900" baseline="30000" dirty="0">
                          <a:effectLst/>
                          <a:latin typeface="Times New Roman" panose="02020603050405020304" pitchFamily="18" charset="0"/>
                          <a:ea typeface="Times New Roman" panose="02020603050405020304" pitchFamily="18" charset="0"/>
                        </a:rPr>
                        <a:t> </a:t>
                      </a:r>
                      <a:endParaRPr lang="en-GB" sz="1900" dirty="0">
                        <a:effectLst/>
                        <a:latin typeface="Times New Roman" panose="02020603050405020304" pitchFamily="18" charset="0"/>
                        <a:ea typeface="Times New Roman" panose="02020603050405020304" pitchFamily="18" charset="0"/>
                      </a:endParaRPr>
                    </a:p>
                  </a:txBody>
                  <a:tcPr marL="79592" marR="79592"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bones</a:t>
                      </a:r>
                    </a:p>
                  </a:txBody>
                  <a:tcPr marL="79592" marR="7959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140</a:t>
                      </a:r>
                    </a:p>
                  </a:txBody>
                  <a:tcPr marL="42007" marR="20635" marT="20635" marB="20635"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900" dirty="0">
                          <a:effectLst/>
                          <a:latin typeface="Times New Roman" panose="02020603050405020304" pitchFamily="18" charset="0"/>
                          <a:ea typeface="Times New Roman" panose="02020603050405020304" pitchFamily="18" charset="0"/>
                        </a:rPr>
                        <a:t>days</a:t>
                      </a:r>
                    </a:p>
                  </a:txBody>
                  <a:tcPr marL="62642" marR="62642" marT="20635" marB="20635" anchor="ctr">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Tree>
    <p:extLst>
      <p:ext uri="{BB962C8B-B14F-4D97-AF65-F5344CB8AC3E}">
        <p14:creationId xmlns:p14="http://schemas.microsoft.com/office/powerpoint/2010/main" val="5009932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Committed effective dose</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Complicated to calculate effective dose, but exposure will continue as long as radionuclide is in the body</a:t>
            </a:r>
          </a:p>
          <a:p>
            <a:pPr>
              <a:lnSpc>
                <a:spcPct val="90000"/>
              </a:lnSpc>
              <a:spcBef>
                <a:spcPts val="0"/>
              </a:spcBef>
              <a:spcAft>
                <a:spcPts val="1800"/>
              </a:spcAft>
            </a:pPr>
            <a:r>
              <a:rPr lang="en-CA" sz="2800" dirty="0" smtClean="0"/>
              <a:t>For radionuclides with short effective half-life (e.g. Iodine-131), exposure will last days or weeks, while for those with long effective half-life (e.g. Strontium-90 or Plutonium-239) decades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112</a:t>
            </a:fld>
            <a:endParaRPr lang="en-US" dirty="0"/>
          </a:p>
        </p:txBody>
      </p:sp>
    </p:spTree>
    <p:extLst>
      <p:ext uri="{BB962C8B-B14F-4D97-AF65-F5344CB8AC3E}">
        <p14:creationId xmlns:p14="http://schemas.microsoft.com/office/powerpoint/2010/main" val="118282548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Committed effective dose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As a rule, doses are calculated for 50 years after intake for adults, and for 70 years after intake for children</a:t>
            </a:r>
          </a:p>
          <a:p>
            <a:pPr>
              <a:lnSpc>
                <a:spcPct val="90000"/>
              </a:lnSpc>
              <a:spcBef>
                <a:spcPts val="0"/>
              </a:spcBef>
              <a:spcAft>
                <a:spcPts val="1800"/>
              </a:spcAft>
            </a:pPr>
            <a:r>
              <a:rPr lang="en-CA" sz="2800" dirty="0" smtClean="0"/>
              <a:t>This is called </a:t>
            </a:r>
            <a:r>
              <a:rPr lang="en-CA" sz="2800" b="1" dirty="0" smtClean="0">
                <a:solidFill>
                  <a:schemeClr val="tx1"/>
                </a:solidFill>
              </a:rPr>
              <a:t>committed effective dose</a:t>
            </a:r>
          </a:p>
          <a:p>
            <a:pPr>
              <a:lnSpc>
                <a:spcPct val="90000"/>
              </a:lnSpc>
              <a:spcBef>
                <a:spcPts val="0"/>
              </a:spcBef>
              <a:spcAft>
                <a:spcPts val="1800"/>
              </a:spcAft>
            </a:pPr>
            <a:r>
              <a:rPr lang="en-CA" sz="2800" dirty="0" smtClean="0"/>
              <a:t>Committed effective dose is calculated and </a:t>
            </a:r>
            <a:r>
              <a:rPr lang="en-CA" sz="2800" b="1" dirty="0" smtClean="0">
                <a:solidFill>
                  <a:schemeClr val="tx1"/>
                </a:solidFill>
              </a:rPr>
              <a:t>added to</a:t>
            </a:r>
            <a:r>
              <a:rPr lang="en-CA" sz="2800" dirty="0" smtClean="0"/>
              <a:t> external effective dose in the </a:t>
            </a:r>
            <a:r>
              <a:rPr lang="en-CA" sz="2800" b="1" dirty="0" smtClean="0">
                <a:solidFill>
                  <a:schemeClr val="tx1"/>
                </a:solidFill>
              </a:rPr>
              <a:t>year of intake</a:t>
            </a:r>
            <a:endParaRPr lang="en-CA" sz="2800" b="1" dirty="0">
              <a:solidFill>
                <a:schemeClr val="tx1"/>
              </a:solidFill>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113</a:t>
            </a:fld>
            <a:endParaRPr lang="en-US" dirty="0"/>
          </a:p>
        </p:txBody>
      </p:sp>
    </p:spTree>
    <p:extLst>
      <p:ext uri="{BB962C8B-B14F-4D97-AF65-F5344CB8AC3E}">
        <p14:creationId xmlns:p14="http://schemas.microsoft.com/office/powerpoint/2010/main" val="9190152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Dose coefficient</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Calculated committed effective dose per </a:t>
            </a:r>
            <a:r>
              <a:rPr lang="en-CA" sz="2800" dirty="0" err="1" smtClean="0"/>
              <a:t>Bq</a:t>
            </a:r>
            <a:endParaRPr lang="en-CA" sz="2800" dirty="0" smtClean="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114</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239267596"/>
              </p:ext>
            </p:extLst>
          </p:nvPr>
        </p:nvGraphicFramePr>
        <p:xfrm>
          <a:off x="1800000" y="1865148"/>
          <a:ext cx="6907620" cy="4513251"/>
        </p:xfrm>
        <a:graphic>
          <a:graphicData uri="http://schemas.openxmlformats.org/drawingml/2006/table">
            <a:tbl>
              <a:tblPr/>
              <a:tblGrid>
                <a:gridCol w="1885740"/>
                <a:gridCol w="952501"/>
                <a:gridCol w="991378"/>
                <a:gridCol w="1593981"/>
                <a:gridCol w="1484020"/>
              </a:tblGrid>
              <a:tr h="331755">
                <a:tc rowSpan="2">
                  <a:txBody>
                    <a:bodyPr/>
                    <a:lstStyle/>
                    <a:p>
                      <a:pPr algn="ctr">
                        <a:spcAft>
                          <a:spcPts val="0"/>
                        </a:spcAft>
                      </a:pPr>
                      <a:r>
                        <a:rPr lang="en-GB" sz="2100" b="1" dirty="0">
                          <a:effectLst/>
                          <a:latin typeface="Times New Roman" panose="02020603050405020304" pitchFamily="18" charset="0"/>
                          <a:ea typeface="Times New Roman" panose="02020603050405020304" pitchFamily="18" charset="0"/>
                        </a:rPr>
                        <a:t>Radionuclide</a:t>
                      </a:r>
                      <a:endParaRPr lang="en-GB" sz="2100" dirty="0">
                        <a:effectLst/>
                        <a:latin typeface="Times New Roman" panose="02020603050405020304" pitchFamily="18" charset="0"/>
                        <a:ea typeface="Times New Roman" panose="02020603050405020304" pitchFamily="18" charset="0"/>
                      </a:endParaRPr>
                    </a:p>
                  </a:txBody>
                  <a:tcPr marL="93306" marR="93306"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rowSpan="2" gridSpan="2">
                  <a:txBody>
                    <a:bodyPr/>
                    <a:lstStyle/>
                    <a:p>
                      <a:pPr algn="ctr">
                        <a:spcAft>
                          <a:spcPts val="0"/>
                        </a:spcAft>
                      </a:pPr>
                      <a:r>
                        <a:rPr lang="en-GB" sz="2100" b="1" dirty="0">
                          <a:effectLst/>
                          <a:latin typeface="Times New Roman" panose="02020603050405020304" pitchFamily="18" charset="0"/>
                          <a:ea typeface="Times New Roman" panose="02020603050405020304" pitchFamily="18" charset="0"/>
                        </a:rPr>
                        <a:t>Half-life</a:t>
                      </a:r>
                      <a:endParaRPr lang="en-GB" sz="2100" dirty="0">
                        <a:effectLst/>
                        <a:latin typeface="Times New Roman" panose="02020603050405020304" pitchFamily="18" charset="0"/>
                        <a:ea typeface="Times New Roman" panose="02020603050405020304" pitchFamily="18" charset="0"/>
                      </a:endParaRPr>
                    </a:p>
                  </a:txBody>
                  <a:tcPr marL="93306" marR="93306"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rowSpan="2" hMerge="1">
                  <a:txBody>
                    <a:bodyPr/>
                    <a:lstStyle/>
                    <a:p>
                      <a:endParaRPr lang="en-GB"/>
                    </a:p>
                  </a:txBody>
                  <a:tcPr/>
                </a:tc>
                <a:tc gridSpan="2">
                  <a:txBody>
                    <a:bodyPr/>
                    <a:lstStyle/>
                    <a:p>
                      <a:pPr algn="ctr">
                        <a:spcAft>
                          <a:spcPts val="0"/>
                        </a:spcAft>
                      </a:pPr>
                      <a:r>
                        <a:rPr lang="en-GB" sz="2100" b="1" i="1" dirty="0">
                          <a:effectLst/>
                          <a:latin typeface="Times New Roman" panose="02020603050405020304" pitchFamily="18" charset="0"/>
                          <a:ea typeface="Times New Roman" panose="02020603050405020304" pitchFamily="18" charset="0"/>
                        </a:rPr>
                        <a:t>h</a:t>
                      </a:r>
                      <a:r>
                        <a:rPr lang="en-GB" sz="2100" b="1" dirty="0">
                          <a:effectLst/>
                          <a:latin typeface="Times New Roman" panose="02020603050405020304" pitchFamily="18" charset="0"/>
                          <a:ea typeface="Times New Roman" panose="02020603050405020304" pitchFamily="18" charset="0"/>
                        </a:rPr>
                        <a:t>(g)  [Sv/Bq]</a:t>
                      </a:r>
                      <a:endParaRPr lang="en-GB" sz="2100" dirty="0">
                        <a:effectLst/>
                        <a:latin typeface="Times New Roman" panose="02020603050405020304" pitchFamily="18" charset="0"/>
                        <a:ea typeface="Times New Roman" panose="02020603050405020304" pitchFamily="18" charset="0"/>
                      </a:endParaRPr>
                    </a:p>
                  </a:txBody>
                  <a:tcPr marL="93306" marR="93306" marT="0" marB="0" anchor="ctr">
                    <a:lnL w="1905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hMerge="1">
                  <a:txBody>
                    <a:bodyPr/>
                    <a:lstStyle/>
                    <a:p>
                      <a:endParaRPr lang="en-GB"/>
                    </a:p>
                  </a:txBody>
                  <a:tcPr/>
                </a:tc>
              </a:tr>
              <a:tr h="380136">
                <a:tc vMerge="1">
                  <a:txBody>
                    <a:bodyPr/>
                    <a:lstStyle/>
                    <a:p>
                      <a:endParaRPr lang="en-GB"/>
                    </a:p>
                  </a:txBody>
                  <a:tcPr/>
                </a:tc>
                <a:tc gridSpan="2" vMerge="1">
                  <a:txBody>
                    <a:bodyPr/>
                    <a:lstStyle/>
                    <a:p>
                      <a:endParaRPr lang="en-GB"/>
                    </a:p>
                  </a:txBody>
                  <a:tcPr/>
                </a:tc>
                <a:tc hMerge="1" vMerge="1">
                  <a:txBody>
                    <a:bodyPr/>
                    <a:lstStyle/>
                    <a:p>
                      <a:endParaRPr lang="en-GB"/>
                    </a:p>
                  </a:txBody>
                  <a:tcPr/>
                </a:tc>
                <a:tc>
                  <a:txBody>
                    <a:bodyPr/>
                    <a:lstStyle/>
                    <a:p>
                      <a:pPr algn="ctr">
                        <a:spcAft>
                          <a:spcPts val="0"/>
                        </a:spcAft>
                      </a:pPr>
                      <a:r>
                        <a:rPr lang="en-GB" sz="2100" b="1">
                          <a:effectLst/>
                          <a:latin typeface="Times New Roman" panose="02020603050405020304" pitchFamily="18" charset="0"/>
                          <a:ea typeface="Times New Roman" panose="02020603050405020304" pitchFamily="18" charset="0"/>
                        </a:rPr>
                        <a:t>inhalation</a:t>
                      </a:r>
                      <a:endParaRPr lang="en-GB" sz="2100">
                        <a:effectLst/>
                        <a:latin typeface="Times New Roman" panose="02020603050405020304" pitchFamily="18" charset="0"/>
                        <a:ea typeface="Times New Roman" panose="02020603050405020304" pitchFamily="18" charset="0"/>
                      </a:endParaRPr>
                    </a:p>
                  </a:txBody>
                  <a:tcPr marL="93306" marR="933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b="1">
                          <a:effectLst/>
                          <a:latin typeface="Times New Roman" panose="02020603050405020304" pitchFamily="18" charset="0"/>
                          <a:ea typeface="Times New Roman" panose="02020603050405020304" pitchFamily="18" charset="0"/>
                        </a:rPr>
                        <a:t>ingestion</a:t>
                      </a:r>
                      <a:endParaRPr lang="en-GB" sz="2100">
                        <a:effectLst/>
                        <a:latin typeface="Times New Roman" panose="02020603050405020304" pitchFamily="18" charset="0"/>
                        <a:ea typeface="Times New Roman" panose="02020603050405020304" pitchFamily="18" charset="0"/>
                      </a:endParaRPr>
                    </a:p>
                  </a:txBody>
                  <a:tcPr marL="97625" marR="97625" marT="24191" marB="2419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380136">
                <a:tc>
                  <a:txBody>
                    <a:bodyPr/>
                    <a:lstStyle/>
                    <a:p>
                      <a:pPr algn="just">
                        <a:spcAft>
                          <a:spcPts val="0"/>
                        </a:spcAft>
                      </a:pPr>
                      <a:r>
                        <a:rPr lang="en-GB" sz="2100" baseline="0" dirty="0" smtClean="0">
                          <a:effectLst/>
                          <a:latin typeface="Times New Roman" panose="02020603050405020304" pitchFamily="18" charset="0"/>
                          <a:ea typeface="Times New Roman" panose="02020603050405020304" pitchFamily="18" charset="0"/>
                        </a:rPr>
                        <a:t>Tritium</a:t>
                      </a:r>
                      <a:endParaRPr lang="en-GB" sz="2100" dirty="0">
                        <a:effectLst/>
                        <a:latin typeface="Times New Roman" panose="02020603050405020304" pitchFamily="18" charset="0"/>
                        <a:ea typeface="Times New Roman" panose="02020603050405020304" pitchFamily="18" charset="0"/>
                      </a:endParaRPr>
                    </a:p>
                  </a:txBody>
                  <a:tcPr marL="93306" marR="93306"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a:effectLst/>
                          <a:latin typeface="Times New Roman" panose="02020603050405020304" pitchFamily="18" charset="0"/>
                          <a:ea typeface="Times New Roman" panose="02020603050405020304" pitchFamily="18" charset="0"/>
                        </a:rPr>
                        <a:t>12.3</a:t>
                      </a:r>
                    </a:p>
                  </a:txBody>
                  <a:tcPr marL="49245" marR="24191"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dirty="0">
                          <a:effectLst/>
                          <a:latin typeface="Times New Roman" panose="02020603050405020304" pitchFamily="18" charset="0"/>
                          <a:ea typeface="Times New Roman" panose="02020603050405020304" pitchFamily="18" charset="0"/>
                        </a:rPr>
                        <a:t>years</a:t>
                      </a:r>
                    </a:p>
                  </a:txBody>
                  <a:tcPr marL="49245" marR="24191"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1.8·10</a:t>
                      </a:r>
                      <a:r>
                        <a:rPr lang="en-GB" sz="2100" baseline="30000">
                          <a:effectLst/>
                          <a:latin typeface="Times New Roman" panose="02020603050405020304" pitchFamily="18" charset="0"/>
                          <a:ea typeface="Times New Roman" panose="02020603050405020304" pitchFamily="18" charset="0"/>
                        </a:rPr>
                        <a:t>-11</a:t>
                      </a:r>
                      <a:endParaRPr lang="en-GB" sz="2100">
                        <a:effectLst/>
                        <a:latin typeface="Times New Roman" panose="02020603050405020304" pitchFamily="18" charset="0"/>
                        <a:ea typeface="Times New Roman" panose="02020603050405020304" pitchFamily="18" charset="0"/>
                      </a:endParaRPr>
                    </a:p>
                  </a:txBody>
                  <a:tcPr marL="93306" marR="933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1.8·10</a:t>
                      </a:r>
                      <a:r>
                        <a:rPr lang="en-GB" sz="2100" baseline="30000">
                          <a:effectLst/>
                          <a:latin typeface="Times New Roman" panose="02020603050405020304" pitchFamily="18" charset="0"/>
                          <a:ea typeface="Times New Roman" panose="02020603050405020304" pitchFamily="18" charset="0"/>
                        </a:rPr>
                        <a:t>-11</a:t>
                      </a:r>
                      <a:endParaRPr lang="en-GB" sz="210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80136">
                <a:tc>
                  <a:txBody>
                    <a:bodyPr/>
                    <a:lstStyle/>
                    <a:p>
                      <a:pPr algn="just">
                        <a:spcAft>
                          <a:spcPts val="0"/>
                        </a:spcAft>
                      </a:pPr>
                      <a:r>
                        <a:rPr lang="en-GB" sz="2100" dirty="0" smtClean="0">
                          <a:effectLst/>
                          <a:latin typeface="Times New Roman" panose="02020603050405020304" pitchFamily="18" charset="0"/>
                          <a:ea typeface="Times New Roman" panose="02020603050405020304" pitchFamily="18" charset="0"/>
                        </a:rPr>
                        <a:t>Chromium-51</a:t>
                      </a:r>
                      <a:endParaRPr lang="en-GB" sz="2100" dirty="0">
                        <a:effectLst/>
                        <a:latin typeface="Times New Roman" panose="02020603050405020304" pitchFamily="18" charset="0"/>
                        <a:ea typeface="Times New Roman" panose="02020603050405020304" pitchFamily="18" charset="0"/>
                      </a:endParaRPr>
                    </a:p>
                  </a:txBody>
                  <a:tcPr marL="93306" marR="93306"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a:effectLst/>
                          <a:latin typeface="Times New Roman" panose="02020603050405020304" pitchFamily="18" charset="0"/>
                          <a:ea typeface="Times New Roman" panose="02020603050405020304" pitchFamily="18" charset="0"/>
                        </a:rPr>
                        <a:t>27.7</a:t>
                      </a:r>
                    </a:p>
                  </a:txBody>
                  <a:tcPr marL="49245" marR="24191"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a:effectLst/>
                          <a:latin typeface="Times New Roman" panose="02020603050405020304" pitchFamily="18" charset="0"/>
                          <a:ea typeface="Times New Roman" panose="02020603050405020304" pitchFamily="18" charset="0"/>
                        </a:rPr>
                        <a:t>days</a:t>
                      </a:r>
                    </a:p>
                  </a:txBody>
                  <a:tcPr marL="49245" marR="24191"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dirty="0">
                          <a:effectLst/>
                          <a:latin typeface="Times New Roman" panose="02020603050405020304" pitchFamily="18" charset="0"/>
                          <a:ea typeface="Times New Roman" panose="02020603050405020304" pitchFamily="18" charset="0"/>
                        </a:rPr>
                        <a:t>3.6·10</a:t>
                      </a:r>
                      <a:r>
                        <a:rPr lang="en-GB" sz="2100" baseline="30000" dirty="0">
                          <a:effectLst/>
                          <a:latin typeface="Times New Roman" panose="02020603050405020304" pitchFamily="18" charset="0"/>
                          <a:ea typeface="Times New Roman" panose="02020603050405020304" pitchFamily="18" charset="0"/>
                        </a:rPr>
                        <a:t>-11</a:t>
                      </a:r>
                      <a:endParaRPr lang="en-GB" sz="2100" dirty="0">
                        <a:effectLst/>
                        <a:latin typeface="Times New Roman" panose="02020603050405020304" pitchFamily="18" charset="0"/>
                        <a:ea typeface="Times New Roman" panose="02020603050405020304" pitchFamily="18" charset="0"/>
                      </a:endParaRPr>
                    </a:p>
                  </a:txBody>
                  <a:tcPr marL="93306" marR="93306"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3.8·10</a:t>
                      </a:r>
                      <a:r>
                        <a:rPr lang="en-GB" sz="2100" baseline="30000">
                          <a:effectLst/>
                          <a:latin typeface="Times New Roman" panose="02020603050405020304" pitchFamily="18" charset="0"/>
                          <a:ea typeface="Times New Roman" panose="02020603050405020304" pitchFamily="18" charset="0"/>
                        </a:rPr>
                        <a:t>-11</a:t>
                      </a:r>
                      <a:endParaRPr lang="en-GB" sz="210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80136">
                <a:tc>
                  <a:txBody>
                    <a:bodyPr/>
                    <a:lstStyle/>
                    <a:p>
                      <a:pPr algn="just">
                        <a:spcAft>
                          <a:spcPts val="0"/>
                        </a:spcAft>
                      </a:pPr>
                      <a:r>
                        <a:rPr lang="en-GB" sz="2100" dirty="0" smtClean="0">
                          <a:effectLst/>
                          <a:latin typeface="Times New Roman" panose="02020603050405020304" pitchFamily="18" charset="0"/>
                          <a:ea typeface="Times New Roman" panose="02020603050405020304" pitchFamily="18" charset="0"/>
                        </a:rPr>
                        <a:t>Manganese-54</a:t>
                      </a:r>
                      <a:endParaRPr lang="en-GB" sz="2100" dirty="0">
                        <a:effectLst/>
                        <a:latin typeface="Times New Roman" panose="02020603050405020304" pitchFamily="18" charset="0"/>
                        <a:ea typeface="Times New Roman" panose="02020603050405020304" pitchFamily="18" charset="0"/>
                      </a:endParaRPr>
                    </a:p>
                  </a:txBody>
                  <a:tcPr marL="93306" marR="93306"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a:effectLst/>
                          <a:latin typeface="Times New Roman" panose="02020603050405020304" pitchFamily="18" charset="0"/>
                          <a:ea typeface="Times New Roman" panose="02020603050405020304" pitchFamily="18" charset="0"/>
                        </a:rPr>
                        <a:t>312</a:t>
                      </a:r>
                    </a:p>
                  </a:txBody>
                  <a:tcPr marL="49245" marR="24191"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a:effectLst/>
                          <a:latin typeface="Times New Roman" panose="02020603050405020304" pitchFamily="18" charset="0"/>
                          <a:ea typeface="Times New Roman" panose="02020603050405020304" pitchFamily="18" charset="0"/>
                        </a:rPr>
                        <a:t>days</a:t>
                      </a:r>
                    </a:p>
                  </a:txBody>
                  <a:tcPr marL="49245" marR="24191"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1.5·10</a:t>
                      </a:r>
                      <a:r>
                        <a:rPr lang="en-GB" sz="2100" baseline="30000">
                          <a:effectLst/>
                          <a:latin typeface="Times New Roman" panose="02020603050405020304" pitchFamily="18" charset="0"/>
                          <a:ea typeface="Times New Roman" panose="02020603050405020304" pitchFamily="18" charset="0"/>
                        </a:rPr>
                        <a:t>-9</a:t>
                      </a:r>
                      <a:endParaRPr lang="en-GB" sz="2100">
                        <a:effectLst/>
                        <a:latin typeface="Times New Roman" panose="02020603050405020304" pitchFamily="18" charset="0"/>
                        <a:ea typeface="Times New Roman" panose="02020603050405020304" pitchFamily="18" charset="0"/>
                      </a:endParaRPr>
                    </a:p>
                  </a:txBody>
                  <a:tcPr marL="93306" marR="93306"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7.1·10</a:t>
                      </a:r>
                      <a:r>
                        <a:rPr lang="en-GB" sz="2100" baseline="30000">
                          <a:effectLst/>
                          <a:latin typeface="Times New Roman" panose="02020603050405020304" pitchFamily="18" charset="0"/>
                          <a:ea typeface="Times New Roman" panose="02020603050405020304" pitchFamily="18" charset="0"/>
                        </a:rPr>
                        <a:t>-10</a:t>
                      </a:r>
                      <a:endParaRPr lang="en-GB" sz="210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80136">
                <a:tc>
                  <a:txBody>
                    <a:bodyPr/>
                    <a:lstStyle/>
                    <a:p>
                      <a:pPr algn="just">
                        <a:spcAft>
                          <a:spcPts val="0"/>
                        </a:spcAft>
                      </a:pPr>
                      <a:r>
                        <a:rPr lang="en-GB" sz="2100" baseline="0" dirty="0" smtClean="0">
                          <a:effectLst/>
                          <a:latin typeface="Times New Roman" panose="02020603050405020304" pitchFamily="18" charset="0"/>
                          <a:ea typeface="Times New Roman" panose="02020603050405020304" pitchFamily="18" charset="0"/>
                        </a:rPr>
                        <a:t>Iron-59</a:t>
                      </a:r>
                      <a:endParaRPr lang="en-GB" sz="2100" dirty="0">
                        <a:effectLst/>
                        <a:latin typeface="Times New Roman" panose="02020603050405020304" pitchFamily="18" charset="0"/>
                        <a:ea typeface="Times New Roman" panose="02020603050405020304" pitchFamily="18" charset="0"/>
                      </a:endParaRPr>
                    </a:p>
                  </a:txBody>
                  <a:tcPr marL="93306" marR="93306"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a:effectLst/>
                          <a:latin typeface="Times New Roman" panose="02020603050405020304" pitchFamily="18" charset="0"/>
                          <a:ea typeface="Times New Roman" panose="02020603050405020304" pitchFamily="18" charset="0"/>
                        </a:rPr>
                        <a:t>44.5</a:t>
                      </a:r>
                    </a:p>
                  </a:txBody>
                  <a:tcPr marL="49245" marR="24191"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a:effectLst/>
                          <a:latin typeface="Times New Roman" panose="02020603050405020304" pitchFamily="18" charset="0"/>
                          <a:ea typeface="Times New Roman" panose="02020603050405020304" pitchFamily="18" charset="0"/>
                        </a:rPr>
                        <a:t>days</a:t>
                      </a:r>
                    </a:p>
                  </a:txBody>
                  <a:tcPr marL="49245" marR="24191"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3.5·10</a:t>
                      </a:r>
                      <a:r>
                        <a:rPr lang="en-GB" sz="2100" baseline="30000">
                          <a:effectLst/>
                          <a:latin typeface="Times New Roman" panose="02020603050405020304" pitchFamily="18" charset="0"/>
                          <a:ea typeface="Times New Roman" panose="02020603050405020304" pitchFamily="18" charset="0"/>
                        </a:rPr>
                        <a:t>-9</a:t>
                      </a:r>
                      <a:endParaRPr lang="en-GB" sz="2100">
                        <a:effectLst/>
                        <a:latin typeface="Times New Roman" panose="02020603050405020304" pitchFamily="18" charset="0"/>
                        <a:ea typeface="Times New Roman" panose="02020603050405020304" pitchFamily="18" charset="0"/>
                      </a:endParaRPr>
                    </a:p>
                  </a:txBody>
                  <a:tcPr marL="93306" marR="93306"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1.8·10</a:t>
                      </a:r>
                      <a:r>
                        <a:rPr lang="en-GB" sz="2100" baseline="30000">
                          <a:effectLst/>
                          <a:latin typeface="Times New Roman" panose="02020603050405020304" pitchFamily="18" charset="0"/>
                          <a:ea typeface="Times New Roman" panose="02020603050405020304" pitchFamily="18" charset="0"/>
                        </a:rPr>
                        <a:t>-9</a:t>
                      </a:r>
                      <a:endParaRPr lang="en-GB" sz="210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80136">
                <a:tc>
                  <a:txBody>
                    <a:bodyPr/>
                    <a:lstStyle/>
                    <a:p>
                      <a:pPr algn="just">
                        <a:spcAft>
                          <a:spcPts val="0"/>
                        </a:spcAft>
                      </a:pPr>
                      <a:r>
                        <a:rPr lang="en-GB" sz="2100" dirty="0" smtClean="0">
                          <a:effectLst/>
                          <a:latin typeface="Times New Roman" panose="02020603050405020304" pitchFamily="18" charset="0"/>
                          <a:ea typeface="Times New Roman" panose="02020603050405020304" pitchFamily="18" charset="0"/>
                        </a:rPr>
                        <a:t>Cobalt-58</a:t>
                      </a:r>
                      <a:endParaRPr lang="en-GB" sz="2100" dirty="0">
                        <a:effectLst/>
                        <a:latin typeface="Times New Roman" panose="02020603050405020304" pitchFamily="18" charset="0"/>
                        <a:ea typeface="Times New Roman" panose="02020603050405020304" pitchFamily="18" charset="0"/>
                      </a:endParaRPr>
                    </a:p>
                  </a:txBody>
                  <a:tcPr marL="93306" marR="93306"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dirty="0">
                          <a:effectLst/>
                          <a:latin typeface="Times New Roman" panose="02020603050405020304" pitchFamily="18" charset="0"/>
                          <a:ea typeface="Times New Roman" panose="02020603050405020304" pitchFamily="18" charset="0"/>
                        </a:rPr>
                        <a:t>70.8</a:t>
                      </a:r>
                    </a:p>
                  </a:txBody>
                  <a:tcPr marL="49245" marR="24191"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a:effectLst/>
                          <a:latin typeface="Times New Roman" panose="02020603050405020304" pitchFamily="18" charset="0"/>
                          <a:ea typeface="Times New Roman" panose="02020603050405020304" pitchFamily="18" charset="0"/>
                        </a:rPr>
                        <a:t>days</a:t>
                      </a:r>
                    </a:p>
                  </a:txBody>
                  <a:tcPr marL="49245" marR="24191"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2.0·10</a:t>
                      </a:r>
                      <a:r>
                        <a:rPr lang="en-GB" sz="2100" baseline="30000">
                          <a:effectLst/>
                          <a:latin typeface="Times New Roman" panose="02020603050405020304" pitchFamily="18" charset="0"/>
                          <a:ea typeface="Times New Roman" panose="02020603050405020304" pitchFamily="18" charset="0"/>
                        </a:rPr>
                        <a:t>-9</a:t>
                      </a:r>
                      <a:endParaRPr lang="en-GB" sz="2100">
                        <a:effectLst/>
                        <a:latin typeface="Times New Roman" panose="02020603050405020304" pitchFamily="18" charset="0"/>
                        <a:ea typeface="Times New Roman" panose="02020603050405020304" pitchFamily="18" charset="0"/>
                      </a:endParaRPr>
                    </a:p>
                  </a:txBody>
                  <a:tcPr marL="93306" marR="93306"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7.4·10</a:t>
                      </a:r>
                      <a:r>
                        <a:rPr lang="en-GB" sz="2100" baseline="30000">
                          <a:effectLst/>
                          <a:latin typeface="Times New Roman" panose="02020603050405020304" pitchFamily="18" charset="0"/>
                          <a:ea typeface="Times New Roman" panose="02020603050405020304" pitchFamily="18" charset="0"/>
                        </a:rPr>
                        <a:t>-10</a:t>
                      </a:r>
                      <a:endParaRPr lang="en-GB" sz="210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80136">
                <a:tc>
                  <a:txBody>
                    <a:bodyPr/>
                    <a:lstStyle/>
                    <a:p>
                      <a:pPr algn="just">
                        <a:spcAft>
                          <a:spcPts val="0"/>
                        </a:spcAft>
                      </a:pPr>
                      <a:r>
                        <a:rPr lang="en-GB" sz="2100" dirty="0" smtClean="0">
                          <a:effectLst/>
                          <a:latin typeface="Times New Roman" panose="02020603050405020304" pitchFamily="18" charset="0"/>
                          <a:ea typeface="Times New Roman" panose="02020603050405020304" pitchFamily="18" charset="0"/>
                        </a:rPr>
                        <a:t>Cobalt-60</a:t>
                      </a:r>
                      <a:endParaRPr lang="en-GB" sz="2100" dirty="0">
                        <a:effectLst/>
                        <a:latin typeface="Times New Roman" panose="02020603050405020304" pitchFamily="18" charset="0"/>
                        <a:ea typeface="Times New Roman" panose="02020603050405020304" pitchFamily="18" charset="0"/>
                      </a:endParaRPr>
                    </a:p>
                  </a:txBody>
                  <a:tcPr marL="93306" marR="93306"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a:effectLst/>
                          <a:latin typeface="Times New Roman" panose="02020603050405020304" pitchFamily="18" charset="0"/>
                          <a:ea typeface="Times New Roman" panose="02020603050405020304" pitchFamily="18" charset="0"/>
                        </a:rPr>
                        <a:t>5.27</a:t>
                      </a:r>
                    </a:p>
                  </a:txBody>
                  <a:tcPr marL="49245" marR="24191"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a:effectLst/>
                          <a:latin typeface="Times New Roman" panose="02020603050405020304" pitchFamily="18" charset="0"/>
                          <a:ea typeface="Times New Roman" panose="02020603050405020304" pitchFamily="18" charset="0"/>
                        </a:rPr>
                        <a:t>years</a:t>
                      </a:r>
                    </a:p>
                  </a:txBody>
                  <a:tcPr marL="49245" marR="24191"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2.9·10</a:t>
                      </a:r>
                      <a:r>
                        <a:rPr lang="en-GB" sz="2100" baseline="30000">
                          <a:effectLst/>
                          <a:latin typeface="Times New Roman" panose="02020603050405020304" pitchFamily="18" charset="0"/>
                          <a:ea typeface="Times New Roman" panose="02020603050405020304" pitchFamily="18" charset="0"/>
                        </a:rPr>
                        <a:t>-8</a:t>
                      </a:r>
                      <a:endParaRPr lang="en-GB" sz="2100">
                        <a:effectLst/>
                        <a:latin typeface="Times New Roman" panose="02020603050405020304" pitchFamily="18" charset="0"/>
                        <a:ea typeface="Times New Roman" panose="02020603050405020304" pitchFamily="18" charset="0"/>
                      </a:endParaRPr>
                    </a:p>
                  </a:txBody>
                  <a:tcPr marL="93306" marR="933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3.4·10</a:t>
                      </a:r>
                      <a:r>
                        <a:rPr lang="en-GB" sz="2100" baseline="30000">
                          <a:effectLst/>
                          <a:latin typeface="Times New Roman" panose="02020603050405020304" pitchFamily="18" charset="0"/>
                          <a:ea typeface="Times New Roman" panose="02020603050405020304" pitchFamily="18" charset="0"/>
                        </a:rPr>
                        <a:t>-9</a:t>
                      </a:r>
                      <a:endParaRPr lang="en-GB" sz="210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80136">
                <a:tc>
                  <a:txBody>
                    <a:bodyPr/>
                    <a:lstStyle/>
                    <a:p>
                      <a:pPr algn="just">
                        <a:spcAft>
                          <a:spcPts val="0"/>
                        </a:spcAft>
                      </a:pPr>
                      <a:r>
                        <a:rPr lang="en-GB" sz="2100" dirty="0" smtClean="0">
                          <a:effectLst/>
                          <a:latin typeface="Times New Roman" panose="02020603050405020304" pitchFamily="18" charset="0"/>
                          <a:ea typeface="Times New Roman" panose="02020603050405020304" pitchFamily="18" charset="0"/>
                        </a:rPr>
                        <a:t>Strontium-90</a:t>
                      </a:r>
                      <a:endParaRPr lang="en-GB" sz="2100" dirty="0">
                        <a:effectLst/>
                        <a:latin typeface="Times New Roman" panose="02020603050405020304" pitchFamily="18" charset="0"/>
                        <a:ea typeface="Times New Roman" panose="02020603050405020304" pitchFamily="18" charset="0"/>
                      </a:endParaRPr>
                    </a:p>
                  </a:txBody>
                  <a:tcPr marL="93306" marR="93306"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a:effectLst/>
                          <a:latin typeface="Times New Roman" panose="02020603050405020304" pitchFamily="18" charset="0"/>
                          <a:ea typeface="Times New Roman" panose="02020603050405020304" pitchFamily="18" charset="0"/>
                        </a:rPr>
                        <a:t>29.1</a:t>
                      </a:r>
                    </a:p>
                  </a:txBody>
                  <a:tcPr marL="49245" marR="24191"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a:effectLst/>
                          <a:latin typeface="Times New Roman" panose="02020603050405020304" pitchFamily="18" charset="0"/>
                          <a:ea typeface="Times New Roman" panose="02020603050405020304" pitchFamily="18" charset="0"/>
                        </a:rPr>
                        <a:t>years</a:t>
                      </a:r>
                    </a:p>
                  </a:txBody>
                  <a:tcPr marL="49245" marR="24191"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1.5·10</a:t>
                      </a:r>
                      <a:r>
                        <a:rPr lang="en-GB" sz="2100" baseline="30000">
                          <a:effectLst/>
                          <a:latin typeface="Times New Roman" panose="02020603050405020304" pitchFamily="18" charset="0"/>
                          <a:ea typeface="Times New Roman" panose="02020603050405020304" pitchFamily="18" charset="0"/>
                        </a:rPr>
                        <a:t>-7</a:t>
                      </a:r>
                      <a:endParaRPr lang="en-GB" sz="2100">
                        <a:effectLst/>
                        <a:latin typeface="Times New Roman" panose="02020603050405020304" pitchFamily="18" charset="0"/>
                        <a:ea typeface="Times New Roman" panose="02020603050405020304" pitchFamily="18" charset="0"/>
                      </a:endParaRPr>
                    </a:p>
                  </a:txBody>
                  <a:tcPr marL="93306" marR="933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2.8·10</a:t>
                      </a:r>
                      <a:r>
                        <a:rPr lang="en-GB" sz="2100" baseline="30000">
                          <a:effectLst/>
                          <a:latin typeface="Times New Roman" panose="02020603050405020304" pitchFamily="18" charset="0"/>
                          <a:ea typeface="Times New Roman" panose="02020603050405020304" pitchFamily="18" charset="0"/>
                        </a:rPr>
                        <a:t>-8</a:t>
                      </a:r>
                      <a:endParaRPr lang="en-GB" sz="210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80136">
                <a:tc>
                  <a:txBody>
                    <a:bodyPr/>
                    <a:lstStyle/>
                    <a:p>
                      <a:pPr algn="just">
                        <a:spcAft>
                          <a:spcPts val="0"/>
                        </a:spcAft>
                      </a:pPr>
                      <a:r>
                        <a:rPr lang="en-GB" sz="2100" dirty="0" smtClean="0">
                          <a:effectLst/>
                          <a:latin typeface="Times New Roman" panose="02020603050405020304" pitchFamily="18" charset="0"/>
                          <a:ea typeface="Times New Roman" panose="02020603050405020304" pitchFamily="18" charset="0"/>
                        </a:rPr>
                        <a:t>Iodine-131</a:t>
                      </a:r>
                      <a:endParaRPr lang="en-GB" sz="2100" dirty="0">
                        <a:effectLst/>
                        <a:latin typeface="Times New Roman" panose="02020603050405020304" pitchFamily="18" charset="0"/>
                        <a:ea typeface="Times New Roman" panose="02020603050405020304" pitchFamily="18" charset="0"/>
                      </a:endParaRPr>
                    </a:p>
                  </a:txBody>
                  <a:tcPr marL="93306" marR="93306"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a:effectLst/>
                          <a:latin typeface="Times New Roman" panose="02020603050405020304" pitchFamily="18" charset="0"/>
                          <a:ea typeface="Times New Roman" panose="02020603050405020304" pitchFamily="18" charset="0"/>
                        </a:rPr>
                        <a:t>8.04</a:t>
                      </a:r>
                    </a:p>
                  </a:txBody>
                  <a:tcPr marL="49245" marR="24191"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a:effectLst/>
                          <a:latin typeface="Times New Roman" panose="02020603050405020304" pitchFamily="18" charset="0"/>
                          <a:ea typeface="Times New Roman" panose="02020603050405020304" pitchFamily="18" charset="0"/>
                        </a:rPr>
                        <a:t>days</a:t>
                      </a:r>
                    </a:p>
                  </a:txBody>
                  <a:tcPr marL="49245" marR="24191"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7.6·10</a:t>
                      </a:r>
                      <a:r>
                        <a:rPr lang="en-GB" sz="2100" baseline="30000">
                          <a:effectLst/>
                          <a:latin typeface="Times New Roman" panose="02020603050405020304" pitchFamily="18" charset="0"/>
                          <a:ea typeface="Times New Roman" panose="02020603050405020304" pitchFamily="18" charset="0"/>
                        </a:rPr>
                        <a:t>-9</a:t>
                      </a:r>
                      <a:endParaRPr lang="en-GB" sz="2100">
                        <a:effectLst/>
                        <a:latin typeface="Times New Roman" panose="02020603050405020304" pitchFamily="18" charset="0"/>
                        <a:ea typeface="Times New Roman" panose="02020603050405020304" pitchFamily="18" charset="0"/>
                      </a:endParaRPr>
                    </a:p>
                  </a:txBody>
                  <a:tcPr marL="93306" marR="933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2.2·10</a:t>
                      </a:r>
                      <a:r>
                        <a:rPr lang="en-GB" sz="2100" baseline="30000">
                          <a:effectLst/>
                          <a:latin typeface="Times New Roman" panose="02020603050405020304" pitchFamily="18" charset="0"/>
                          <a:ea typeface="Times New Roman" panose="02020603050405020304" pitchFamily="18" charset="0"/>
                        </a:rPr>
                        <a:t>-8</a:t>
                      </a:r>
                      <a:endParaRPr lang="en-GB" sz="210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80136">
                <a:tc>
                  <a:txBody>
                    <a:bodyPr/>
                    <a:lstStyle/>
                    <a:p>
                      <a:pPr algn="just">
                        <a:spcAft>
                          <a:spcPts val="0"/>
                        </a:spcAft>
                      </a:pPr>
                      <a:r>
                        <a:rPr lang="en-GB" sz="2100" dirty="0" smtClean="0">
                          <a:effectLst/>
                          <a:latin typeface="Times New Roman" panose="02020603050405020304" pitchFamily="18" charset="0"/>
                          <a:ea typeface="Times New Roman" panose="02020603050405020304" pitchFamily="18" charset="0"/>
                        </a:rPr>
                        <a:t>Cesium-137</a:t>
                      </a:r>
                      <a:endParaRPr lang="en-GB" sz="2100" dirty="0">
                        <a:effectLst/>
                        <a:latin typeface="Times New Roman" panose="02020603050405020304" pitchFamily="18" charset="0"/>
                        <a:ea typeface="Times New Roman" panose="02020603050405020304" pitchFamily="18" charset="0"/>
                      </a:endParaRPr>
                    </a:p>
                  </a:txBody>
                  <a:tcPr marL="93306" marR="93306" marT="0" marB="0">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a:effectLst/>
                          <a:latin typeface="Times New Roman" panose="02020603050405020304" pitchFamily="18" charset="0"/>
                          <a:ea typeface="Times New Roman" panose="02020603050405020304" pitchFamily="18" charset="0"/>
                        </a:rPr>
                        <a:t>30</a:t>
                      </a:r>
                    </a:p>
                  </a:txBody>
                  <a:tcPr marL="49245" marR="24191"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a:effectLst/>
                          <a:latin typeface="Times New Roman" panose="02020603050405020304" pitchFamily="18" charset="0"/>
                          <a:ea typeface="Times New Roman" panose="02020603050405020304" pitchFamily="18" charset="0"/>
                        </a:rPr>
                        <a:t>years</a:t>
                      </a:r>
                    </a:p>
                  </a:txBody>
                  <a:tcPr marL="49245" marR="24191"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4.8·10</a:t>
                      </a:r>
                      <a:r>
                        <a:rPr lang="en-GB" sz="2100" baseline="30000">
                          <a:effectLst/>
                          <a:latin typeface="Times New Roman" panose="02020603050405020304" pitchFamily="18" charset="0"/>
                          <a:ea typeface="Times New Roman" panose="02020603050405020304" pitchFamily="18" charset="0"/>
                        </a:rPr>
                        <a:t>-9</a:t>
                      </a:r>
                      <a:endParaRPr lang="en-GB" sz="2100">
                        <a:effectLst/>
                        <a:latin typeface="Times New Roman" panose="02020603050405020304" pitchFamily="18" charset="0"/>
                        <a:ea typeface="Times New Roman" panose="02020603050405020304" pitchFamily="18" charset="0"/>
                      </a:endParaRPr>
                    </a:p>
                  </a:txBody>
                  <a:tcPr marL="93306" marR="933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a:effectLst/>
                          <a:latin typeface="Times New Roman" panose="02020603050405020304" pitchFamily="18" charset="0"/>
                          <a:ea typeface="Times New Roman" panose="02020603050405020304" pitchFamily="18" charset="0"/>
                        </a:rPr>
                        <a:t>1.3·10</a:t>
                      </a:r>
                      <a:r>
                        <a:rPr lang="en-GB" sz="2100" baseline="30000">
                          <a:effectLst/>
                          <a:latin typeface="Times New Roman" panose="02020603050405020304" pitchFamily="18" charset="0"/>
                          <a:ea typeface="Times New Roman" panose="02020603050405020304" pitchFamily="18" charset="0"/>
                        </a:rPr>
                        <a:t>-8</a:t>
                      </a:r>
                      <a:endParaRPr lang="en-GB" sz="210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80136">
                <a:tc>
                  <a:txBody>
                    <a:bodyPr/>
                    <a:lstStyle/>
                    <a:p>
                      <a:pPr algn="l">
                        <a:spcAft>
                          <a:spcPts val="0"/>
                        </a:spcAft>
                      </a:pPr>
                      <a:r>
                        <a:rPr lang="en-GB" sz="2100" dirty="0" smtClean="0">
                          <a:effectLst/>
                          <a:latin typeface="Times New Roman" panose="02020603050405020304" pitchFamily="18" charset="0"/>
                          <a:ea typeface="Times New Roman" panose="02020603050405020304" pitchFamily="18" charset="0"/>
                        </a:rPr>
                        <a:t>Plutonium-239</a:t>
                      </a:r>
                      <a:endParaRPr lang="en-GB" sz="2100" dirty="0">
                        <a:effectLst/>
                        <a:latin typeface="Times New Roman" panose="02020603050405020304" pitchFamily="18" charset="0"/>
                        <a:ea typeface="Times New Roman" panose="02020603050405020304" pitchFamily="18" charset="0"/>
                      </a:endParaRPr>
                    </a:p>
                  </a:txBody>
                  <a:tcPr marL="93306" marR="93306" marT="0" marB="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100" dirty="0">
                          <a:effectLst/>
                          <a:latin typeface="Times New Roman" panose="02020603050405020304" pitchFamily="18" charset="0"/>
                          <a:ea typeface="Times New Roman" panose="02020603050405020304" pitchFamily="18" charset="0"/>
                        </a:rPr>
                        <a:t>24100</a:t>
                      </a:r>
                    </a:p>
                  </a:txBody>
                  <a:tcPr marL="49245" marR="24191" marT="0" marB="0">
                    <a:lnL w="190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100" dirty="0">
                          <a:effectLst/>
                          <a:latin typeface="Times New Roman" panose="02020603050405020304" pitchFamily="18" charset="0"/>
                          <a:ea typeface="Times New Roman" panose="02020603050405020304" pitchFamily="18" charset="0"/>
                        </a:rPr>
                        <a:t>years</a:t>
                      </a:r>
                    </a:p>
                  </a:txBody>
                  <a:tcPr marL="49245" marR="24191" marT="0" marB="0">
                    <a:lnL>
                      <a:noFill/>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dirty="0">
                          <a:effectLst/>
                          <a:latin typeface="Times New Roman" panose="02020603050405020304" pitchFamily="18" charset="0"/>
                          <a:ea typeface="Times New Roman" panose="02020603050405020304" pitchFamily="18" charset="0"/>
                        </a:rPr>
                        <a:t>4.7·10</a:t>
                      </a:r>
                      <a:r>
                        <a:rPr lang="en-GB" sz="2100" baseline="30000" dirty="0">
                          <a:effectLst/>
                          <a:latin typeface="Times New Roman" panose="02020603050405020304" pitchFamily="18" charset="0"/>
                          <a:ea typeface="Times New Roman" panose="02020603050405020304" pitchFamily="18" charset="0"/>
                        </a:rPr>
                        <a:t>-5</a:t>
                      </a:r>
                      <a:endParaRPr lang="en-GB" sz="2100" dirty="0">
                        <a:effectLst/>
                        <a:latin typeface="Times New Roman" panose="02020603050405020304" pitchFamily="18" charset="0"/>
                        <a:ea typeface="Times New Roman" panose="02020603050405020304" pitchFamily="18" charset="0"/>
                      </a:endParaRPr>
                    </a:p>
                  </a:txBody>
                  <a:tcPr marL="93306" marR="93306" marT="0"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100" dirty="0">
                          <a:effectLst/>
                          <a:latin typeface="Times New Roman" panose="02020603050405020304" pitchFamily="18" charset="0"/>
                          <a:ea typeface="Times New Roman" panose="02020603050405020304" pitchFamily="18" charset="0"/>
                        </a:rPr>
                        <a:t>2.5·10</a:t>
                      </a:r>
                      <a:r>
                        <a:rPr lang="en-GB" sz="2100" baseline="30000" dirty="0">
                          <a:effectLst/>
                          <a:latin typeface="Times New Roman" panose="02020603050405020304" pitchFamily="18" charset="0"/>
                          <a:ea typeface="Times New Roman" panose="02020603050405020304" pitchFamily="18" charset="0"/>
                        </a:rPr>
                        <a:t>-7</a:t>
                      </a:r>
                      <a:endParaRPr lang="en-GB" sz="2100" dirty="0">
                        <a:effectLst/>
                        <a:latin typeface="Times New Roman" panose="02020603050405020304" pitchFamily="18" charset="0"/>
                        <a:ea typeface="Times New Roman" panose="02020603050405020304" pitchFamily="18" charset="0"/>
                      </a:endParaRPr>
                    </a:p>
                  </a:txBody>
                  <a:tcPr marL="97625" marR="97625" marT="24191" marB="24191">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Tree>
    <p:extLst>
      <p:ext uri="{BB962C8B-B14F-4D97-AF65-F5344CB8AC3E}">
        <p14:creationId xmlns:p14="http://schemas.microsoft.com/office/powerpoint/2010/main" val="112953875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Annual limit of intake (ALI)</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Legislation prescribes dose limits (</a:t>
            </a:r>
            <a:r>
              <a:rPr lang="en-CA" sz="2800" i="1" dirty="0" err="1" smtClean="0"/>
              <a:t>E</a:t>
            </a:r>
            <a:r>
              <a:rPr lang="en-CA" sz="2800" baseline="-25000" dirty="0" err="1" smtClean="0"/>
              <a:t>m</a:t>
            </a:r>
            <a:r>
              <a:rPr lang="en-CA" sz="2800" dirty="0" smtClean="0"/>
              <a:t>) that may be received by workers and members of the public per year</a:t>
            </a:r>
          </a:p>
          <a:p>
            <a:pPr>
              <a:lnSpc>
                <a:spcPct val="90000"/>
              </a:lnSpc>
              <a:spcBef>
                <a:spcPts val="0"/>
              </a:spcBef>
              <a:spcAft>
                <a:spcPts val="1800"/>
              </a:spcAft>
            </a:pPr>
            <a:r>
              <a:rPr lang="en-CA" sz="2800" dirty="0" smtClean="0"/>
              <a:t>If we use these limits and dose coefficients, we can calculate activity (intake) that would result in a committed effective dose equal to </a:t>
            </a:r>
            <a:r>
              <a:rPr lang="en-CA" sz="2800" i="1" dirty="0" err="1" smtClean="0"/>
              <a:t>E</a:t>
            </a:r>
            <a:r>
              <a:rPr lang="en-CA" sz="2800" baseline="-25000" dirty="0" err="1" smtClean="0"/>
              <a:t>m</a:t>
            </a:r>
            <a:r>
              <a:rPr lang="en-CA" sz="2800" dirty="0" smtClean="0"/>
              <a:t>. This activity is called annual limit of intake, or ALI:</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115</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1611452238"/>
              </p:ext>
            </p:extLst>
          </p:nvPr>
        </p:nvGraphicFramePr>
        <p:xfrm>
          <a:off x="3924042" y="4012797"/>
          <a:ext cx="1511915" cy="944536"/>
        </p:xfrm>
        <a:graphic>
          <a:graphicData uri="http://schemas.openxmlformats.org/presentationml/2006/ole">
            <mc:AlternateContent xmlns:mc="http://schemas.openxmlformats.org/markup-compatibility/2006">
              <mc:Choice xmlns:v="urn:schemas-microsoft-com:vml" Requires="v">
                <p:oleObj spid="_x0000_s4298" name="Equation" r:id="rId4" imgW="736600" imgH="431800" progId="Equation.3">
                  <p:embed/>
                </p:oleObj>
              </mc:Choice>
              <mc:Fallback>
                <p:oleObj name="Equation" r:id="rId4" imgW="7366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4042" y="4012797"/>
                        <a:ext cx="1511915" cy="944536"/>
                      </a:xfrm>
                      <a:prstGeom prst="rect">
                        <a:avLst/>
                      </a:prstGeom>
                      <a:noFill/>
                      <a:extLst/>
                    </p:spPr>
                  </p:pic>
                </p:oleObj>
              </mc:Fallback>
            </mc:AlternateContent>
          </a:graphicData>
        </a:graphic>
      </p:graphicFrame>
    </p:spTree>
    <p:extLst>
      <p:ext uri="{BB962C8B-B14F-4D97-AF65-F5344CB8AC3E}">
        <p14:creationId xmlns:p14="http://schemas.microsoft.com/office/powerpoint/2010/main" val="151105575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Derived air concentration (DAC)</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Concentration of radionuclide in air that, if a worker breathed continuously for an entire working year (2000 hours and 1.2 m</a:t>
            </a:r>
            <a:r>
              <a:rPr lang="en-CA" sz="2800" baseline="30000" dirty="0" smtClean="0"/>
              <a:t>3</a:t>
            </a:r>
            <a:r>
              <a:rPr lang="en-CA" sz="2800" dirty="0" smtClean="0"/>
              <a:t>/h breathing rate), would result in worker receiving a committed effective dose equal to annual dose limit</a:t>
            </a:r>
          </a:p>
          <a:p>
            <a:pPr>
              <a:lnSpc>
                <a:spcPct val="90000"/>
              </a:lnSpc>
              <a:spcBef>
                <a:spcPts val="0"/>
              </a:spcBef>
              <a:spcAft>
                <a:spcPts val="1800"/>
              </a:spcAft>
            </a:pPr>
            <a:endParaRPr lang="en-CA" sz="2800" dirty="0"/>
          </a:p>
          <a:p>
            <a:pPr>
              <a:lnSpc>
                <a:spcPct val="90000"/>
              </a:lnSpc>
              <a:spcBef>
                <a:spcPts val="0"/>
              </a:spcBef>
              <a:spcAft>
                <a:spcPts val="1800"/>
              </a:spcAft>
            </a:pPr>
            <a:endParaRPr lang="en-CA" sz="2800" dirty="0" smtClean="0"/>
          </a:p>
          <a:p>
            <a:pPr>
              <a:lnSpc>
                <a:spcPct val="90000"/>
              </a:lnSpc>
              <a:spcBef>
                <a:spcPts val="0"/>
              </a:spcBef>
              <a:spcAft>
                <a:spcPts val="1800"/>
              </a:spcAft>
            </a:pPr>
            <a:endParaRPr lang="en-CA" sz="2800" dirty="0" smtClean="0"/>
          </a:p>
          <a:p>
            <a:pPr>
              <a:lnSpc>
                <a:spcPct val="90000"/>
              </a:lnSpc>
              <a:spcBef>
                <a:spcPts val="0"/>
              </a:spcBef>
              <a:spcAft>
                <a:spcPts val="1800"/>
              </a:spcAft>
            </a:pPr>
            <a:r>
              <a:rPr lang="en-CA" sz="2800" i="1" dirty="0" err="1" smtClean="0"/>
              <a:t>V</a:t>
            </a:r>
            <a:r>
              <a:rPr lang="en-CA" sz="2800" baseline="-25000" dirty="0" err="1" smtClean="0"/>
              <a:t>a</a:t>
            </a:r>
            <a:r>
              <a:rPr lang="en-CA" sz="2800" dirty="0" smtClean="0"/>
              <a:t> = 1.2 m</a:t>
            </a:r>
            <a:r>
              <a:rPr lang="en-CA" sz="2800" baseline="30000" dirty="0" smtClean="0"/>
              <a:t>3</a:t>
            </a:r>
            <a:r>
              <a:rPr lang="en-CA" sz="2800" dirty="0" smtClean="0"/>
              <a:t>/h·2000 h = 2400 m</a:t>
            </a:r>
            <a:r>
              <a:rPr lang="en-CA" sz="2800" baseline="30000" dirty="0" smtClean="0"/>
              <a:t>3</a:t>
            </a:r>
            <a:endParaRPr lang="en-CA" sz="2800" baseline="300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116</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1064931485"/>
              </p:ext>
            </p:extLst>
          </p:nvPr>
        </p:nvGraphicFramePr>
        <p:xfrm>
          <a:off x="3992168" y="3336253"/>
          <a:ext cx="1671663" cy="1067491"/>
        </p:xfrm>
        <a:graphic>
          <a:graphicData uri="http://schemas.openxmlformats.org/presentationml/2006/ole">
            <mc:AlternateContent xmlns:mc="http://schemas.openxmlformats.org/markup-compatibility/2006">
              <mc:Choice xmlns:v="urn:schemas-microsoft-com:vml" Requires="v">
                <p:oleObj spid="_x0000_s5321" name="Equation" r:id="rId4" imgW="787400" imgH="431800" progId="Equation.3">
                  <p:embed/>
                </p:oleObj>
              </mc:Choice>
              <mc:Fallback>
                <p:oleObj name="Equation" r:id="rId4" imgW="787400" imgH="4318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2168" y="3336253"/>
                        <a:ext cx="1671663" cy="1067491"/>
                      </a:xfrm>
                      <a:prstGeom prst="rect">
                        <a:avLst/>
                      </a:prstGeom>
                      <a:noFill/>
                      <a:extLst/>
                    </p:spPr>
                  </p:pic>
                </p:oleObj>
              </mc:Fallback>
            </mc:AlternateContent>
          </a:graphicData>
        </a:graphic>
      </p:graphicFrame>
    </p:spTree>
    <p:extLst>
      <p:ext uri="{BB962C8B-B14F-4D97-AF65-F5344CB8AC3E}">
        <p14:creationId xmlns:p14="http://schemas.microsoft.com/office/powerpoint/2010/main" val="197409532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DACs for occupationally exposed workers</a:t>
            </a:r>
            <a:endParaRPr lang="en-CA"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117</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453448952"/>
              </p:ext>
            </p:extLst>
          </p:nvPr>
        </p:nvGraphicFramePr>
        <p:xfrm>
          <a:off x="1757013" y="2041449"/>
          <a:ext cx="5260475" cy="3686529"/>
        </p:xfrm>
        <a:graphic>
          <a:graphicData uri="http://schemas.openxmlformats.org/drawingml/2006/table">
            <a:tbl>
              <a:tblPr/>
              <a:tblGrid>
                <a:gridCol w="2382518"/>
                <a:gridCol w="2877957"/>
              </a:tblGrid>
              <a:tr h="526647">
                <a:tc>
                  <a:txBody>
                    <a:bodyPr/>
                    <a:lstStyle/>
                    <a:p>
                      <a:pPr algn="ctr">
                        <a:spcAft>
                          <a:spcPts val="0"/>
                        </a:spcAft>
                      </a:pPr>
                      <a:r>
                        <a:rPr lang="en-GB" sz="2700" b="1" dirty="0">
                          <a:effectLst/>
                          <a:latin typeface="Times New Roman" panose="02020603050405020304" pitchFamily="18" charset="0"/>
                          <a:ea typeface="Times New Roman" panose="02020603050405020304" pitchFamily="18" charset="0"/>
                        </a:rPr>
                        <a:t>radionuclide</a:t>
                      </a:r>
                      <a:endParaRPr lang="en-GB" sz="2700" dirty="0">
                        <a:effectLst/>
                        <a:latin typeface="Times New Roman" panose="02020603050405020304" pitchFamily="18" charset="0"/>
                        <a:ea typeface="Times New Roman" panose="02020603050405020304" pitchFamily="18" charset="0"/>
                      </a:endParaRPr>
                    </a:p>
                  </a:txBody>
                  <a:tcPr marL="98677" marR="98677" marT="24451" marB="2445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b="1" dirty="0" err="1">
                          <a:effectLst/>
                          <a:latin typeface="Times New Roman" panose="02020603050405020304" pitchFamily="18" charset="0"/>
                          <a:ea typeface="Times New Roman" panose="02020603050405020304" pitchFamily="18" charset="0"/>
                        </a:rPr>
                        <a:t>DAC</a:t>
                      </a:r>
                      <a:r>
                        <a:rPr lang="en-GB" sz="2700" b="1" dirty="0">
                          <a:effectLst/>
                          <a:latin typeface="Times New Roman" panose="02020603050405020304" pitchFamily="18" charset="0"/>
                          <a:ea typeface="Times New Roman" panose="02020603050405020304" pitchFamily="18" charset="0"/>
                        </a:rPr>
                        <a:t> [Bq/m</a:t>
                      </a:r>
                      <a:r>
                        <a:rPr lang="en-GB" sz="2700" b="1" baseline="30000" dirty="0">
                          <a:effectLst/>
                          <a:latin typeface="Times New Roman" panose="02020603050405020304" pitchFamily="18" charset="0"/>
                          <a:ea typeface="Times New Roman" panose="02020603050405020304" pitchFamily="18" charset="0"/>
                        </a:rPr>
                        <a:t>3</a:t>
                      </a:r>
                      <a:r>
                        <a:rPr lang="en-GB" sz="2700" b="1" dirty="0">
                          <a:effectLst/>
                          <a:latin typeface="Times New Roman" panose="02020603050405020304" pitchFamily="18" charset="0"/>
                          <a:ea typeface="Times New Roman" panose="02020603050405020304" pitchFamily="18" charset="0"/>
                        </a:rPr>
                        <a:t>]</a:t>
                      </a:r>
                      <a:endParaRPr lang="en-GB" sz="2700" dirty="0">
                        <a:effectLst/>
                        <a:latin typeface="Times New Roman" panose="02020603050405020304" pitchFamily="18" charset="0"/>
                        <a:ea typeface="Times New Roman" panose="02020603050405020304" pitchFamily="18" charset="0"/>
                      </a:endParaRPr>
                    </a:p>
                  </a:txBody>
                  <a:tcPr marL="94312" marR="94312"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526647">
                <a:tc>
                  <a:txBody>
                    <a:bodyPr/>
                    <a:lstStyle/>
                    <a:p>
                      <a:pPr algn="ctr">
                        <a:spcAft>
                          <a:spcPts val="0"/>
                        </a:spcAft>
                      </a:pPr>
                      <a:r>
                        <a:rPr lang="en-GB" sz="2700" baseline="0" dirty="0" smtClean="0">
                          <a:effectLst/>
                          <a:latin typeface="Times New Roman" panose="02020603050405020304" pitchFamily="18" charset="0"/>
                          <a:ea typeface="Times New Roman" panose="02020603050405020304" pitchFamily="18" charset="0"/>
                        </a:rPr>
                        <a:t>Tritium</a:t>
                      </a:r>
                      <a:endParaRPr lang="en-GB" sz="2700" baseline="0" dirty="0">
                        <a:effectLst/>
                        <a:latin typeface="Times New Roman" panose="02020603050405020304" pitchFamily="18" charset="0"/>
                        <a:ea typeface="Times New Roman" panose="02020603050405020304" pitchFamily="18" charset="0"/>
                      </a:endParaRPr>
                    </a:p>
                  </a:txBody>
                  <a:tcPr marL="74226" marR="74226" marT="24451" marB="2445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460 000</a:t>
                      </a:r>
                    </a:p>
                  </a:txBody>
                  <a:tcPr marL="24451" marR="24451" marT="24451" marB="2445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526647">
                <a:tc>
                  <a:txBody>
                    <a:bodyPr/>
                    <a:lstStyle/>
                    <a:p>
                      <a:pPr algn="ctr">
                        <a:spcAft>
                          <a:spcPts val="0"/>
                        </a:spcAft>
                      </a:pPr>
                      <a:r>
                        <a:rPr lang="en-GB" sz="2700" dirty="0" smtClean="0">
                          <a:effectLst/>
                          <a:latin typeface="Times New Roman" panose="02020603050405020304" pitchFamily="18" charset="0"/>
                          <a:ea typeface="Times New Roman" panose="02020603050405020304" pitchFamily="18" charset="0"/>
                        </a:rPr>
                        <a:t>Cobalt-60</a:t>
                      </a:r>
                      <a:endParaRPr lang="en-GB" sz="2700" dirty="0">
                        <a:effectLst/>
                        <a:latin typeface="Times New Roman" panose="02020603050405020304" pitchFamily="18" charset="0"/>
                        <a:ea typeface="Times New Roman" panose="02020603050405020304" pitchFamily="18" charset="0"/>
                      </a:endParaRPr>
                    </a:p>
                  </a:txBody>
                  <a:tcPr marL="74226" marR="74226" marT="24451" marB="2445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       290</a:t>
                      </a:r>
                    </a:p>
                  </a:txBody>
                  <a:tcPr marL="24451" marR="24451" marT="24451" marB="2445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526647">
                <a:tc>
                  <a:txBody>
                    <a:bodyPr/>
                    <a:lstStyle/>
                    <a:p>
                      <a:pPr algn="ctr">
                        <a:spcAft>
                          <a:spcPts val="0"/>
                        </a:spcAft>
                      </a:pPr>
                      <a:r>
                        <a:rPr lang="en-GB" sz="2700" dirty="0" smtClean="0">
                          <a:effectLst/>
                          <a:latin typeface="Times New Roman" panose="02020603050405020304" pitchFamily="18" charset="0"/>
                          <a:ea typeface="Times New Roman" panose="02020603050405020304" pitchFamily="18" charset="0"/>
                        </a:rPr>
                        <a:t>Strontium-90</a:t>
                      </a:r>
                      <a:endParaRPr lang="en-GB" sz="2700" dirty="0">
                        <a:effectLst/>
                        <a:latin typeface="Times New Roman" panose="02020603050405020304" pitchFamily="18" charset="0"/>
                        <a:ea typeface="Times New Roman" panose="02020603050405020304" pitchFamily="18" charset="0"/>
                      </a:endParaRPr>
                    </a:p>
                  </a:txBody>
                  <a:tcPr marL="74226" marR="74226" marT="24451" marB="2445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        56</a:t>
                      </a:r>
                    </a:p>
                  </a:txBody>
                  <a:tcPr marL="24451" marR="24451" marT="24451" marB="2445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526647">
                <a:tc>
                  <a:txBody>
                    <a:bodyPr/>
                    <a:lstStyle/>
                    <a:p>
                      <a:pPr algn="ctr">
                        <a:spcAft>
                          <a:spcPts val="0"/>
                        </a:spcAft>
                      </a:pPr>
                      <a:r>
                        <a:rPr lang="en-GB" sz="2700" dirty="0" smtClean="0">
                          <a:effectLst/>
                          <a:latin typeface="Times New Roman" panose="02020603050405020304" pitchFamily="18" charset="0"/>
                          <a:ea typeface="Times New Roman" panose="02020603050405020304" pitchFamily="18" charset="0"/>
                        </a:rPr>
                        <a:t>Iodine-131</a:t>
                      </a:r>
                      <a:endParaRPr lang="en-GB" sz="2700" dirty="0">
                        <a:effectLst/>
                        <a:latin typeface="Times New Roman" panose="02020603050405020304" pitchFamily="18" charset="0"/>
                        <a:ea typeface="Times New Roman" panose="02020603050405020304" pitchFamily="18" charset="0"/>
                      </a:endParaRPr>
                    </a:p>
                  </a:txBody>
                  <a:tcPr marL="74226" marR="74226" marT="24451" marB="2445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    1100</a:t>
                      </a:r>
                    </a:p>
                  </a:txBody>
                  <a:tcPr marL="24451" marR="24451" marT="24451" marB="2445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526647">
                <a:tc>
                  <a:txBody>
                    <a:bodyPr/>
                    <a:lstStyle/>
                    <a:p>
                      <a:pPr algn="ctr">
                        <a:spcAft>
                          <a:spcPts val="0"/>
                        </a:spcAft>
                      </a:pPr>
                      <a:r>
                        <a:rPr lang="en-GB" sz="2700" dirty="0" smtClean="0">
                          <a:effectLst/>
                          <a:latin typeface="Times New Roman" panose="02020603050405020304" pitchFamily="18" charset="0"/>
                          <a:ea typeface="Times New Roman" panose="02020603050405020304" pitchFamily="18" charset="0"/>
                        </a:rPr>
                        <a:t>Cesium-137</a:t>
                      </a:r>
                      <a:endParaRPr lang="en-GB" sz="2700" dirty="0">
                        <a:effectLst/>
                        <a:latin typeface="Times New Roman" panose="02020603050405020304" pitchFamily="18" charset="0"/>
                        <a:ea typeface="Times New Roman" panose="02020603050405020304" pitchFamily="18" charset="0"/>
                      </a:endParaRPr>
                    </a:p>
                  </a:txBody>
                  <a:tcPr marL="74226" marR="74226" marT="24451" marB="2445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    1700</a:t>
                      </a:r>
                    </a:p>
                  </a:txBody>
                  <a:tcPr marL="24451" marR="24451" marT="24451" marB="2445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526647">
                <a:tc>
                  <a:txBody>
                    <a:bodyPr/>
                    <a:lstStyle/>
                    <a:p>
                      <a:pPr algn="ctr">
                        <a:spcAft>
                          <a:spcPts val="0"/>
                        </a:spcAft>
                      </a:pPr>
                      <a:r>
                        <a:rPr lang="en-GB" sz="2700" dirty="0" smtClean="0">
                          <a:effectLst/>
                          <a:latin typeface="Times New Roman" panose="02020603050405020304" pitchFamily="18" charset="0"/>
                          <a:ea typeface="Times New Roman" panose="02020603050405020304" pitchFamily="18" charset="0"/>
                        </a:rPr>
                        <a:t>Plutonium-239</a:t>
                      </a:r>
                      <a:endParaRPr lang="en-GB" sz="2700" dirty="0">
                        <a:effectLst/>
                        <a:latin typeface="Times New Roman" panose="02020603050405020304" pitchFamily="18" charset="0"/>
                        <a:ea typeface="Times New Roman" panose="02020603050405020304" pitchFamily="18" charset="0"/>
                      </a:endParaRPr>
                    </a:p>
                  </a:txBody>
                  <a:tcPr marL="74226" marR="74226" marT="24451" marB="24451"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700" dirty="0">
                          <a:effectLst/>
                          <a:latin typeface="Times New Roman" panose="02020603050405020304" pitchFamily="18" charset="0"/>
                          <a:ea typeface="Times New Roman" panose="02020603050405020304" pitchFamily="18" charset="0"/>
                        </a:rPr>
                        <a:t>               0.18</a:t>
                      </a:r>
                    </a:p>
                  </a:txBody>
                  <a:tcPr marL="24451" marR="24451" marT="24451" marB="24451"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Tree>
    <p:extLst>
      <p:ext uri="{BB962C8B-B14F-4D97-AF65-F5344CB8AC3E}">
        <p14:creationId xmlns:p14="http://schemas.microsoft.com/office/powerpoint/2010/main" val="75696063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Exposure to radioactive noble gases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Radioactive noble gases do not enter human metabolism and do not contribute to committed effective dose</a:t>
            </a:r>
          </a:p>
          <a:p>
            <a:pPr>
              <a:lnSpc>
                <a:spcPct val="90000"/>
              </a:lnSpc>
              <a:spcBef>
                <a:spcPts val="0"/>
              </a:spcBef>
              <a:spcAft>
                <a:spcPts val="1800"/>
              </a:spcAft>
            </a:pPr>
            <a:r>
              <a:rPr lang="en-CA" sz="2800" dirty="0" smtClean="0"/>
              <a:t>Inhaled and exhaled, resulting mainly in external exposure from radionuclides in ambient air</a:t>
            </a:r>
          </a:p>
          <a:p>
            <a:pPr>
              <a:lnSpc>
                <a:spcPct val="90000"/>
              </a:lnSpc>
              <a:spcBef>
                <a:spcPts val="0"/>
              </a:spcBef>
              <a:spcAft>
                <a:spcPts val="1800"/>
              </a:spcAft>
            </a:pPr>
            <a:r>
              <a:rPr lang="en-CA" sz="2800" dirty="0" smtClean="0"/>
              <a:t>Dose can be calculated from air concentration and time of exposure</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118</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598373806"/>
              </p:ext>
            </p:extLst>
          </p:nvPr>
        </p:nvGraphicFramePr>
        <p:xfrm>
          <a:off x="1907508" y="4064459"/>
          <a:ext cx="7542492" cy="2275840"/>
        </p:xfrm>
        <a:graphic>
          <a:graphicData uri="http://schemas.openxmlformats.org/drawingml/2006/table">
            <a:tbl>
              <a:tblPr/>
              <a:tblGrid>
                <a:gridCol w="1541755"/>
                <a:gridCol w="780789"/>
                <a:gridCol w="311656"/>
                <a:gridCol w="4908292"/>
              </a:tblGrid>
              <a:tr h="0">
                <a:tc>
                  <a:txBody>
                    <a:bodyPr/>
                    <a:lstStyle/>
                    <a:p>
                      <a:pPr algn="ctr">
                        <a:spcAft>
                          <a:spcPts val="0"/>
                        </a:spcAft>
                      </a:pPr>
                      <a:r>
                        <a:rPr lang="en-GB" sz="2000" b="1" dirty="0">
                          <a:solidFill>
                            <a:schemeClr val="accent6">
                              <a:lumMod val="50000"/>
                            </a:schemeClr>
                          </a:solidFill>
                          <a:effectLst/>
                          <a:latin typeface="Times New Roman" panose="02020603050405020304" pitchFamily="18" charset="0"/>
                          <a:ea typeface="Times New Roman" panose="02020603050405020304" pitchFamily="18" charset="0"/>
                        </a:rPr>
                        <a:t>Noble gas radionuclide</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gridSpan="2">
                  <a:txBody>
                    <a:bodyPr/>
                    <a:lstStyle/>
                    <a:p>
                      <a:pPr algn="ctr">
                        <a:spcAft>
                          <a:spcPts val="0"/>
                        </a:spcAft>
                      </a:pPr>
                      <a:r>
                        <a:rPr lang="en-GB" sz="2000" b="1" i="1" dirty="0">
                          <a:solidFill>
                            <a:schemeClr val="accent6">
                              <a:lumMod val="50000"/>
                            </a:schemeClr>
                          </a:solidFill>
                          <a:effectLst/>
                          <a:latin typeface="Times New Roman" panose="02020603050405020304" pitchFamily="18" charset="0"/>
                          <a:ea typeface="Times New Roman" panose="02020603050405020304" pitchFamily="18" charset="0"/>
                        </a:rPr>
                        <a:t>t</a:t>
                      </a:r>
                      <a:r>
                        <a:rPr lang="en-GB" sz="2000" b="1" baseline="-25000" dirty="0">
                          <a:solidFill>
                            <a:schemeClr val="accent6">
                              <a:lumMod val="50000"/>
                            </a:schemeClr>
                          </a:solidFill>
                          <a:effectLst/>
                          <a:latin typeface="Times New Roman" panose="02020603050405020304" pitchFamily="18" charset="0"/>
                          <a:ea typeface="Times New Roman" panose="02020603050405020304" pitchFamily="18" charset="0"/>
                        </a:rPr>
                        <a:t>1/2</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hMerge="1">
                  <a:txBody>
                    <a:bodyPr/>
                    <a:lstStyle/>
                    <a:p>
                      <a:endParaRPr lang="en-GB"/>
                    </a:p>
                  </a:txBody>
                  <a:tcPr/>
                </a:tc>
                <a:tc>
                  <a:txBody>
                    <a:bodyPr/>
                    <a:lstStyle/>
                    <a:p>
                      <a:pPr algn="ctr">
                        <a:spcAft>
                          <a:spcPts val="0"/>
                        </a:spcAft>
                      </a:pPr>
                      <a:r>
                        <a:rPr lang="en-GB" sz="2000" b="1" dirty="0">
                          <a:solidFill>
                            <a:schemeClr val="accent6">
                              <a:lumMod val="50000"/>
                            </a:schemeClr>
                          </a:solidFill>
                          <a:effectLst/>
                          <a:latin typeface="Times New Roman" panose="02020603050405020304" pitchFamily="18" charset="0"/>
                          <a:ea typeface="Times New Roman" panose="02020603050405020304" pitchFamily="18" charset="0"/>
                        </a:rPr>
                        <a:t>Effective dose received </a:t>
                      </a:r>
                      <a:r>
                        <a:rPr lang="en-GB" sz="2000" b="1" dirty="0" smtClean="0">
                          <a:solidFill>
                            <a:schemeClr val="accent6">
                              <a:lumMod val="50000"/>
                            </a:schemeClr>
                          </a:solidFill>
                          <a:effectLst/>
                          <a:latin typeface="Times New Roman" panose="02020603050405020304" pitchFamily="18" charset="0"/>
                          <a:ea typeface="Times New Roman" panose="02020603050405020304" pitchFamily="18" charset="0"/>
                        </a:rPr>
                        <a:t>in one </a:t>
                      </a:r>
                      <a:r>
                        <a:rPr lang="sl-SI" sz="2000" b="1" dirty="0" smtClean="0">
                          <a:solidFill>
                            <a:schemeClr val="accent6">
                              <a:lumMod val="50000"/>
                            </a:schemeClr>
                          </a:solidFill>
                          <a:effectLst/>
                          <a:latin typeface="Times New Roman" panose="02020603050405020304" pitchFamily="18" charset="0"/>
                          <a:ea typeface="Times New Roman" panose="02020603050405020304" pitchFamily="18" charset="0"/>
                        </a:rPr>
                        <a:t/>
                      </a:r>
                      <a:br>
                        <a:rPr lang="sl-SI" sz="2000" b="1" dirty="0" smtClean="0">
                          <a:solidFill>
                            <a:schemeClr val="accent6">
                              <a:lumMod val="50000"/>
                            </a:schemeClr>
                          </a:solidFill>
                          <a:effectLst/>
                          <a:latin typeface="Times New Roman" panose="02020603050405020304" pitchFamily="18" charset="0"/>
                          <a:ea typeface="Times New Roman" panose="02020603050405020304" pitchFamily="18" charset="0"/>
                        </a:rPr>
                      </a:br>
                      <a:r>
                        <a:rPr lang="en-GB" sz="2000" b="1" dirty="0" smtClean="0">
                          <a:solidFill>
                            <a:schemeClr val="accent6">
                              <a:lumMod val="50000"/>
                            </a:schemeClr>
                          </a:solidFill>
                          <a:effectLst/>
                          <a:latin typeface="Times New Roman" panose="02020603050405020304" pitchFamily="18" charset="0"/>
                          <a:ea typeface="Times New Roman" panose="02020603050405020304" pitchFamily="18" charset="0"/>
                        </a:rPr>
                        <a:t>day </a:t>
                      </a:r>
                      <a:r>
                        <a:rPr lang="en-GB" sz="2000" b="1" dirty="0">
                          <a:solidFill>
                            <a:schemeClr val="accent6">
                              <a:lumMod val="50000"/>
                            </a:schemeClr>
                          </a:solidFill>
                          <a:effectLst/>
                          <a:latin typeface="Times New Roman" panose="02020603050405020304" pitchFamily="18" charset="0"/>
                          <a:ea typeface="Times New Roman" panose="02020603050405020304" pitchFamily="18" charset="0"/>
                        </a:rPr>
                        <a:t>per unit of concentration in air </a:t>
                      </a:r>
                      <a:r>
                        <a:rPr lang="sl-SI" sz="2000" b="1" dirty="0" smtClean="0">
                          <a:solidFill>
                            <a:schemeClr val="accent6">
                              <a:lumMod val="50000"/>
                            </a:schemeClr>
                          </a:solidFill>
                          <a:effectLst/>
                          <a:latin typeface="Times New Roman" panose="02020603050405020304" pitchFamily="18" charset="0"/>
                          <a:ea typeface="Times New Roman" panose="02020603050405020304" pitchFamily="18" charset="0"/>
                        </a:rPr>
                        <a:t/>
                      </a:r>
                      <a:br>
                        <a:rPr lang="sl-SI" sz="2000" b="1" dirty="0" smtClean="0">
                          <a:solidFill>
                            <a:schemeClr val="accent6">
                              <a:lumMod val="50000"/>
                            </a:schemeClr>
                          </a:solidFill>
                          <a:effectLst/>
                          <a:latin typeface="Times New Roman" panose="02020603050405020304" pitchFamily="18" charset="0"/>
                          <a:ea typeface="Times New Roman" panose="02020603050405020304" pitchFamily="18" charset="0"/>
                        </a:rPr>
                      </a:br>
                      <a:r>
                        <a:rPr lang="en-GB" sz="2000" b="1" dirty="0" smtClean="0">
                          <a:solidFill>
                            <a:schemeClr val="accent6">
                              <a:lumMod val="50000"/>
                            </a:schemeClr>
                          </a:solidFill>
                          <a:effectLst/>
                          <a:latin typeface="Times New Roman" panose="02020603050405020304" pitchFamily="18" charset="0"/>
                          <a:ea typeface="Times New Roman" panose="02020603050405020304" pitchFamily="18" charset="0"/>
                        </a:rPr>
                        <a:t>[</a:t>
                      </a:r>
                      <a:r>
                        <a:rPr lang="en-GB" sz="2000" b="1" dirty="0">
                          <a:solidFill>
                            <a:schemeClr val="accent6">
                              <a:lumMod val="50000"/>
                            </a:schemeClr>
                          </a:solidFill>
                          <a:effectLst/>
                          <a:latin typeface="Times New Roman" panose="02020603050405020304" pitchFamily="18" charset="0"/>
                          <a:ea typeface="Times New Roman" panose="02020603050405020304" pitchFamily="18" charset="0"/>
                        </a:rPr>
                        <a:t>Sv d</a:t>
                      </a:r>
                      <a:r>
                        <a:rPr lang="en-GB" sz="2000" b="1" baseline="30000" dirty="0">
                          <a:solidFill>
                            <a:schemeClr val="accent6">
                              <a:lumMod val="50000"/>
                            </a:schemeClr>
                          </a:solidFill>
                          <a:effectLst/>
                          <a:latin typeface="Times New Roman" panose="02020603050405020304" pitchFamily="18" charset="0"/>
                          <a:ea typeface="Times New Roman" panose="02020603050405020304" pitchFamily="18" charset="0"/>
                        </a:rPr>
                        <a:t>-1</a:t>
                      </a:r>
                      <a:r>
                        <a:rPr lang="en-GB" sz="2000" b="1" dirty="0">
                          <a:solidFill>
                            <a:schemeClr val="accent6">
                              <a:lumMod val="50000"/>
                            </a:schemeClr>
                          </a:solidFill>
                          <a:effectLst/>
                          <a:latin typeface="Times New Roman" panose="02020603050405020304" pitchFamily="18" charset="0"/>
                          <a:ea typeface="Times New Roman" panose="02020603050405020304" pitchFamily="18" charset="0"/>
                        </a:rPr>
                        <a:t> /Bq m</a:t>
                      </a:r>
                      <a:r>
                        <a:rPr lang="en-GB" sz="2000" b="1" baseline="30000" dirty="0">
                          <a:solidFill>
                            <a:schemeClr val="accent6">
                              <a:lumMod val="50000"/>
                            </a:schemeClr>
                          </a:solidFill>
                          <a:effectLst/>
                          <a:latin typeface="Times New Roman" panose="02020603050405020304" pitchFamily="18" charset="0"/>
                          <a:ea typeface="Times New Roman" panose="02020603050405020304" pitchFamily="18" charset="0"/>
                        </a:rPr>
                        <a:t>-3</a:t>
                      </a:r>
                      <a:r>
                        <a:rPr lang="en-GB" sz="2000" b="1" dirty="0">
                          <a:solidFill>
                            <a:schemeClr val="accent6">
                              <a:lumMod val="50000"/>
                            </a:schemeClr>
                          </a:solidFill>
                          <a:effectLst/>
                          <a:latin typeface="Times New Roman" panose="02020603050405020304" pitchFamily="18" charset="0"/>
                          <a:ea typeface="Times New Roman" panose="02020603050405020304" pitchFamily="18" charset="0"/>
                        </a:rPr>
                        <a:t>]</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2000" dirty="0" smtClean="0">
                          <a:solidFill>
                            <a:schemeClr val="accent6">
                              <a:lumMod val="50000"/>
                            </a:schemeClr>
                          </a:solidFill>
                          <a:effectLst/>
                          <a:latin typeface="Times New Roman" panose="02020603050405020304" pitchFamily="18" charset="0"/>
                          <a:ea typeface="Times New Roman" panose="02020603050405020304" pitchFamily="18" charset="0"/>
                        </a:rPr>
                        <a:t>Argon-41</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000" dirty="0">
                          <a:solidFill>
                            <a:schemeClr val="accent6">
                              <a:lumMod val="50000"/>
                            </a:schemeClr>
                          </a:solidFill>
                          <a:effectLst/>
                          <a:latin typeface="Times New Roman" panose="02020603050405020304" pitchFamily="18" charset="0"/>
                          <a:ea typeface="Times New Roman" panose="02020603050405020304" pitchFamily="18" charset="0"/>
                        </a:rPr>
                        <a:t>1.83</a:t>
                      </a:r>
                    </a:p>
                  </a:txBody>
                  <a:tcPr marL="17780" marR="17780" marT="17780" marB="17780" anchor="ctr">
                    <a:lnL w="1270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000" dirty="0" smtClean="0">
                          <a:solidFill>
                            <a:schemeClr val="accent6">
                              <a:lumMod val="50000"/>
                            </a:schemeClr>
                          </a:solidFill>
                          <a:effectLst/>
                          <a:latin typeface="Times New Roman" panose="02020603050405020304" pitchFamily="18" charset="0"/>
                          <a:ea typeface="Times New Roman" panose="02020603050405020304" pitchFamily="18" charset="0"/>
                        </a:rPr>
                        <a:t>h</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17780" marB="17780" anchor="ctr">
                    <a:lnL>
                      <a:noFill/>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solidFill>
                            <a:schemeClr val="accent6">
                              <a:lumMod val="50000"/>
                            </a:schemeClr>
                          </a:solidFill>
                          <a:effectLst/>
                          <a:latin typeface="Times New Roman" panose="02020603050405020304" pitchFamily="18" charset="0"/>
                          <a:ea typeface="Times New Roman" panose="02020603050405020304" pitchFamily="18" charset="0"/>
                        </a:rPr>
                        <a:t>5.3·10</a:t>
                      </a:r>
                      <a:r>
                        <a:rPr lang="en-GB" sz="2000" baseline="30000" dirty="0">
                          <a:solidFill>
                            <a:schemeClr val="accent6">
                              <a:lumMod val="50000"/>
                            </a:schemeClr>
                          </a:solidFill>
                          <a:effectLst/>
                          <a:latin typeface="Times New Roman" panose="02020603050405020304" pitchFamily="18" charset="0"/>
                          <a:ea typeface="Times New Roman" panose="02020603050405020304" pitchFamily="18" charset="0"/>
                        </a:rPr>
                        <a:t>-9</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2000" dirty="0" smtClean="0">
                          <a:solidFill>
                            <a:schemeClr val="accent6">
                              <a:lumMod val="50000"/>
                            </a:schemeClr>
                          </a:solidFill>
                          <a:effectLst/>
                          <a:latin typeface="Times New Roman" panose="02020603050405020304" pitchFamily="18" charset="0"/>
                          <a:ea typeface="Times New Roman" panose="02020603050405020304" pitchFamily="18" charset="0"/>
                        </a:rPr>
                        <a:t>Krypton-85</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000">
                          <a:solidFill>
                            <a:schemeClr val="accent6">
                              <a:lumMod val="50000"/>
                            </a:schemeClr>
                          </a:solidFill>
                          <a:effectLst/>
                          <a:latin typeface="Times New Roman" panose="02020603050405020304" pitchFamily="18" charset="0"/>
                          <a:ea typeface="Times New Roman" panose="02020603050405020304" pitchFamily="18" charset="0"/>
                        </a:rPr>
                        <a:t>10.7</a:t>
                      </a:r>
                    </a:p>
                  </a:txBody>
                  <a:tcPr marL="17780" marR="17780" marT="17780" marB="1778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000" dirty="0" smtClean="0">
                          <a:solidFill>
                            <a:schemeClr val="accent6">
                              <a:lumMod val="50000"/>
                            </a:schemeClr>
                          </a:solidFill>
                          <a:effectLst/>
                          <a:latin typeface="Times New Roman" panose="02020603050405020304" pitchFamily="18" charset="0"/>
                          <a:ea typeface="Times New Roman" panose="02020603050405020304" pitchFamily="18" charset="0"/>
                        </a:rPr>
                        <a:t>y</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17780" marB="1778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solidFill>
                            <a:schemeClr val="accent6">
                              <a:lumMod val="50000"/>
                            </a:schemeClr>
                          </a:solidFill>
                          <a:effectLst/>
                          <a:latin typeface="Times New Roman" panose="02020603050405020304" pitchFamily="18" charset="0"/>
                          <a:ea typeface="Times New Roman" panose="02020603050405020304" pitchFamily="18" charset="0"/>
                        </a:rPr>
                        <a:t>2.2·10</a:t>
                      </a:r>
                      <a:r>
                        <a:rPr lang="en-GB" sz="2000" baseline="30000" dirty="0">
                          <a:solidFill>
                            <a:schemeClr val="accent6">
                              <a:lumMod val="50000"/>
                            </a:schemeClr>
                          </a:solidFill>
                          <a:effectLst/>
                          <a:latin typeface="Times New Roman" panose="02020603050405020304" pitchFamily="18" charset="0"/>
                          <a:ea typeface="Times New Roman" panose="02020603050405020304" pitchFamily="18" charset="0"/>
                        </a:rPr>
                        <a:t>-11</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17780" marB="17780" anchor="b">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2000" dirty="0" smtClean="0">
                          <a:solidFill>
                            <a:schemeClr val="accent6">
                              <a:lumMod val="50000"/>
                            </a:schemeClr>
                          </a:solidFill>
                          <a:effectLst/>
                          <a:latin typeface="Times New Roman" panose="02020603050405020304" pitchFamily="18" charset="0"/>
                          <a:ea typeface="Times New Roman" panose="02020603050405020304" pitchFamily="18" charset="0"/>
                        </a:rPr>
                        <a:t>Xenon-133</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000" dirty="0">
                          <a:solidFill>
                            <a:schemeClr val="accent6">
                              <a:lumMod val="50000"/>
                            </a:schemeClr>
                          </a:solidFill>
                          <a:effectLst/>
                          <a:latin typeface="Times New Roman" panose="02020603050405020304" pitchFamily="18" charset="0"/>
                          <a:ea typeface="Times New Roman" panose="02020603050405020304" pitchFamily="18" charset="0"/>
                        </a:rPr>
                        <a:t>5.24</a:t>
                      </a:r>
                    </a:p>
                  </a:txBody>
                  <a:tcPr marL="17780" marR="17780" marT="17780" marB="1778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000" dirty="0" smtClean="0">
                          <a:solidFill>
                            <a:schemeClr val="accent6">
                              <a:lumMod val="50000"/>
                            </a:schemeClr>
                          </a:solidFill>
                          <a:effectLst/>
                          <a:latin typeface="Times New Roman" panose="02020603050405020304" pitchFamily="18" charset="0"/>
                          <a:ea typeface="Times New Roman" panose="02020603050405020304" pitchFamily="18" charset="0"/>
                        </a:rPr>
                        <a:t>d</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17780" marB="1778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solidFill>
                            <a:schemeClr val="accent6">
                              <a:lumMod val="50000"/>
                            </a:schemeClr>
                          </a:solidFill>
                          <a:effectLst/>
                          <a:latin typeface="Times New Roman" panose="02020603050405020304" pitchFamily="18" charset="0"/>
                          <a:ea typeface="Times New Roman" panose="02020603050405020304" pitchFamily="18" charset="0"/>
                        </a:rPr>
                        <a:t>1.2·10</a:t>
                      </a:r>
                      <a:r>
                        <a:rPr lang="en-GB" sz="2000" baseline="30000" dirty="0">
                          <a:solidFill>
                            <a:schemeClr val="accent6">
                              <a:lumMod val="50000"/>
                            </a:schemeClr>
                          </a:solidFill>
                          <a:effectLst/>
                          <a:latin typeface="Times New Roman" panose="02020603050405020304" pitchFamily="18" charset="0"/>
                          <a:ea typeface="Times New Roman" panose="02020603050405020304" pitchFamily="18" charset="0"/>
                        </a:rPr>
                        <a:t>-10</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17780" marB="17780" anchor="b">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2000" dirty="0" smtClean="0">
                          <a:solidFill>
                            <a:schemeClr val="accent6">
                              <a:lumMod val="50000"/>
                            </a:schemeClr>
                          </a:solidFill>
                          <a:effectLst/>
                          <a:latin typeface="Times New Roman" panose="02020603050405020304" pitchFamily="18" charset="0"/>
                          <a:ea typeface="Times New Roman" panose="02020603050405020304" pitchFamily="18" charset="0"/>
                        </a:rPr>
                        <a:t>Xenon-135</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2000" dirty="0">
                          <a:solidFill>
                            <a:schemeClr val="accent6">
                              <a:lumMod val="50000"/>
                            </a:schemeClr>
                          </a:solidFill>
                          <a:effectLst/>
                          <a:latin typeface="Times New Roman" panose="02020603050405020304" pitchFamily="18" charset="0"/>
                          <a:ea typeface="Times New Roman" panose="02020603050405020304" pitchFamily="18" charset="0"/>
                        </a:rPr>
                        <a:t>9.1</a:t>
                      </a:r>
                    </a:p>
                  </a:txBody>
                  <a:tcPr marL="17780" marR="17780" marT="17780" marB="1778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just">
                        <a:spcAft>
                          <a:spcPts val="0"/>
                        </a:spcAft>
                      </a:pPr>
                      <a:r>
                        <a:rPr lang="en-GB" sz="2000" dirty="0" smtClean="0">
                          <a:solidFill>
                            <a:schemeClr val="accent6">
                              <a:lumMod val="50000"/>
                            </a:schemeClr>
                          </a:solidFill>
                          <a:effectLst/>
                          <a:latin typeface="Times New Roman" panose="02020603050405020304" pitchFamily="18" charset="0"/>
                          <a:ea typeface="Times New Roman" panose="02020603050405020304" pitchFamily="18" charset="0"/>
                        </a:rPr>
                        <a:t>h</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17780" marB="1778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solidFill>
                            <a:schemeClr val="accent6">
                              <a:lumMod val="50000"/>
                            </a:schemeClr>
                          </a:solidFill>
                          <a:effectLst/>
                          <a:latin typeface="Times New Roman" panose="02020603050405020304" pitchFamily="18" charset="0"/>
                          <a:ea typeface="Times New Roman" panose="02020603050405020304" pitchFamily="18" charset="0"/>
                        </a:rPr>
                        <a:t>9.6·10</a:t>
                      </a:r>
                      <a:r>
                        <a:rPr lang="en-GB" sz="2000" baseline="30000" dirty="0">
                          <a:solidFill>
                            <a:schemeClr val="accent6">
                              <a:lumMod val="50000"/>
                            </a:schemeClr>
                          </a:solidFill>
                          <a:effectLst/>
                          <a:latin typeface="Times New Roman" panose="02020603050405020304" pitchFamily="18" charset="0"/>
                          <a:ea typeface="Times New Roman" panose="02020603050405020304" pitchFamily="18" charset="0"/>
                        </a:rPr>
                        <a:t>-10</a:t>
                      </a:r>
                      <a:endParaRPr lang="en-GB" sz="2000" dirty="0">
                        <a:solidFill>
                          <a:schemeClr val="accent6">
                            <a:lumMod val="50000"/>
                          </a:schemeClr>
                        </a:solidFill>
                        <a:effectLst/>
                        <a:latin typeface="Times New Roman" panose="02020603050405020304" pitchFamily="18" charset="0"/>
                        <a:ea typeface="Times New Roman" panose="02020603050405020304" pitchFamily="18" charset="0"/>
                      </a:endParaRPr>
                    </a:p>
                  </a:txBody>
                  <a:tcPr marL="17780" marR="17780" marT="17780" marB="17780" anchor="b">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Tree>
    <p:extLst>
      <p:ext uri="{BB962C8B-B14F-4D97-AF65-F5344CB8AC3E}">
        <p14:creationId xmlns:p14="http://schemas.microsoft.com/office/powerpoint/2010/main" val="49005163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Protection </a:t>
            </a:r>
            <a:r>
              <a:rPr lang="en-GB" noProof="0" dirty="0"/>
              <a:t>against internal contamination</a:t>
            </a:r>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Best protection against internal exposure is to prevent (or control) </a:t>
            </a:r>
            <a:r>
              <a:rPr lang="en-GB" sz="2800" dirty="0" smtClean="0"/>
              <a:t>the</a:t>
            </a:r>
            <a:r>
              <a:rPr lang="en-GB" sz="2800" noProof="0" dirty="0" smtClean="0"/>
              <a:t> intake of radionuclides.</a:t>
            </a:r>
            <a:endParaRPr lang="en-GB" sz="2800" i="1" noProof="0" dirty="0" smtClean="0"/>
          </a:p>
          <a:p>
            <a:pPr marL="346438" indent="-342900">
              <a:lnSpc>
                <a:spcPct val="90000"/>
              </a:lnSpc>
              <a:spcBef>
                <a:spcPts val="0"/>
              </a:spcBef>
              <a:spcAft>
                <a:spcPts val="1800"/>
              </a:spcAft>
              <a:buClr>
                <a:srgbClr val="003399"/>
              </a:buClr>
            </a:pPr>
            <a:r>
              <a:rPr lang="en-GB" sz="2800" b="1" noProof="0" dirty="0" smtClean="0">
                <a:solidFill>
                  <a:schemeClr val="tx1"/>
                </a:solidFill>
              </a:rPr>
              <a:t>Restriction of open sources of radiation:</a:t>
            </a:r>
            <a:r>
              <a:rPr lang="en-GB" sz="2800" noProof="0" dirty="0" smtClean="0"/>
              <a:t> Use of open sources should be restricted to a small number of designated areas</a:t>
            </a:r>
          </a:p>
          <a:p>
            <a:pPr marL="346438" indent="-342900">
              <a:lnSpc>
                <a:spcPct val="90000"/>
              </a:lnSpc>
              <a:spcBef>
                <a:spcPts val="0"/>
              </a:spcBef>
              <a:spcAft>
                <a:spcPts val="1800"/>
              </a:spcAft>
              <a:buClr>
                <a:srgbClr val="003399"/>
              </a:buClr>
            </a:pPr>
            <a:r>
              <a:rPr lang="en-GB" sz="2800" b="1" noProof="0" dirty="0" smtClean="0">
                <a:solidFill>
                  <a:schemeClr val="tx1"/>
                </a:solidFill>
              </a:rPr>
              <a:t>Control of areas containing open sources of radiation</a:t>
            </a:r>
            <a:r>
              <a:rPr lang="en-GB" sz="2800" noProof="0" dirty="0" smtClean="0">
                <a:solidFill>
                  <a:schemeClr val="tx1"/>
                </a:solidFill>
              </a:rPr>
              <a:t>:</a:t>
            </a:r>
            <a:r>
              <a:rPr lang="en-GB" sz="2800" noProof="0" dirty="0" smtClean="0"/>
              <a:t> Areas should be suitably designed and equipped. Controlled areas should </a:t>
            </a:r>
            <a:r>
              <a:rPr lang="en-GB" sz="2800" dirty="0" smtClean="0"/>
              <a:t>have access control</a:t>
            </a:r>
            <a:r>
              <a:rPr lang="en-GB" sz="2800" noProof="0" dirty="0" smtClean="0"/>
              <a:t>, suitable personal protective equipment at entrance and personal monitoring controls at exit</a:t>
            </a:r>
            <a:endParaRPr lang="en-GB" sz="2800"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119</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69751079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 y="188914"/>
            <a:ext cx="8999999" cy="936625"/>
          </a:xfrm>
        </p:spPr>
        <p:txBody>
          <a:bodyPr/>
          <a:lstStyle/>
          <a:p>
            <a:r>
              <a:rPr lang="en-GB" noProof="0" dirty="0" smtClean="0"/>
              <a:t>Protection against internal contamination (</a:t>
            </a:r>
            <a:r>
              <a:rPr lang="en-GB" dirty="0" smtClean="0"/>
              <a:t>cont’d</a:t>
            </a:r>
            <a:r>
              <a:rPr lang="en-GB" noProof="0" dirty="0" smtClean="0"/>
              <a:t>)</a:t>
            </a:r>
            <a:endParaRPr lang="en-GB" noProof="0" dirty="0"/>
          </a:p>
        </p:txBody>
      </p:sp>
      <p:sp>
        <p:nvSpPr>
          <p:cNvPr id="3" name="Content Placeholder 2"/>
          <p:cNvSpPr>
            <a:spLocks noGrp="1"/>
          </p:cNvSpPr>
          <p:nvPr>
            <p:ph idx="1"/>
          </p:nvPr>
        </p:nvSpPr>
        <p:spPr/>
        <p:txBody>
          <a:bodyPr>
            <a:normAutofit/>
          </a:bodyPr>
          <a:lstStyle/>
          <a:p>
            <a:pPr marL="289288" indent="-285750">
              <a:lnSpc>
                <a:spcPct val="90000"/>
              </a:lnSpc>
              <a:spcBef>
                <a:spcPts val="0"/>
              </a:spcBef>
              <a:spcAft>
                <a:spcPts val="1800"/>
              </a:spcAft>
              <a:buClr>
                <a:srgbClr val="003399"/>
              </a:buClr>
            </a:pPr>
            <a:r>
              <a:rPr lang="en-GB" sz="2800" b="1" noProof="0" dirty="0" smtClean="0">
                <a:solidFill>
                  <a:schemeClr val="tx1"/>
                </a:solidFill>
              </a:rPr>
              <a:t>Preventing internal contamination by ingestion and absorption: </a:t>
            </a:r>
            <a:r>
              <a:rPr lang="en-GB" sz="2800" dirty="0" smtClean="0"/>
              <a:t>Do not</a:t>
            </a:r>
            <a:r>
              <a:rPr lang="en-GB" sz="2800" noProof="0" dirty="0" smtClean="0"/>
              <a:t> eat, drink, smoke </a:t>
            </a:r>
            <a:r>
              <a:rPr lang="en-GB" sz="2800" dirty="0" smtClean="0"/>
              <a:t>or</a:t>
            </a:r>
            <a:r>
              <a:rPr lang="en-GB" sz="2800" noProof="0" dirty="0" smtClean="0"/>
              <a:t> work with open cuts or </a:t>
            </a:r>
            <a:r>
              <a:rPr lang="en-GB" sz="2800" dirty="0" smtClean="0"/>
              <a:t>wounds </a:t>
            </a:r>
            <a:r>
              <a:rPr lang="en-GB" sz="2800" dirty="0"/>
              <a:t>in radiation controlled </a:t>
            </a:r>
            <a:r>
              <a:rPr lang="en-GB" sz="2800" dirty="0" smtClean="0"/>
              <a:t>areas</a:t>
            </a:r>
            <a:endParaRPr lang="en-GB" sz="2800" noProof="0" dirty="0" smtClean="0"/>
          </a:p>
          <a:p>
            <a:pPr marL="289288" indent="-285750">
              <a:lnSpc>
                <a:spcPct val="90000"/>
              </a:lnSpc>
              <a:spcBef>
                <a:spcPts val="0"/>
              </a:spcBef>
              <a:spcAft>
                <a:spcPts val="600"/>
              </a:spcAft>
              <a:buClr>
                <a:srgbClr val="003399"/>
              </a:buClr>
            </a:pPr>
            <a:r>
              <a:rPr lang="en-GB" sz="2800" b="1" noProof="0" dirty="0" smtClean="0">
                <a:solidFill>
                  <a:schemeClr val="tx1"/>
                </a:solidFill>
              </a:rPr>
              <a:t>Personal protective equipment (PPE): </a:t>
            </a:r>
            <a:r>
              <a:rPr lang="en-GB" sz="2800" noProof="0" dirty="0" smtClean="0"/>
              <a:t>Workers need to be trained in the use and are required to use </a:t>
            </a:r>
            <a:r>
              <a:rPr lang="en-GB" sz="2800" dirty="0" smtClean="0"/>
              <a:t>PPE</a:t>
            </a:r>
            <a:r>
              <a:rPr lang="en-GB" sz="2800" noProof="0" dirty="0" smtClean="0"/>
              <a:t>:</a:t>
            </a:r>
          </a:p>
          <a:p>
            <a:pPr marL="649288" lvl="1" indent="-285750">
              <a:lnSpc>
                <a:spcPct val="90000"/>
              </a:lnSpc>
              <a:spcBef>
                <a:spcPts val="0"/>
              </a:spcBef>
              <a:spcAft>
                <a:spcPts val="600"/>
              </a:spcAft>
              <a:buClr>
                <a:srgbClr val="003399"/>
              </a:buClr>
            </a:pPr>
            <a:r>
              <a:rPr lang="en-GB" sz="2400" b="1" noProof="0" dirty="0" smtClean="0">
                <a:solidFill>
                  <a:schemeClr val="tx1"/>
                </a:solidFill>
              </a:rPr>
              <a:t>Protective clothing</a:t>
            </a:r>
            <a:r>
              <a:rPr lang="en-GB" sz="2400" noProof="0" dirty="0" smtClean="0"/>
              <a:t> prevents skin contamination</a:t>
            </a:r>
          </a:p>
          <a:p>
            <a:pPr marL="649288" lvl="1" indent="-285750">
              <a:lnSpc>
                <a:spcPct val="90000"/>
              </a:lnSpc>
              <a:spcBef>
                <a:spcPts val="0"/>
              </a:spcBef>
              <a:spcAft>
                <a:spcPts val="600"/>
              </a:spcAft>
              <a:buClr>
                <a:srgbClr val="003399"/>
              </a:buClr>
            </a:pPr>
            <a:r>
              <a:rPr lang="en-GB" sz="2400" b="1" noProof="0" dirty="0" smtClean="0">
                <a:solidFill>
                  <a:schemeClr val="tx1"/>
                </a:solidFill>
              </a:rPr>
              <a:t>Respiratory protective equipment</a:t>
            </a:r>
            <a:r>
              <a:rPr lang="en-GB" sz="2400" noProof="0" dirty="0" smtClean="0"/>
              <a:t> restricts the intake of radioactive material by inhalation</a:t>
            </a:r>
          </a:p>
          <a:p>
            <a:pPr marL="649288" lvl="1" indent="-285750">
              <a:lnSpc>
                <a:spcPct val="90000"/>
              </a:lnSpc>
              <a:spcBef>
                <a:spcPts val="0"/>
              </a:spcBef>
              <a:spcAft>
                <a:spcPts val="1800"/>
              </a:spcAft>
              <a:buClr>
                <a:srgbClr val="003399"/>
              </a:buClr>
            </a:pPr>
            <a:r>
              <a:rPr lang="en-GB" sz="2400" b="1" dirty="0" smtClean="0">
                <a:solidFill>
                  <a:schemeClr val="tx1"/>
                </a:solidFill>
              </a:rPr>
              <a:t>Other PPE</a:t>
            </a:r>
            <a:r>
              <a:rPr lang="en-GB" sz="2400" dirty="0" smtClean="0"/>
              <a:t> (eye protection, hearing protection, fall protection, etc.) may be needed to protect against other hazards in the work area</a:t>
            </a:r>
            <a:endParaRPr lang="en-GB" sz="2400" noProof="0"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t>120</a:t>
            </a:fld>
            <a:endParaRPr lang="sl-SI"/>
          </a:p>
        </p:txBody>
      </p:sp>
      <p:sp>
        <p:nvSpPr>
          <p:cNvPr id="5" name="Footer Placeholder 4"/>
          <p:cNvSpPr>
            <a:spLocks noGrp="1"/>
          </p:cNvSpPr>
          <p:nvPr>
            <p:ph type="ftr" sz="quarter" idx="11"/>
          </p:nvPr>
        </p:nvSpPr>
        <p:spPr>
          <a:xfrm>
            <a:off x="1800000" y="6465712"/>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259549148"/>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Example: NPP basic protective equipment</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GB" sz="2800" noProof="0" dirty="0" smtClean="0"/>
              <a:t>This equipment should be provided </a:t>
            </a:r>
            <a:r>
              <a:rPr lang="en-GB" sz="2800" dirty="0" smtClean="0"/>
              <a:t>at</a:t>
            </a:r>
            <a:r>
              <a:rPr lang="en-GB" sz="2800" noProof="0" dirty="0" smtClean="0"/>
              <a:t> entrance to controlled area:</a:t>
            </a:r>
          </a:p>
          <a:p>
            <a:pPr marL="820738" lvl="1" indent="-457200">
              <a:lnSpc>
                <a:spcPct val="90000"/>
              </a:lnSpc>
              <a:spcBef>
                <a:spcPts val="0"/>
              </a:spcBef>
              <a:spcAft>
                <a:spcPts val="600"/>
              </a:spcAft>
            </a:pPr>
            <a:r>
              <a:rPr lang="en-GB" sz="2400" noProof="0" dirty="0" smtClean="0"/>
              <a:t>a hard hat</a:t>
            </a:r>
          </a:p>
          <a:p>
            <a:pPr marL="820738" lvl="1" indent="-457200">
              <a:lnSpc>
                <a:spcPct val="90000"/>
              </a:lnSpc>
              <a:spcBef>
                <a:spcPts val="0"/>
              </a:spcBef>
              <a:spcAft>
                <a:spcPts val="600"/>
              </a:spcAft>
            </a:pPr>
            <a:r>
              <a:rPr lang="en-GB" sz="2400" noProof="0" dirty="0" smtClean="0"/>
              <a:t>underwear</a:t>
            </a:r>
          </a:p>
          <a:p>
            <a:pPr marL="820738" lvl="1" indent="-457200">
              <a:lnSpc>
                <a:spcPct val="90000"/>
              </a:lnSpc>
              <a:spcBef>
                <a:spcPts val="0"/>
              </a:spcBef>
              <a:spcAft>
                <a:spcPts val="600"/>
              </a:spcAft>
            </a:pPr>
            <a:r>
              <a:rPr lang="en-GB" sz="2400" noProof="0" dirty="0" smtClean="0"/>
              <a:t>cotton overalls</a:t>
            </a:r>
          </a:p>
          <a:p>
            <a:pPr marL="820738" lvl="1" indent="-457200">
              <a:lnSpc>
                <a:spcPct val="90000"/>
              </a:lnSpc>
              <a:spcBef>
                <a:spcPts val="0"/>
              </a:spcBef>
              <a:spcAft>
                <a:spcPts val="600"/>
              </a:spcAft>
            </a:pPr>
            <a:r>
              <a:rPr lang="en-GB" sz="2400" noProof="0" dirty="0" smtClean="0"/>
              <a:t>cotton gloves</a:t>
            </a:r>
          </a:p>
          <a:p>
            <a:pPr marL="820738" lvl="1" indent="-457200">
              <a:lnSpc>
                <a:spcPct val="90000"/>
              </a:lnSpc>
              <a:spcBef>
                <a:spcPts val="0"/>
              </a:spcBef>
              <a:spcAft>
                <a:spcPts val="600"/>
              </a:spcAft>
            </a:pPr>
            <a:r>
              <a:rPr lang="en-GB" sz="2400" noProof="0" dirty="0" smtClean="0"/>
              <a:t>protective shoes</a:t>
            </a:r>
          </a:p>
          <a:p>
            <a:pPr marL="820738" lvl="1" indent="-457200">
              <a:lnSpc>
                <a:spcPct val="90000"/>
              </a:lnSpc>
              <a:spcBef>
                <a:spcPts val="0"/>
              </a:spcBef>
              <a:spcAft>
                <a:spcPts val="600"/>
              </a:spcAft>
            </a:pPr>
            <a:r>
              <a:rPr lang="en-GB" sz="2400" noProof="0" dirty="0" smtClean="0"/>
              <a:t>a set of personal dosimeters (a daily – electronic and a monthly – TLD/OSL dosimeter)</a:t>
            </a:r>
          </a:p>
        </p:txBody>
      </p:sp>
      <p:sp>
        <p:nvSpPr>
          <p:cNvPr id="4" name="Slide Number Placeholder 3"/>
          <p:cNvSpPr>
            <a:spLocks noGrp="1"/>
          </p:cNvSpPr>
          <p:nvPr>
            <p:ph type="sldNum" sz="quarter" idx="12"/>
          </p:nvPr>
        </p:nvSpPr>
        <p:spPr/>
        <p:txBody>
          <a:bodyPr/>
          <a:lstStyle/>
          <a:p>
            <a:fld id="{E820C8E4-9002-4E93-8650-B0CC00F8D49C}" type="slidenum">
              <a:rPr lang="sl-SI" smtClean="0"/>
              <a:t>121</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92042623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Example: NPP basic protective equipment (</a:t>
            </a:r>
            <a:r>
              <a:rPr lang="en-GB" noProof="0" dirty="0" err="1" smtClean="0"/>
              <a:t>cont</a:t>
            </a:r>
            <a:r>
              <a:rPr lang="en-GB" dirty="0" smtClean="0"/>
              <a:t>’d</a:t>
            </a:r>
            <a:r>
              <a:rPr lang="en-GB" noProof="0" dirty="0" smtClean="0"/>
              <a:t>)</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122</a:t>
            </a:fld>
            <a:endParaRPr lang="sl-SI"/>
          </a:p>
        </p:txBody>
      </p:sp>
      <p:grpSp>
        <p:nvGrpSpPr>
          <p:cNvPr id="7" name="Group 6"/>
          <p:cNvGrpSpPr>
            <a:grpSpLocks noChangeAspect="1"/>
          </p:cNvGrpSpPr>
          <p:nvPr/>
        </p:nvGrpSpPr>
        <p:grpSpPr>
          <a:xfrm>
            <a:off x="2333898" y="1587211"/>
            <a:ext cx="5238205" cy="3722918"/>
            <a:chOff x="2386602" y="2206910"/>
            <a:chExt cx="4268788" cy="3408028"/>
          </a:xfrm>
        </p:grpSpPr>
        <p:pic>
          <p:nvPicPr>
            <p:cNvPr id="24579" name="Picture 283" descr="P100074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86602" y="2206910"/>
              <a:ext cx="1349375" cy="3398838"/>
            </a:xfrm>
            <a:prstGeom prst="rect">
              <a:avLst/>
            </a:prstGeom>
            <a:noFill/>
            <a:extLst>
              <a:ext uri="{909E8E84-426E-40DD-AFC4-6F175D3DCCD1}">
                <a14:hiddenFill xmlns:a14="http://schemas.microsoft.com/office/drawing/2010/main">
                  <a:solidFill>
                    <a:srgbClr val="FFFFFF"/>
                  </a:solidFill>
                </a14:hiddenFill>
              </a:ext>
            </a:extLst>
          </p:spPr>
        </p:pic>
        <p:pic>
          <p:nvPicPr>
            <p:cNvPr id="24578" name="Picture 282" descr="osnovna zašč  oprem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735977" y="2206911"/>
              <a:ext cx="1417638" cy="3398837"/>
            </a:xfrm>
            <a:prstGeom prst="rect">
              <a:avLst/>
            </a:prstGeom>
            <a:noFill/>
            <a:extLst>
              <a:ext uri="{909E8E84-426E-40DD-AFC4-6F175D3DCCD1}">
                <a14:hiddenFill xmlns:a14="http://schemas.microsoft.com/office/drawing/2010/main">
                  <a:solidFill>
                    <a:srgbClr val="FFFFFF"/>
                  </a:solidFill>
                </a14:hiddenFill>
              </a:ext>
            </a:extLst>
          </p:spPr>
        </p:pic>
        <p:pic>
          <p:nvPicPr>
            <p:cNvPr id="24577" name="Picture 281" descr="Picture 900"/>
            <p:cNvPicPr>
              <a:picLocks noChangeAspect="1" noChangeArrowheads="1"/>
            </p:cNvPicPr>
            <p:nvPr/>
          </p:nvPicPr>
          <p:blipFill>
            <a:blip r:embed="rId5">
              <a:lum bright="20000" contrast="20000"/>
              <a:extLst>
                <a:ext uri="{28A0092B-C50C-407E-A947-70E740481C1C}">
                  <a14:useLocalDpi xmlns:a14="http://schemas.microsoft.com/office/drawing/2010/main"/>
                </a:ext>
              </a:extLst>
            </a:blip>
            <a:srcRect/>
            <a:stretch>
              <a:fillRect/>
            </a:stretch>
          </p:blipFill>
          <p:spPr bwMode="auto">
            <a:xfrm>
              <a:off x="5153615" y="2216100"/>
              <a:ext cx="1501775" cy="3398838"/>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Rectangle 5"/>
          <p:cNvSpPr>
            <a:spLocks noChangeArrowheads="1"/>
          </p:cNvSpPr>
          <p:nvPr/>
        </p:nvSpPr>
        <p:spPr bwMode="auto">
          <a:xfrm>
            <a:off x="381001" y="10469047"/>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12" name="TextBox 11"/>
          <p:cNvSpPr txBox="1"/>
          <p:nvPr/>
        </p:nvSpPr>
        <p:spPr>
          <a:xfrm>
            <a:off x="1638953" y="5489516"/>
            <a:ext cx="6628094" cy="400110"/>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A worker wearing basic protective equipment (example</a:t>
            </a:r>
            <a:r>
              <a:rPr lang="en-GB" sz="2000" dirty="0" smtClean="0">
                <a:latin typeface="Arial" panose="020B0604020202020204" pitchFamily="34" charset="0"/>
                <a:cs typeface="Arial" panose="020B0604020202020204" pitchFamily="34" charset="0"/>
              </a:rPr>
              <a:t>)</a:t>
            </a:r>
            <a:endParaRPr lang="en-GB" sz="2000" dirty="0">
              <a:latin typeface="Arial" panose="020B0604020202020204" pitchFamily="34" charset="0"/>
              <a:cs typeface="Arial" panose="020B0604020202020204" pitchFamily="34" charset="0"/>
            </a:endParaRPr>
          </a:p>
        </p:txBody>
      </p:sp>
      <p:sp>
        <p:nvSpPr>
          <p:cNvPr id="11" name="Footer Placeholder 4"/>
          <p:cNvSpPr>
            <a:spLocks noGrp="1"/>
          </p:cNvSpPr>
          <p:nvPr>
            <p:ph type="ftr" sz="quarter" idx="11"/>
          </p:nvPr>
        </p:nvSpPr>
        <p:spPr>
          <a:xfrm>
            <a:off x="1800000" y="6451424"/>
            <a:ext cx="4860000" cy="252000"/>
          </a:xfrm>
        </p:spPr>
        <p:txBody>
          <a:bodyPr/>
          <a:lstStyle/>
          <a:p>
            <a:pPr algn="l"/>
            <a:r>
              <a:rPr lang="en-CA" dirty="0"/>
              <a:t>Radiation protection in NPPs</a:t>
            </a:r>
          </a:p>
        </p:txBody>
      </p:sp>
      <p:sp>
        <p:nvSpPr>
          <p:cNvPr id="13"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259111424"/>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Additional protective equipment</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GB" sz="2800" noProof="0" dirty="0" smtClean="0"/>
              <a:t>In areas where surface or air contamination is probable or confirmed, </a:t>
            </a:r>
            <a:r>
              <a:rPr lang="en-GB" sz="2800" b="1" noProof="0" dirty="0" smtClean="0">
                <a:solidFill>
                  <a:schemeClr val="tx1"/>
                </a:solidFill>
              </a:rPr>
              <a:t>additional protective equipment</a:t>
            </a:r>
            <a:r>
              <a:rPr lang="en-GB" sz="2800" b="1" noProof="0" dirty="0" smtClean="0">
                <a:solidFill>
                  <a:srgbClr val="654A15"/>
                </a:solidFill>
              </a:rPr>
              <a:t> </a:t>
            </a:r>
            <a:r>
              <a:rPr lang="en-GB" sz="2800" dirty="0" smtClean="0"/>
              <a:t>is</a:t>
            </a:r>
            <a:r>
              <a:rPr lang="en-GB" sz="2800" noProof="0" dirty="0" smtClean="0"/>
              <a:t> also used according to the level of contamination</a:t>
            </a:r>
          </a:p>
          <a:p>
            <a:pPr marL="706438" lvl="1" indent="-342900">
              <a:lnSpc>
                <a:spcPct val="90000"/>
              </a:lnSpc>
              <a:spcBef>
                <a:spcPts val="0"/>
              </a:spcBef>
              <a:spcAft>
                <a:spcPts val="600"/>
              </a:spcAft>
              <a:buClr>
                <a:srgbClr val="003399"/>
              </a:buClr>
            </a:pPr>
            <a:r>
              <a:rPr lang="en-GB" sz="2400" noProof="0" dirty="0" smtClean="0"/>
              <a:t>Additional rubber gloves</a:t>
            </a:r>
          </a:p>
          <a:p>
            <a:pPr marL="706438" lvl="1" indent="-342900">
              <a:lnSpc>
                <a:spcPct val="90000"/>
              </a:lnSpc>
              <a:spcBef>
                <a:spcPts val="0"/>
              </a:spcBef>
              <a:spcAft>
                <a:spcPts val="600"/>
              </a:spcAft>
              <a:buClr>
                <a:srgbClr val="003399"/>
              </a:buClr>
            </a:pPr>
            <a:r>
              <a:rPr lang="en-GB" sz="2400" dirty="0"/>
              <a:t>S</a:t>
            </a:r>
            <a:r>
              <a:rPr lang="en-GB" sz="2400" noProof="0" dirty="0" smtClean="0"/>
              <a:t>hoe covers</a:t>
            </a:r>
          </a:p>
          <a:p>
            <a:pPr marL="706438" lvl="1" indent="-342900">
              <a:lnSpc>
                <a:spcPct val="90000"/>
              </a:lnSpc>
              <a:spcBef>
                <a:spcPts val="0"/>
              </a:spcBef>
              <a:spcAft>
                <a:spcPts val="600"/>
              </a:spcAft>
              <a:buClr>
                <a:srgbClr val="003399"/>
              </a:buClr>
            </a:pPr>
            <a:r>
              <a:rPr lang="en-GB" sz="2400" noProof="0" dirty="0" smtClean="0"/>
              <a:t>Tyvek coveralls</a:t>
            </a:r>
          </a:p>
          <a:p>
            <a:pPr marL="706438" lvl="1" indent="-342900">
              <a:lnSpc>
                <a:spcPct val="90000"/>
              </a:lnSpc>
              <a:spcBef>
                <a:spcPts val="0"/>
              </a:spcBef>
              <a:spcAft>
                <a:spcPts val="600"/>
              </a:spcAft>
              <a:buClr>
                <a:srgbClr val="003399"/>
              </a:buClr>
            </a:pPr>
            <a:r>
              <a:rPr lang="en-GB" sz="2400" noProof="0" dirty="0" smtClean="0"/>
              <a:t>Special protective clothing</a:t>
            </a:r>
          </a:p>
          <a:p>
            <a:pPr marL="706438" lvl="1" indent="-342900">
              <a:lnSpc>
                <a:spcPct val="90000"/>
              </a:lnSpc>
              <a:spcBef>
                <a:spcPts val="0"/>
              </a:spcBef>
              <a:spcAft>
                <a:spcPts val="600"/>
              </a:spcAft>
              <a:buClr>
                <a:srgbClr val="003399"/>
              </a:buClr>
            </a:pPr>
            <a:r>
              <a:rPr lang="en-GB" sz="2400" noProof="0" dirty="0" smtClean="0"/>
              <a:t>Respiratory protection</a:t>
            </a:r>
          </a:p>
        </p:txBody>
      </p:sp>
      <p:sp>
        <p:nvSpPr>
          <p:cNvPr id="4" name="Slide Number Placeholder 3"/>
          <p:cNvSpPr>
            <a:spLocks noGrp="1"/>
          </p:cNvSpPr>
          <p:nvPr>
            <p:ph type="sldNum" sz="quarter" idx="12"/>
          </p:nvPr>
        </p:nvSpPr>
        <p:spPr/>
        <p:txBody>
          <a:bodyPr/>
          <a:lstStyle/>
          <a:p>
            <a:fld id="{E820C8E4-9002-4E93-8650-B0CC00F8D49C}" type="slidenum">
              <a:rPr lang="sl-SI" smtClean="0"/>
              <a:t>123</a:t>
            </a:fld>
            <a:endParaRPr lang="sl-SI"/>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a:ext>
            </a:extLst>
          </a:blip>
          <a:srcRect l="17593"/>
          <a:stretch/>
        </p:blipFill>
        <p:spPr bwMode="auto">
          <a:xfrm>
            <a:off x="6291977" y="2741684"/>
            <a:ext cx="2083491" cy="1852218"/>
          </a:xfrm>
          <a:prstGeom prst="rect">
            <a:avLst/>
          </a:prstGeom>
          <a:noFill/>
          <a:ln>
            <a:noFill/>
          </a:ln>
        </p:spPr>
      </p:pic>
      <p:sp>
        <p:nvSpPr>
          <p:cNvPr id="6" name="TextBox 5"/>
          <p:cNvSpPr txBox="1"/>
          <p:nvPr/>
        </p:nvSpPr>
        <p:spPr>
          <a:xfrm>
            <a:off x="6286850" y="4718970"/>
            <a:ext cx="2114746" cy="1323439"/>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A worker in Tyvek coveralls with </a:t>
            </a:r>
            <a:r>
              <a:rPr lang="en-GB" sz="2000" dirty="0" smtClean="0">
                <a:latin typeface="Arial" panose="020B0604020202020204" pitchFamily="34" charset="0"/>
                <a:cs typeface="Arial" panose="020B0604020202020204" pitchFamily="34" charset="0"/>
              </a:rPr>
              <a:t>respiratory protection</a:t>
            </a:r>
            <a:endParaRPr lang="en-GB" sz="2000" dirty="0">
              <a:latin typeface="Arial" panose="020B0604020202020204" pitchFamily="34" charset="0"/>
              <a:cs typeface="Arial" panose="020B0604020202020204" pitchFamily="34" charset="0"/>
            </a:endParaRPr>
          </a:p>
        </p:txBody>
      </p:sp>
      <p:sp>
        <p:nvSpPr>
          <p:cNvPr id="7"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8"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586458619"/>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Respiratory </a:t>
            </a:r>
            <a:r>
              <a:rPr lang="en-GB" noProof="0" dirty="0" smtClean="0"/>
              <a:t>protection</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Reduces the inhalation of harmful airborne substances </a:t>
            </a:r>
          </a:p>
          <a:p>
            <a:pPr>
              <a:lnSpc>
                <a:spcPct val="90000"/>
              </a:lnSpc>
              <a:spcBef>
                <a:spcPts val="0"/>
              </a:spcBef>
              <a:spcAft>
                <a:spcPts val="1800"/>
              </a:spcAft>
            </a:pPr>
            <a:r>
              <a:rPr lang="en-GB" sz="2800" dirty="0" smtClean="0"/>
              <a:t>However, respiratory</a:t>
            </a:r>
            <a:r>
              <a:rPr lang="en-GB" sz="2800" noProof="0" dirty="0" smtClean="0"/>
              <a:t> protection hampers natural breathing and work performance</a:t>
            </a:r>
          </a:p>
          <a:p>
            <a:pPr marL="289288" indent="-285750">
              <a:lnSpc>
                <a:spcPct val="90000"/>
              </a:lnSpc>
              <a:spcBef>
                <a:spcPts val="0"/>
              </a:spcBef>
              <a:spcAft>
                <a:spcPts val="1800"/>
              </a:spcAft>
              <a:buClr>
                <a:srgbClr val="003399"/>
              </a:buClr>
            </a:pPr>
            <a:r>
              <a:rPr lang="en-GB" sz="2800" noProof="0" dirty="0" smtClean="0"/>
              <a:t>Workers carry out tasks 20 to 25% slower. In areas where external radiation is present, external exposure is increased. Decision on type and use of </a:t>
            </a:r>
            <a:r>
              <a:rPr lang="en-GB" sz="2800" dirty="0" smtClean="0"/>
              <a:t>respiratory protection</a:t>
            </a:r>
            <a:r>
              <a:rPr lang="en-GB" sz="2800" noProof="0" dirty="0" smtClean="0"/>
              <a:t> should be based on ALARA</a:t>
            </a:r>
          </a:p>
          <a:p>
            <a:pPr marL="289288" indent="-285750">
              <a:lnSpc>
                <a:spcPct val="90000"/>
              </a:lnSpc>
              <a:spcBef>
                <a:spcPts val="0"/>
              </a:spcBef>
              <a:spcAft>
                <a:spcPts val="1800"/>
              </a:spcAft>
              <a:buClr>
                <a:srgbClr val="003399"/>
              </a:buClr>
            </a:pPr>
            <a:r>
              <a:rPr lang="en-GB" sz="2800" noProof="0" dirty="0" smtClean="0"/>
              <a:t>Working while </a:t>
            </a:r>
            <a:r>
              <a:rPr lang="en-GB" sz="2800" dirty="0" smtClean="0"/>
              <a:t>using respiratory protection </a:t>
            </a:r>
            <a:r>
              <a:rPr lang="en-GB" sz="2800" noProof="0" dirty="0" smtClean="0"/>
              <a:t>increases the load on heart and lungs. Workers who are likely to use respirators </a:t>
            </a:r>
            <a:r>
              <a:rPr lang="en-GB" sz="2800" dirty="0" smtClean="0"/>
              <a:t>should </a:t>
            </a:r>
            <a:r>
              <a:rPr lang="en-GB" sz="2800" noProof="0" dirty="0" smtClean="0"/>
              <a:t>undergo a special medical examination</a:t>
            </a:r>
            <a:endParaRPr lang="en-GB" sz="2800" dirty="0"/>
          </a:p>
        </p:txBody>
      </p:sp>
      <p:sp>
        <p:nvSpPr>
          <p:cNvPr id="4" name="Slide Number Placeholder 3"/>
          <p:cNvSpPr>
            <a:spLocks noGrp="1"/>
          </p:cNvSpPr>
          <p:nvPr>
            <p:ph type="sldNum" sz="quarter" idx="12"/>
          </p:nvPr>
        </p:nvSpPr>
        <p:spPr/>
        <p:txBody>
          <a:bodyPr/>
          <a:lstStyle/>
          <a:p>
            <a:fld id="{E820C8E4-9002-4E93-8650-B0CC00F8D49C}" type="slidenum">
              <a:rPr lang="sl-SI" smtClean="0"/>
              <a:t>124</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92294956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Respiratory protection (</a:t>
            </a:r>
            <a:r>
              <a:rPr lang="en-GB" dirty="0" smtClean="0"/>
              <a:t>cont’d</a:t>
            </a:r>
            <a:r>
              <a:rPr lang="en-GB" noProof="0" dirty="0" smtClean="0"/>
              <a:t>)</a:t>
            </a:r>
            <a:endParaRPr lang="en-GB" noProof="0" dirty="0"/>
          </a:p>
        </p:txBody>
      </p:sp>
      <p:sp>
        <p:nvSpPr>
          <p:cNvPr id="3" name="Content Placeholder 2"/>
          <p:cNvSpPr>
            <a:spLocks noGrp="1"/>
          </p:cNvSpPr>
          <p:nvPr>
            <p:ph idx="1"/>
          </p:nvPr>
        </p:nvSpPr>
        <p:spPr>
          <a:xfrm>
            <a:off x="180000" y="1080000"/>
            <a:ext cx="9129100" cy="5084313"/>
          </a:xfrm>
        </p:spPr>
        <p:txBody>
          <a:bodyPr>
            <a:noAutofit/>
          </a:bodyPr>
          <a:lstStyle/>
          <a:p>
            <a:pPr>
              <a:lnSpc>
                <a:spcPct val="90000"/>
              </a:lnSpc>
              <a:spcBef>
                <a:spcPts val="0"/>
              </a:spcBef>
              <a:spcAft>
                <a:spcPts val="600"/>
              </a:spcAft>
            </a:pPr>
            <a:r>
              <a:rPr lang="en-CA" sz="2800" noProof="0" dirty="0" smtClean="0"/>
              <a:t>Three main groups:</a:t>
            </a:r>
          </a:p>
          <a:p>
            <a:pPr marL="649288" lvl="1" indent="-285750">
              <a:lnSpc>
                <a:spcPct val="90000"/>
              </a:lnSpc>
              <a:spcBef>
                <a:spcPts val="0"/>
              </a:spcBef>
              <a:spcAft>
                <a:spcPts val="600"/>
              </a:spcAft>
              <a:buClr>
                <a:srgbClr val="003399"/>
              </a:buClr>
            </a:pPr>
            <a:r>
              <a:rPr lang="en-CA" sz="2400" noProof="0" dirty="0" smtClean="0"/>
              <a:t>air-purifying respirators (air filtration),</a:t>
            </a:r>
          </a:p>
          <a:p>
            <a:pPr marL="649288" lvl="1" indent="-285750">
              <a:lnSpc>
                <a:spcPct val="90000"/>
              </a:lnSpc>
              <a:spcBef>
                <a:spcPts val="0"/>
              </a:spcBef>
              <a:spcAft>
                <a:spcPts val="600"/>
              </a:spcAft>
              <a:buClr>
                <a:srgbClr val="003399"/>
              </a:buClr>
            </a:pPr>
            <a:r>
              <a:rPr lang="en-CA" sz="2400" noProof="0" dirty="0" smtClean="0"/>
              <a:t>air-line respirators (clean air supplied via </a:t>
            </a:r>
            <a:r>
              <a:rPr lang="en-CA" sz="2400" dirty="0" smtClean="0"/>
              <a:t>hose)</a:t>
            </a:r>
          </a:p>
          <a:p>
            <a:pPr marL="649288" lvl="1" indent="-285750">
              <a:lnSpc>
                <a:spcPct val="90000"/>
              </a:lnSpc>
              <a:spcBef>
                <a:spcPts val="0"/>
              </a:spcBef>
              <a:spcAft>
                <a:spcPts val="1800"/>
              </a:spcAft>
              <a:buClr>
                <a:srgbClr val="003399"/>
              </a:buClr>
            </a:pPr>
            <a:r>
              <a:rPr lang="en-CA" sz="2400" noProof="0" dirty="0" smtClean="0"/>
              <a:t>Self-contained breathing apparatus</a:t>
            </a:r>
          </a:p>
          <a:p>
            <a:pPr>
              <a:lnSpc>
                <a:spcPct val="90000"/>
              </a:lnSpc>
              <a:spcBef>
                <a:spcPts val="0"/>
              </a:spcBef>
              <a:spcAft>
                <a:spcPts val="1800"/>
              </a:spcAft>
            </a:pPr>
            <a:r>
              <a:rPr lang="en-CA" sz="2800" b="1" noProof="0" dirty="0" smtClean="0">
                <a:solidFill>
                  <a:schemeClr val="tx1"/>
                </a:solidFill>
              </a:rPr>
              <a:t>Air-purifying respirators</a:t>
            </a:r>
            <a:r>
              <a:rPr lang="en-CA" sz="2800" noProof="0" dirty="0" smtClean="0">
                <a:solidFill>
                  <a:srgbClr val="654A15"/>
                </a:solidFill>
              </a:rPr>
              <a:t> </a:t>
            </a:r>
            <a:r>
              <a:rPr lang="en-CA" sz="2800" noProof="0" dirty="0" smtClean="0"/>
              <a:t>are able to reduce the concentration of radionuclides bound to airborne dust particles or particulates (and some organic vapours)</a:t>
            </a:r>
          </a:p>
          <a:p>
            <a:pPr>
              <a:lnSpc>
                <a:spcPct val="90000"/>
              </a:lnSpc>
              <a:spcBef>
                <a:spcPts val="0"/>
              </a:spcBef>
              <a:spcAft>
                <a:spcPts val="1800"/>
              </a:spcAft>
            </a:pPr>
            <a:r>
              <a:rPr lang="en-CA" sz="2800" b="1" dirty="0" smtClean="0">
                <a:solidFill>
                  <a:schemeClr val="tx1"/>
                </a:solidFill>
              </a:rPr>
              <a:t>R</a:t>
            </a:r>
            <a:r>
              <a:rPr lang="en-CA" sz="2800" b="1" noProof="0" dirty="0" err="1" smtClean="0">
                <a:solidFill>
                  <a:schemeClr val="tx1"/>
                </a:solidFill>
              </a:rPr>
              <a:t>espirators</a:t>
            </a:r>
            <a:r>
              <a:rPr lang="en-CA" sz="2800" b="1" noProof="0" dirty="0" smtClean="0">
                <a:solidFill>
                  <a:schemeClr val="tx1"/>
                </a:solidFill>
              </a:rPr>
              <a:t> supplying clean air </a:t>
            </a:r>
            <a:r>
              <a:rPr lang="en-CA" sz="2800" noProof="0" dirty="0" smtClean="0"/>
              <a:t>will also reduce the concentration of radionuclides in the gaseous state</a:t>
            </a:r>
          </a:p>
        </p:txBody>
      </p:sp>
      <p:sp>
        <p:nvSpPr>
          <p:cNvPr id="4" name="Slide Number Placeholder 3"/>
          <p:cNvSpPr>
            <a:spLocks noGrp="1"/>
          </p:cNvSpPr>
          <p:nvPr>
            <p:ph type="sldNum" sz="quarter" idx="12"/>
          </p:nvPr>
        </p:nvSpPr>
        <p:spPr/>
        <p:txBody>
          <a:bodyPr/>
          <a:lstStyle/>
          <a:p>
            <a:fld id="{E820C8E4-9002-4E93-8650-B0CC00F8D49C}" type="slidenum">
              <a:rPr lang="sl-SI" smtClean="0"/>
              <a:t>125</a:t>
            </a:fld>
            <a:endParaRPr lang="sl-SI"/>
          </a:p>
        </p:txBody>
      </p:sp>
      <p:sp>
        <p:nvSpPr>
          <p:cNvPr id="6"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7"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771861232"/>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Respiratory protection (</a:t>
            </a:r>
            <a:r>
              <a:rPr lang="en-GB" dirty="0" smtClean="0"/>
              <a:t>cont’d</a:t>
            </a:r>
            <a:r>
              <a:rPr lang="en-GB" noProof="0" dirty="0" smtClean="0"/>
              <a:t>)</a:t>
            </a:r>
            <a:endParaRPr lang="en-GB" noProof="0" dirty="0"/>
          </a:p>
        </p:txBody>
      </p:sp>
      <p:sp>
        <p:nvSpPr>
          <p:cNvPr id="3" name="Content Placeholder 2"/>
          <p:cNvSpPr>
            <a:spLocks noGrp="1"/>
          </p:cNvSpPr>
          <p:nvPr>
            <p:ph idx="1"/>
          </p:nvPr>
        </p:nvSpPr>
        <p:spPr>
          <a:xfrm>
            <a:off x="180000" y="1129273"/>
            <a:ext cx="9540000" cy="5220000"/>
          </a:xfrm>
        </p:spPr>
        <p:txBody>
          <a:bodyPr>
            <a:normAutofit/>
          </a:bodyPr>
          <a:lstStyle/>
          <a:p>
            <a:pPr>
              <a:lnSpc>
                <a:spcPct val="90000"/>
              </a:lnSpc>
              <a:spcBef>
                <a:spcPts val="0"/>
              </a:spcBef>
              <a:spcAft>
                <a:spcPts val="1800"/>
              </a:spcAft>
            </a:pPr>
            <a:r>
              <a:rPr lang="en-GB" sz="2800" dirty="0"/>
              <a:t>A </a:t>
            </a:r>
            <a:r>
              <a:rPr lang="en-GB" sz="2800" dirty="0" smtClean="0"/>
              <a:t>typical requirement is </a:t>
            </a:r>
            <a:r>
              <a:rPr lang="en-GB" sz="2800" dirty="0"/>
              <a:t>that the concentration of activity in inhaled air is </a:t>
            </a:r>
            <a:r>
              <a:rPr lang="en-GB" sz="2800" b="1" dirty="0">
                <a:solidFill>
                  <a:schemeClr val="tx1"/>
                </a:solidFill>
              </a:rPr>
              <a:t>less than 0.1 DAC</a:t>
            </a:r>
            <a:endParaRPr lang="en-GB" sz="2800" dirty="0"/>
          </a:p>
          <a:p>
            <a:pPr>
              <a:lnSpc>
                <a:spcPct val="90000"/>
              </a:lnSpc>
              <a:spcBef>
                <a:spcPts val="0"/>
              </a:spcBef>
              <a:spcAft>
                <a:spcPts val="1800"/>
              </a:spcAft>
            </a:pPr>
            <a:r>
              <a:rPr lang="en-GB" sz="2800" b="1" dirty="0" smtClean="0">
                <a:solidFill>
                  <a:schemeClr val="tx1"/>
                </a:solidFill>
              </a:rPr>
              <a:t>Protection </a:t>
            </a:r>
            <a:r>
              <a:rPr lang="en-GB" sz="2800" b="1" dirty="0">
                <a:solidFill>
                  <a:schemeClr val="tx1"/>
                </a:solidFill>
              </a:rPr>
              <a:t>factor (PF)</a:t>
            </a:r>
            <a:r>
              <a:rPr lang="en-GB" sz="2800" dirty="0">
                <a:solidFill>
                  <a:srgbClr val="654A15"/>
                </a:solidFill>
              </a:rPr>
              <a:t> </a:t>
            </a:r>
            <a:r>
              <a:rPr lang="en-GB" sz="2800" dirty="0"/>
              <a:t>tells us by how much the concentration of activity in the inhaled air is lower than its concentration in ambient </a:t>
            </a:r>
            <a:r>
              <a:rPr lang="en-GB" sz="2800" dirty="0" smtClean="0"/>
              <a:t>air</a:t>
            </a:r>
            <a:endParaRPr lang="en-GB" sz="2800" dirty="0"/>
          </a:p>
        </p:txBody>
      </p:sp>
      <p:sp>
        <p:nvSpPr>
          <p:cNvPr id="4" name="Slide Number Placeholder 3"/>
          <p:cNvSpPr>
            <a:spLocks noGrp="1"/>
          </p:cNvSpPr>
          <p:nvPr>
            <p:ph type="sldNum" sz="quarter" idx="12"/>
          </p:nvPr>
        </p:nvSpPr>
        <p:spPr/>
        <p:txBody>
          <a:bodyPr/>
          <a:lstStyle/>
          <a:p>
            <a:fld id="{E820C8E4-9002-4E93-8650-B0CC00F8D49C}" type="slidenum">
              <a:rPr lang="sl-SI" smtClean="0"/>
              <a:t>126</a:t>
            </a:fld>
            <a:endParaRPr lang="sl-SI"/>
          </a:p>
        </p:txBody>
      </p:sp>
      <p:pic>
        <p:nvPicPr>
          <p:cNvPr id="5" name="Picture 4"/>
          <p:cNvPicPr/>
          <p:nvPr/>
        </p:nvPicPr>
        <p:blipFill>
          <a:blip r:embed="rId3" cstate="print">
            <a:extLst>
              <a:ext uri="{28A0092B-C50C-407E-A947-70E740481C1C}">
                <a14:useLocalDpi xmlns:a14="http://schemas.microsoft.com/office/drawing/2010/main"/>
              </a:ext>
            </a:extLst>
          </a:blip>
          <a:srcRect/>
          <a:stretch>
            <a:fillRect/>
          </a:stretch>
        </p:blipFill>
        <p:spPr bwMode="auto">
          <a:xfrm>
            <a:off x="710748" y="3556829"/>
            <a:ext cx="2703422" cy="1768274"/>
          </a:xfrm>
          <a:prstGeom prst="rect">
            <a:avLst/>
          </a:prstGeom>
          <a:noFill/>
          <a:ln>
            <a:noFill/>
          </a:ln>
        </p:spPr>
      </p:pic>
      <p:pic>
        <p:nvPicPr>
          <p:cNvPr id="6" name="Picture 5" descr="orz22"/>
          <p:cNvPicPr/>
          <p:nvPr/>
        </p:nvPicPr>
        <p:blipFill>
          <a:blip r:embed="rId4" cstate="print">
            <a:extLst>
              <a:ext uri="{28A0092B-C50C-407E-A947-70E740481C1C}">
                <a14:useLocalDpi xmlns:a14="http://schemas.microsoft.com/office/drawing/2010/main"/>
              </a:ext>
            </a:extLst>
          </a:blip>
          <a:srcRect/>
          <a:stretch>
            <a:fillRect/>
          </a:stretch>
        </p:blipFill>
        <p:spPr bwMode="auto">
          <a:xfrm>
            <a:off x="4435740" y="3083676"/>
            <a:ext cx="1524000" cy="2657475"/>
          </a:xfrm>
          <a:prstGeom prst="rect">
            <a:avLst/>
          </a:prstGeom>
          <a:noFill/>
          <a:ln>
            <a:noFill/>
          </a:ln>
        </p:spPr>
      </p:pic>
      <p:pic>
        <p:nvPicPr>
          <p:cNvPr id="7" name="Picture 6"/>
          <p:cNvPicPr/>
          <p:nvPr/>
        </p:nvPicPr>
        <p:blipFill>
          <a:blip r:embed="rId5" cstate="print">
            <a:extLst>
              <a:ext uri="{28A0092B-C50C-407E-A947-70E740481C1C}">
                <a14:useLocalDpi xmlns:a14="http://schemas.microsoft.com/office/drawing/2010/main"/>
              </a:ext>
            </a:extLst>
          </a:blip>
          <a:srcRect/>
          <a:stretch>
            <a:fillRect/>
          </a:stretch>
        </p:blipFill>
        <p:spPr bwMode="auto">
          <a:xfrm>
            <a:off x="6777054" y="3328229"/>
            <a:ext cx="2942946" cy="1724842"/>
          </a:xfrm>
          <a:prstGeom prst="rect">
            <a:avLst/>
          </a:prstGeom>
          <a:noFill/>
          <a:ln>
            <a:noFill/>
          </a:ln>
        </p:spPr>
      </p:pic>
      <p:sp>
        <p:nvSpPr>
          <p:cNvPr id="8" name="TextBox 7"/>
          <p:cNvSpPr txBox="1"/>
          <p:nvPr/>
        </p:nvSpPr>
        <p:spPr>
          <a:xfrm>
            <a:off x="1228395" y="5416201"/>
            <a:ext cx="1668127" cy="707886"/>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Filter half mask</a:t>
            </a:r>
          </a:p>
        </p:txBody>
      </p:sp>
      <p:sp>
        <p:nvSpPr>
          <p:cNvPr id="9" name="TextBox 8"/>
          <p:cNvSpPr txBox="1"/>
          <p:nvPr/>
        </p:nvSpPr>
        <p:spPr>
          <a:xfrm>
            <a:off x="3990708" y="5741151"/>
            <a:ext cx="2468881" cy="707886"/>
          </a:xfrm>
          <a:prstGeom prst="rect">
            <a:avLst/>
          </a:prstGeom>
          <a:noFill/>
        </p:spPr>
        <p:txBody>
          <a:bodyPr wrap="square" rtlCol="0">
            <a:spAutoFit/>
          </a:bodyPr>
          <a:lstStyle/>
          <a:p>
            <a:pPr algn="ctr"/>
            <a:r>
              <a:rPr lang="en-GB" sz="2000" dirty="0">
                <a:latin typeface="Arial" panose="020B0604020202020204" pitchFamily="34" charset="0"/>
                <a:cs typeface="Arial" panose="020B0604020202020204" pitchFamily="34" charset="0"/>
              </a:rPr>
              <a:t>Protective clothing (suit) with an air line</a:t>
            </a:r>
          </a:p>
        </p:txBody>
      </p:sp>
      <p:sp>
        <p:nvSpPr>
          <p:cNvPr id="10" name="TextBox 9"/>
          <p:cNvSpPr txBox="1"/>
          <p:nvPr/>
        </p:nvSpPr>
        <p:spPr>
          <a:xfrm>
            <a:off x="7113666" y="5149985"/>
            <a:ext cx="2521506" cy="707886"/>
          </a:xfrm>
          <a:prstGeom prst="rect">
            <a:avLst/>
          </a:prstGeom>
          <a:noFill/>
        </p:spPr>
        <p:txBody>
          <a:bodyPr wrap="square" rtlCol="0">
            <a:spAutoFit/>
          </a:bodyPr>
          <a:lstStyle/>
          <a:p>
            <a:pPr algn="ctr"/>
            <a:r>
              <a:rPr lang="sl-SI" sz="2000" dirty="0">
                <a:latin typeface="Arial" panose="020B0604020202020204" pitchFamily="34" charset="0"/>
                <a:cs typeface="Arial" panose="020B0604020202020204" pitchFamily="34" charset="0"/>
              </a:rPr>
              <a:t>S</a:t>
            </a:r>
            <a:r>
              <a:rPr lang="en-GB" sz="2000" dirty="0">
                <a:latin typeface="Arial" panose="020B0604020202020204" pitchFamily="34" charset="0"/>
                <a:cs typeface="Arial" panose="020B0604020202020204" pitchFamily="34" charset="0"/>
              </a:rPr>
              <a:t>elf-contained breathing apparatus</a:t>
            </a:r>
          </a:p>
        </p:txBody>
      </p:sp>
      <p:sp>
        <p:nvSpPr>
          <p:cNvPr id="11"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12"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45255917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noProof="0" dirty="0"/>
              <a:t>Characteristics of respiratory </a:t>
            </a:r>
            <a:r>
              <a:rPr lang="en-GB" noProof="0" dirty="0" smtClean="0"/>
              <a:t>equipment</a:t>
            </a:r>
            <a:endParaRPr lang="en-GB" noProof="0" dirty="0"/>
          </a:p>
        </p:txBody>
      </p:sp>
      <p:graphicFrame>
        <p:nvGraphicFramePr>
          <p:cNvPr id="5" name="Content Placeholder 4"/>
          <p:cNvGraphicFramePr>
            <a:graphicFrameLocks noGrp="1"/>
          </p:cNvGraphicFramePr>
          <p:nvPr>
            <p:ph idx="1"/>
            <p:extLst/>
          </p:nvPr>
        </p:nvGraphicFramePr>
        <p:xfrm>
          <a:off x="1032754" y="1232320"/>
          <a:ext cx="7687575" cy="5056585"/>
        </p:xfrm>
        <a:graphic>
          <a:graphicData uri="http://schemas.openxmlformats.org/drawingml/2006/table">
            <a:tbl>
              <a:tblPr/>
              <a:tblGrid>
                <a:gridCol w="979425"/>
                <a:gridCol w="1374669"/>
                <a:gridCol w="3472774"/>
                <a:gridCol w="933856"/>
                <a:gridCol w="926851"/>
              </a:tblGrid>
              <a:tr h="622619">
                <a:tc>
                  <a:txBody>
                    <a:bodyPr/>
                    <a:lstStyle/>
                    <a:p>
                      <a:pPr algn="ctr">
                        <a:spcAft>
                          <a:spcPts val="0"/>
                        </a:spcAft>
                      </a:pPr>
                      <a:r>
                        <a:rPr lang="en-GB" sz="1600" b="1" dirty="0">
                          <a:effectLst/>
                          <a:latin typeface="Times New Roman" panose="02020603050405020304" pitchFamily="18" charset="0"/>
                          <a:ea typeface="Times New Roman" panose="02020603050405020304" pitchFamily="18" charset="0"/>
                        </a:rPr>
                        <a:t>type</a:t>
                      </a:r>
                      <a:endParaRPr lang="en-GB" sz="1600" dirty="0">
                        <a:effectLst/>
                        <a:latin typeface="Times New Roman" panose="02020603050405020304" pitchFamily="18" charset="0"/>
                        <a:ea typeface="Times New Roman" panose="02020603050405020304" pitchFamily="18" charset="0"/>
                      </a:endParaRPr>
                    </a:p>
                  </a:txBody>
                  <a:tcPr marL="14432" marR="14432" marT="14432" marB="14432"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b="1">
                          <a:effectLst/>
                          <a:latin typeface="Times New Roman" panose="02020603050405020304" pitchFamily="18" charset="0"/>
                          <a:ea typeface="Times New Roman" panose="02020603050405020304" pitchFamily="18" charset="0"/>
                        </a:rPr>
                        <a:t>shape</a:t>
                      </a:r>
                      <a:endParaRPr lang="en-GB" sz="1600">
                        <a:effectLst/>
                        <a:latin typeface="Times New Roman" panose="02020603050405020304" pitchFamily="18" charset="0"/>
                        <a:ea typeface="Times New Roman" panose="02020603050405020304" pitchFamily="18" charset="0"/>
                      </a:endParaRPr>
                    </a:p>
                  </a:txBody>
                  <a:tcPr marL="14432" marR="14432" marT="14432" marB="14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b="1">
                          <a:effectLst/>
                          <a:latin typeface="Times New Roman" panose="02020603050405020304" pitchFamily="18" charset="0"/>
                          <a:ea typeface="Times New Roman" panose="02020603050405020304" pitchFamily="18" charset="0"/>
                        </a:rPr>
                        <a:t>principle of operation</a:t>
                      </a:r>
                      <a:endParaRPr lang="en-GB" sz="1600">
                        <a:effectLst/>
                        <a:latin typeface="Times New Roman" panose="02020603050405020304" pitchFamily="18" charset="0"/>
                        <a:ea typeface="Times New Roman" panose="02020603050405020304" pitchFamily="18" charset="0"/>
                      </a:endParaRPr>
                    </a:p>
                  </a:txBody>
                  <a:tcPr marL="14432" marR="14432" marT="14432" marB="1443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b="1">
                          <a:effectLst/>
                          <a:latin typeface="Times New Roman" panose="02020603050405020304" pitchFamily="18" charset="0"/>
                          <a:ea typeface="Times New Roman" panose="02020603050405020304" pitchFamily="18" charset="0"/>
                        </a:rPr>
                        <a:t>PF</a:t>
                      </a:r>
                      <a:endParaRPr lang="en-GB" sz="1600">
                        <a:effectLst/>
                        <a:latin typeface="Times New Roman" panose="02020603050405020304" pitchFamily="18" charset="0"/>
                        <a:ea typeface="Times New Roman" panose="02020603050405020304" pitchFamily="18" charset="0"/>
                      </a:endParaRPr>
                    </a:p>
                    <a:p>
                      <a:pPr algn="ctr">
                        <a:spcAft>
                          <a:spcPts val="0"/>
                        </a:spcAft>
                      </a:pPr>
                      <a:r>
                        <a:rPr lang="en-GB" sz="1600" b="1">
                          <a:effectLst/>
                          <a:latin typeface="Times New Roman" panose="02020603050405020304" pitchFamily="18" charset="0"/>
                          <a:ea typeface="Times New Roman" panose="02020603050405020304" pitchFamily="18" charset="0"/>
                        </a:rPr>
                        <a:t>particles only</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b="1">
                          <a:effectLst/>
                          <a:latin typeface="Times New Roman" panose="02020603050405020304" pitchFamily="18" charset="0"/>
                          <a:ea typeface="Times New Roman" panose="02020603050405020304" pitchFamily="18" charset="0"/>
                        </a:rPr>
                        <a:t>PF</a:t>
                      </a:r>
                      <a:endParaRPr lang="en-GB" sz="1600">
                        <a:effectLst/>
                        <a:latin typeface="Times New Roman" panose="02020603050405020304" pitchFamily="18" charset="0"/>
                        <a:ea typeface="Times New Roman" panose="02020603050405020304" pitchFamily="18" charset="0"/>
                      </a:endParaRPr>
                    </a:p>
                    <a:p>
                      <a:pPr algn="ctr">
                        <a:spcAft>
                          <a:spcPts val="0"/>
                        </a:spcAft>
                      </a:pPr>
                      <a:r>
                        <a:rPr lang="en-GB" sz="1600" b="1">
                          <a:effectLst/>
                          <a:latin typeface="Times New Roman" panose="02020603050405020304" pitchFamily="18" charset="0"/>
                          <a:ea typeface="Times New Roman" panose="02020603050405020304" pitchFamily="18" charset="0"/>
                        </a:rPr>
                        <a:t>particles and gases</a:t>
                      </a:r>
                      <a:endParaRPr lang="en-GB" sz="1600">
                        <a:effectLst/>
                        <a:latin typeface="Times New Roman" panose="02020603050405020304" pitchFamily="18" charset="0"/>
                        <a:ea typeface="Times New Roman" panose="02020603050405020304" pitchFamily="18" charset="0"/>
                      </a:endParaRP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296878">
                <a:tc rowSpan="3">
                  <a:txBody>
                    <a:bodyPr/>
                    <a:lstStyle/>
                    <a:p>
                      <a:pPr marL="71755" marR="71755" algn="ctr">
                        <a:spcAft>
                          <a:spcPts val="0"/>
                        </a:spcAft>
                      </a:pPr>
                      <a:r>
                        <a:rPr lang="en-GB" sz="1600">
                          <a:effectLst/>
                          <a:latin typeface="Times New Roman" panose="02020603050405020304" pitchFamily="18" charset="0"/>
                          <a:ea typeface="Times New Roman" panose="02020603050405020304" pitchFamily="18" charset="0"/>
                        </a:rPr>
                        <a:t>air filtration</a:t>
                      </a:r>
                    </a:p>
                  </a:txBody>
                  <a:tcPr marL="55665" marR="55665" marT="0" marB="0" vert="vert27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half </a:t>
                      </a:r>
                      <a:r>
                        <a:rPr lang="en-GB" sz="1600" dirty="0" err="1">
                          <a:effectLst/>
                          <a:latin typeface="Times New Roman" panose="02020603050405020304" pitchFamily="18" charset="0"/>
                          <a:ea typeface="Times New Roman" panose="02020603050405020304" pitchFamily="18" charset="0"/>
                        </a:rPr>
                        <a:t>facepiece</a:t>
                      </a:r>
                      <a:endParaRPr lang="en-GB" sz="1600" dirty="0">
                        <a:effectLst/>
                        <a:latin typeface="Times New Roman" panose="02020603050405020304" pitchFamily="18" charset="0"/>
                        <a:ea typeface="Times New Roman" panose="02020603050405020304" pitchFamily="18" charset="0"/>
                      </a:endParaRPr>
                    </a:p>
                  </a:txBody>
                  <a:tcPr marL="14432" marR="1443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negative pressure during inhalation</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   10</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5741">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full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negative pressure during inhalation</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   50</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77302">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full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positive pressure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1000</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77302">
                <a:tc rowSpan="6">
                  <a:txBody>
                    <a:bodyPr/>
                    <a:lstStyle/>
                    <a:p>
                      <a:pPr marL="71755" marR="71755" algn="ctr">
                        <a:spcAft>
                          <a:spcPts val="0"/>
                        </a:spcAft>
                      </a:pPr>
                      <a:r>
                        <a:rPr lang="en-GB" sz="1600">
                          <a:effectLst/>
                          <a:latin typeface="Times New Roman" panose="02020603050405020304" pitchFamily="18" charset="0"/>
                          <a:ea typeface="Times New Roman" panose="02020603050405020304" pitchFamily="18" charset="0"/>
                        </a:rPr>
                        <a:t>air-line</a:t>
                      </a:r>
                    </a:p>
                  </a:txBody>
                  <a:tcPr marL="14432" marR="14432" marT="14432" marB="14432" vert="vert27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half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continuous air flow</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1000</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5741">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half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flow during inhalation</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   10</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77302">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full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continuous air flow</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2000</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5741">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full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flow during inhalation</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    50</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31442">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full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positive pressure, flow during inhalation</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2000</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77302">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suit</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continuous air flow</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2000</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5741">
                <a:tc rowSpan="4">
                  <a:txBody>
                    <a:bodyPr/>
                    <a:lstStyle/>
                    <a:p>
                      <a:pPr marL="71755" marR="71755" algn="ctr">
                        <a:spcAft>
                          <a:spcPts val="0"/>
                        </a:spcAft>
                      </a:pPr>
                      <a:r>
                        <a:rPr lang="en-GB" sz="1600" dirty="0">
                          <a:effectLst/>
                          <a:latin typeface="Times New Roman" panose="02020603050405020304" pitchFamily="18" charset="0"/>
                          <a:ea typeface="Times New Roman" panose="02020603050405020304" pitchFamily="18" charset="0"/>
                        </a:rPr>
                        <a:t>self-contained breathing apparatus</a:t>
                      </a:r>
                    </a:p>
                  </a:txBody>
                  <a:tcPr marL="14432" marR="14432" marT="14432" marB="14432" vert="vert27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full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flow during inhalation</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    50</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474180">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full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positive pressure, flow during inhalation</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10000  </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25741">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full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closed-circuit breathing</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a:effectLst/>
                          <a:latin typeface="Times New Roman" panose="02020603050405020304" pitchFamily="18" charset="0"/>
                          <a:ea typeface="Times New Roman" panose="02020603050405020304" pitchFamily="18" charset="0"/>
                        </a:rPr>
                        <a:t>    50</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474180">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full facepiece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closed-circuit breathing, positive pressure</a:t>
                      </a: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600">
                          <a:effectLst/>
                          <a:latin typeface="Times New Roman" panose="02020603050405020304" pitchFamily="18" charset="0"/>
                          <a:ea typeface="Times New Roman" panose="02020603050405020304" pitchFamily="18" charset="0"/>
                        </a:rPr>
                        <a:t> </a:t>
                      </a:r>
                      <a:endParaRPr lang="en-GB" sz="1600">
                        <a:effectLst/>
                        <a:latin typeface="Times New Roman" panose="02020603050405020304" pitchFamily="18" charset="0"/>
                        <a:ea typeface="Times New Roman" panose="02020603050405020304" pitchFamily="18" charset="0"/>
                      </a:endParaRPr>
                    </a:p>
                  </a:txBody>
                  <a:tcPr marL="14432" marR="14432" marT="14432" marB="1443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600" dirty="0">
                          <a:effectLst/>
                          <a:latin typeface="Times New Roman" panose="02020603050405020304" pitchFamily="18" charset="0"/>
                          <a:ea typeface="Times New Roman" panose="02020603050405020304" pitchFamily="18" charset="0"/>
                        </a:rPr>
                        <a:t>5000</a:t>
                      </a:r>
                    </a:p>
                  </a:txBody>
                  <a:tcPr marL="14432" marR="14432" marT="14432" marB="14432"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
        <p:nvSpPr>
          <p:cNvPr id="4" name="Slide Number Placeholder 3"/>
          <p:cNvSpPr>
            <a:spLocks noGrp="1"/>
          </p:cNvSpPr>
          <p:nvPr>
            <p:ph type="sldNum" sz="quarter" idx="12"/>
          </p:nvPr>
        </p:nvSpPr>
        <p:spPr/>
        <p:txBody>
          <a:bodyPr/>
          <a:lstStyle/>
          <a:p>
            <a:fld id="{E820C8E4-9002-4E93-8650-B0CC00F8D49C}" type="slidenum">
              <a:rPr lang="sl-SI" smtClean="0"/>
              <a:t>127</a:t>
            </a:fld>
            <a:endParaRPr lang="sl-SI"/>
          </a:p>
        </p:txBody>
      </p:sp>
      <p:sp>
        <p:nvSpPr>
          <p:cNvPr id="6"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7"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89707867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Radiation protection regulations</a:t>
            </a:r>
            <a:endParaRPr lang="en-CA" dirty="0"/>
          </a:p>
        </p:txBody>
      </p:sp>
    </p:spTree>
    <p:extLst>
      <p:ext uri="{BB962C8B-B14F-4D97-AF65-F5344CB8AC3E}">
        <p14:creationId xmlns:p14="http://schemas.microsoft.com/office/powerpoint/2010/main" val="1667832876"/>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indent="-514350">
              <a:lnSpc>
                <a:spcPct val="90000"/>
              </a:lnSpc>
              <a:spcBef>
                <a:spcPts val="0"/>
              </a:spcBef>
              <a:spcAft>
                <a:spcPts val="1800"/>
              </a:spcAft>
              <a:buFont typeface="+mj-lt"/>
              <a:buAutoNum type="arabicPeriod"/>
            </a:pPr>
            <a:r>
              <a:rPr lang="en-CA" sz="2800" dirty="0" smtClean="0"/>
              <a:t>Explain the basic ICRP principles</a:t>
            </a:r>
          </a:p>
          <a:p>
            <a:pPr marL="514350" indent="-514350">
              <a:lnSpc>
                <a:spcPct val="90000"/>
              </a:lnSpc>
              <a:spcBef>
                <a:spcPts val="0"/>
              </a:spcBef>
              <a:spcAft>
                <a:spcPts val="1800"/>
              </a:spcAft>
              <a:buFont typeface="+mj-lt"/>
              <a:buAutoNum type="arabicPeriod"/>
            </a:pPr>
            <a:r>
              <a:rPr lang="en-CA" sz="2800" dirty="0" smtClean="0"/>
              <a:t>Explain the concept of ALARA</a:t>
            </a:r>
          </a:p>
          <a:p>
            <a:pPr marL="514350" indent="-514350">
              <a:lnSpc>
                <a:spcPct val="90000"/>
              </a:lnSpc>
              <a:spcBef>
                <a:spcPts val="0"/>
              </a:spcBef>
              <a:spcAft>
                <a:spcPts val="1800"/>
              </a:spcAft>
              <a:buFont typeface="+mj-lt"/>
              <a:buAutoNum type="arabicPeriod"/>
            </a:pPr>
            <a:r>
              <a:rPr lang="en-CA" sz="2800" dirty="0" smtClean="0"/>
              <a:t>Explain the key contents of the BSS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129</a:t>
            </a:fld>
            <a:endParaRPr lang="en-US" dirty="0"/>
          </a:p>
        </p:txBody>
      </p:sp>
    </p:spTree>
    <p:extLst>
      <p:ext uri="{BB962C8B-B14F-4D97-AF65-F5344CB8AC3E}">
        <p14:creationId xmlns:p14="http://schemas.microsoft.com/office/powerpoint/2010/main" val="11103323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Aim of radiation protection</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Fundamental principle of radiation protection: </a:t>
            </a:r>
            <a:r>
              <a:rPr lang="en-CA" sz="2800" b="1" dirty="0" smtClean="0">
                <a:solidFill>
                  <a:schemeClr val="tx1"/>
                </a:solidFill>
              </a:rPr>
              <a:t>exposure is justified only when the benefit derived</a:t>
            </a:r>
            <a:r>
              <a:rPr lang="en-CA" sz="2800" dirty="0" smtClean="0">
                <a:solidFill>
                  <a:schemeClr val="bg2">
                    <a:lumMod val="10000"/>
                  </a:schemeClr>
                </a:solidFill>
              </a:rPr>
              <a:t> from using a source </a:t>
            </a:r>
            <a:r>
              <a:rPr lang="en-CA" sz="2800" b="1" dirty="0" smtClean="0">
                <a:solidFill>
                  <a:schemeClr val="tx1"/>
                </a:solidFill>
              </a:rPr>
              <a:t>is greater than the risk</a:t>
            </a:r>
            <a:r>
              <a:rPr lang="en-CA" sz="2800" dirty="0" smtClean="0">
                <a:solidFill>
                  <a:schemeClr val="bg2">
                    <a:lumMod val="10000"/>
                  </a:schemeClr>
                </a:solidFill>
              </a:rPr>
              <a:t> associated with exposure</a:t>
            </a:r>
          </a:p>
          <a:p>
            <a:pPr>
              <a:lnSpc>
                <a:spcPct val="90000"/>
              </a:lnSpc>
              <a:spcBef>
                <a:spcPts val="0"/>
              </a:spcBef>
              <a:spcAft>
                <a:spcPts val="1800"/>
              </a:spcAft>
            </a:pPr>
            <a:r>
              <a:rPr lang="en-CA" sz="2800" dirty="0" smtClean="0"/>
              <a:t>Radiation protection provides standards of protection for use of sources that are considered safe, considering other risks encountered in society</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130</a:t>
            </a:fld>
            <a:endParaRPr lang="en-US" dirty="0"/>
          </a:p>
        </p:txBody>
      </p:sp>
    </p:spTree>
    <p:extLst>
      <p:ext uri="{BB962C8B-B14F-4D97-AF65-F5344CB8AC3E}">
        <p14:creationId xmlns:p14="http://schemas.microsoft.com/office/powerpoint/2010/main" val="1343740962"/>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International recommendations and standards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CA" sz="2800" dirty="0" smtClean="0"/>
              <a:t>Non-governmental organizations:</a:t>
            </a:r>
          </a:p>
          <a:p>
            <a:pPr lvl="1">
              <a:lnSpc>
                <a:spcPct val="90000"/>
              </a:lnSpc>
              <a:spcBef>
                <a:spcPts val="0"/>
              </a:spcBef>
              <a:spcAft>
                <a:spcPts val="600"/>
              </a:spcAft>
            </a:pPr>
            <a:r>
              <a:rPr lang="en-CA" sz="2400" b="1" dirty="0" smtClean="0">
                <a:solidFill>
                  <a:schemeClr val="accent6">
                    <a:lumMod val="50000"/>
                  </a:schemeClr>
                </a:solidFill>
              </a:rPr>
              <a:t>International Commission on Radiological Protection</a:t>
            </a:r>
            <a:r>
              <a:rPr lang="en-CA" sz="2400" dirty="0" smtClean="0"/>
              <a:t> (</a:t>
            </a:r>
            <a:r>
              <a:rPr lang="en-CA" sz="2400" dirty="0" smtClean="0">
                <a:solidFill>
                  <a:schemeClr val="bg2">
                    <a:lumMod val="10000"/>
                  </a:schemeClr>
                </a:solidFill>
              </a:rPr>
              <a:t>ICRP</a:t>
            </a:r>
            <a:r>
              <a:rPr lang="en-CA" sz="2400" dirty="0" smtClean="0"/>
              <a:t>) issues recommendations on radiation protection</a:t>
            </a:r>
          </a:p>
          <a:p>
            <a:pPr lvl="1">
              <a:lnSpc>
                <a:spcPct val="90000"/>
              </a:lnSpc>
              <a:spcBef>
                <a:spcPts val="0"/>
              </a:spcBef>
              <a:spcAft>
                <a:spcPts val="1800"/>
              </a:spcAft>
            </a:pPr>
            <a:r>
              <a:rPr lang="en-CA" sz="2400" b="1" dirty="0" smtClean="0">
                <a:solidFill>
                  <a:schemeClr val="accent6">
                    <a:lumMod val="50000"/>
                  </a:schemeClr>
                </a:solidFill>
              </a:rPr>
              <a:t>International Commission on Radiation Units and Measurements</a:t>
            </a:r>
            <a:r>
              <a:rPr lang="en-CA" sz="2400" dirty="0" smtClean="0"/>
              <a:t> (</a:t>
            </a:r>
            <a:r>
              <a:rPr lang="en-CA" sz="2400" dirty="0" smtClean="0">
                <a:solidFill>
                  <a:schemeClr val="bg2">
                    <a:lumMod val="10000"/>
                  </a:schemeClr>
                </a:solidFill>
              </a:rPr>
              <a:t>ICRU</a:t>
            </a:r>
            <a:r>
              <a:rPr lang="en-CA" sz="2400" dirty="0" smtClean="0"/>
              <a:t>) provides standards for radiation units and measurements</a:t>
            </a:r>
          </a:p>
          <a:p>
            <a:pPr>
              <a:lnSpc>
                <a:spcPct val="90000"/>
              </a:lnSpc>
              <a:spcBef>
                <a:spcPts val="0"/>
              </a:spcBef>
              <a:spcAft>
                <a:spcPts val="600"/>
              </a:spcAft>
            </a:pPr>
            <a:r>
              <a:rPr lang="en-CA" sz="2800" dirty="0" smtClean="0"/>
              <a:t>International organizations:</a:t>
            </a:r>
          </a:p>
          <a:p>
            <a:pPr lvl="1">
              <a:lnSpc>
                <a:spcPct val="90000"/>
              </a:lnSpc>
              <a:spcBef>
                <a:spcPts val="0"/>
              </a:spcBef>
              <a:spcAft>
                <a:spcPts val="600"/>
              </a:spcAft>
            </a:pPr>
            <a:r>
              <a:rPr lang="en-CA" sz="2400" b="1" dirty="0" smtClean="0">
                <a:solidFill>
                  <a:schemeClr val="accent6">
                    <a:lumMod val="50000"/>
                  </a:schemeClr>
                </a:solidFill>
              </a:rPr>
              <a:t>United Nations Scientific Committee on the Effects of Atomic Radiation</a:t>
            </a:r>
            <a:r>
              <a:rPr lang="en-CA" sz="2400" dirty="0" smtClean="0"/>
              <a:t> (</a:t>
            </a:r>
            <a:r>
              <a:rPr lang="en-CA" sz="2400" dirty="0" smtClean="0">
                <a:solidFill>
                  <a:schemeClr val="bg2">
                    <a:lumMod val="10000"/>
                  </a:schemeClr>
                </a:solidFill>
              </a:rPr>
              <a:t>UNSCEAR</a:t>
            </a:r>
            <a:r>
              <a:rPr lang="en-CA" sz="2400" dirty="0" smtClean="0"/>
              <a:t>) mostly deals with studies of radiation effects</a:t>
            </a:r>
          </a:p>
          <a:p>
            <a:pPr lvl="1">
              <a:lnSpc>
                <a:spcPct val="90000"/>
              </a:lnSpc>
              <a:spcBef>
                <a:spcPts val="0"/>
              </a:spcBef>
              <a:spcAft>
                <a:spcPts val="1800"/>
              </a:spcAft>
            </a:pPr>
            <a:r>
              <a:rPr lang="en-CA" sz="2400" b="1" dirty="0" smtClean="0">
                <a:solidFill>
                  <a:schemeClr val="accent6">
                    <a:lumMod val="50000"/>
                  </a:schemeClr>
                </a:solidFill>
              </a:rPr>
              <a:t>International Atomic Energy Agency</a:t>
            </a:r>
            <a:r>
              <a:rPr lang="en-CA" sz="2400" dirty="0" smtClean="0"/>
              <a:t> (</a:t>
            </a:r>
            <a:r>
              <a:rPr lang="en-CA" sz="2400" dirty="0" smtClean="0">
                <a:solidFill>
                  <a:schemeClr val="bg2">
                    <a:lumMod val="10000"/>
                  </a:schemeClr>
                </a:solidFill>
              </a:rPr>
              <a:t>IAEA</a:t>
            </a:r>
            <a:r>
              <a:rPr lang="en-CA" sz="2400" dirty="0" smtClean="0"/>
              <a:t>) issues safety standards that are aligned with ICRP recommendations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131</a:t>
            </a:fld>
            <a:endParaRPr lang="en-US" dirty="0"/>
          </a:p>
        </p:txBody>
      </p:sp>
    </p:spTree>
    <p:extLst>
      <p:ext uri="{BB962C8B-B14F-4D97-AF65-F5344CB8AC3E}">
        <p14:creationId xmlns:p14="http://schemas.microsoft.com/office/powerpoint/2010/main" val="121649998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ICRP recommendations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Using available data, ICRP provides recommendations regarding dose limits for occupationally exposed workers and members of the public</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132</a:t>
            </a:fld>
            <a:endParaRPr lang="en-US" dirty="0"/>
          </a:p>
        </p:txBody>
      </p:sp>
      <p:pic>
        <p:nvPicPr>
          <p:cNvPr id="7" name="Picture 6"/>
          <p:cNvPicPr/>
          <p:nvPr/>
        </p:nvPicPr>
        <p:blipFill>
          <a:blip r:embed="rId3" cstate="print">
            <a:extLst>
              <a:ext uri="{28A0092B-C50C-407E-A947-70E740481C1C}">
                <a14:useLocalDpi xmlns:a14="http://schemas.microsoft.com/office/drawing/2010/main"/>
              </a:ext>
            </a:extLst>
          </a:blip>
          <a:stretch>
            <a:fillRect/>
          </a:stretch>
        </p:blipFill>
        <p:spPr>
          <a:xfrm>
            <a:off x="1800000" y="2656955"/>
            <a:ext cx="6536626" cy="3607144"/>
          </a:xfrm>
          <a:prstGeom prst="rect">
            <a:avLst/>
          </a:prstGeom>
        </p:spPr>
      </p:pic>
    </p:spTree>
    <p:extLst>
      <p:ext uri="{BB962C8B-B14F-4D97-AF65-F5344CB8AC3E}">
        <p14:creationId xmlns:p14="http://schemas.microsoft.com/office/powerpoint/2010/main" val="5829179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ICRP recommendations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Data from Hiroshima and Nagasaki survivors confirm that the probability of developing radiation-induced cancer is proportional to dose received</a:t>
            </a:r>
          </a:p>
          <a:p>
            <a:pPr>
              <a:lnSpc>
                <a:spcPct val="90000"/>
              </a:lnSpc>
              <a:spcBef>
                <a:spcPts val="0"/>
              </a:spcBef>
              <a:spcAft>
                <a:spcPts val="1800"/>
              </a:spcAft>
            </a:pPr>
            <a:r>
              <a:rPr lang="en-CA" sz="2800" dirty="0" smtClean="0"/>
              <a:t>To be conservative, ICRP uses the linear no-threshold model, which assumes that even low doses may cause harm</a:t>
            </a:r>
          </a:p>
          <a:p>
            <a:pPr>
              <a:lnSpc>
                <a:spcPct val="90000"/>
              </a:lnSpc>
              <a:spcBef>
                <a:spcPts val="0"/>
              </a:spcBef>
              <a:spcAft>
                <a:spcPts val="600"/>
              </a:spcAft>
            </a:pPr>
            <a:r>
              <a:rPr lang="en-CA" sz="2800" dirty="0" smtClean="0"/>
              <a:t>Principles of radiation protection:</a:t>
            </a:r>
          </a:p>
          <a:p>
            <a:pPr lvl="1">
              <a:lnSpc>
                <a:spcPct val="90000"/>
              </a:lnSpc>
              <a:spcBef>
                <a:spcPts val="0"/>
              </a:spcBef>
              <a:spcAft>
                <a:spcPts val="600"/>
              </a:spcAft>
            </a:pPr>
            <a:r>
              <a:rPr lang="en-CA" sz="2400" b="1" dirty="0" smtClean="0">
                <a:solidFill>
                  <a:schemeClr val="tx1"/>
                </a:solidFill>
              </a:rPr>
              <a:t>Justification</a:t>
            </a:r>
          </a:p>
          <a:p>
            <a:pPr lvl="1">
              <a:lnSpc>
                <a:spcPct val="90000"/>
              </a:lnSpc>
              <a:spcBef>
                <a:spcPts val="0"/>
              </a:spcBef>
              <a:spcAft>
                <a:spcPts val="600"/>
              </a:spcAft>
            </a:pPr>
            <a:r>
              <a:rPr lang="en-CA" sz="2400" b="1" dirty="0" smtClean="0">
                <a:solidFill>
                  <a:schemeClr val="tx1"/>
                </a:solidFill>
              </a:rPr>
              <a:t>Optimization</a:t>
            </a:r>
          </a:p>
          <a:p>
            <a:pPr lvl="1">
              <a:lnSpc>
                <a:spcPct val="90000"/>
              </a:lnSpc>
              <a:spcBef>
                <a:spcPts val="0"/>
              </a:spcBef>
              <a:spcAft>
                <a:spcPts val="1800"/>
              </a:spcAft>
            </a:pPr>
            <a:r>
              <a:rPr lang="en-CA" sz="2400" b="1" dirty="0" smtClean="0">
                <a:solidFill>
                  <a:schemeClr val="tx1"/>
                </a:solidFill>
              </a:rPr>
              <a:t>Dose limits </a:t>
            </a:r>
            <a:endParaRPr lang="en-CA" sz="2400" b="1" dirty="0">
              <a:solidFill>
                <a:schemeClr val="tx1"/>
              </a:solidFill>
            </a:endParaRP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133</a:t>
            </a:fld>
            <a:endParaRPr lang="en-US" dirty="0"/>
          </a:p>
        </p:txBody>
      </p:sp>
    </p:spTree>
    <p:extLst>
      <p:ext uri="{BB962C8B-B14F-4D97-AF65-F5344CB8AC3E}">
        <p14:creationId xmlns:p14="http://schemas.microsoft.com/office/powerpoint/2010/main" val="55017223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ICRP recommendations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b="1" dirty="0" smtClean="0">
                <a:solidFill>
                  <a:schemeClr val="tx1"/>
                </a:solidFill>
              </a:rPr>
              <a:t>Justification:</a:t>
            </a:r>
            <a:r>
              <a:rPr lang="en-CA" sz="2800" dirty="0" smtClean="0"/>
              <a:t> Sources of radiation be used only for those activities which bring more benefit than harm due to exposure to radiation</a:t>
            </a:r>
          </a:p>
          <a:p>
            <a:pPr>
              <a:lnSpc>
                <a:spcPct val="90000"/>
              </a:lnSpc>
              <a:spcBef>
                <a:spcPts val="0"/>
              </a:spcBef>
              <a:spcAft>
                <a:spcPts val="1800"/>
              </a:spcAft>
            </a:pPr>
            <a:r>
              <a:rPr lang="en-CA" sz="2800" b="1" dirty="0" smtClean="0">
                <a:solidFill>
                  <a:schemeClr val="tx1"/>
                </a:solidFill>
              </a:rPr>
              <a:t>Optimization:</a:t>
            </a:r>
            <a:r>
              <a:rPr lang="en-CA" sz="2800" dirty="0" smtClean="0"/>
              <a:t> </a:t>
            </a:r>
            <a:r>
              <a:rPr lang="en-CA" sz="2800" dirty="0"/>
              <a:t>A</a:t>
            </a:r>
            <a:r>
              <a:rPr lang="en-CA" sz="2800" dirty="0" smtClean="0"/>
              <a:t>ll exposures be kept as low as reasonably achievable, economic and social factors being taken into account (ALARA)</a:t>
            </a:r>
          </a:p>
          <a:p>
            <a:pPr>
              <a:lnSpc>
                <a:spcPct val="90000"/>
              </a:lnSpc>
              <a:spcBef>
                <a:spcPts val="0"/>
              </a:spcBef>
              <a:spcAft>
                <a:spcPts val="1800"/>
              </a:spcAft>
            </a:pPr>
            <a:r>
              <a:rPr lang="en-CA" sz="2800" b="1" dirty="0" smtClean="0">
                <a:solidFill>
                  <a:schemeClr val="tx1"/>
                </a:solidFill>
              </a:rPr>
              <a:t>Dose limits:</a:t>
            </a:r>
            <a:r>
              <a:rPr lang="en-CA" sz="2800" dirty="0" smtClean="0"/>
              <a:t> </a:t>
            </a:r>
            <a:r>
              <a:rPr lang="en-CA" sz="2800" dirty="0"/>
              <a:t>V</a:t>
            </a:r>
            <a:r>
              <a:rPr lang="en-CA" sz="2800" dirty="0" smtClean="0"/>
              <a:t>alues of effective dose or equivalent that should not be exceeded</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134</a:t>
            </a:fld>
            <a:endParaRPr lang="en-US" dirty="0"/>
          </a:p>
        </p:txBody>
      </p:sp>
    </p:spTree>
    <p:extLst>
      <p:ext uri="{BB962C8B-B14F-4D97-AF65-F5344CB8AC3E}">
        <p14:creationId xmlns:p14="http://schemas.microsoft.com/office/powerpoint/2010/main" val="191884105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IAEA Basic Safety Standards (BSS)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IAEA Safety Standards Series GSR Part 3: </a:t>
            </a:r>
            <a:r>
              <a:rPr lang="en-CA" sz="2800" i="1" dirty="0" smtClean="0"/>
              <a:t>Radiation Protection and Safety of Radiation Sources: International Basic Safety Standards</a:t>
            </a:r>
          </a:p>
          <a:p>
            <a:pPr>
              <a:lnSpc>
                <a:spcPct val="90000"/>
              </a:lnSpc>
              <a:spcBef>
                <a:spcPts val="0"/>
              </a:spcBef>
              <a:spcAft>
                <a:spcPts val="1800"/>
              </a:spcAft>
            </a:pPr>
            <a:r>
              <a:rPr lang="en-CA" sz="2800" dirty="0" smtClean="0"/>
              <a:t>Published in 2014</a:t>
            </a:r>
          </a:p>
          <a:p>
            <a:pPr>
              <a:lnSpc>
                <a:spcPct val="90000"/>
              </a:lnSpc>
              <a:spcBef>
                <a:spcPts val="0"/>
              </a:spcBef>
              <a:spcAft>
                <a:spcPts val="1800"/>
              </a:spcAft>
            </a:pPr>
            <a:r>
              <a:rPr lang="en-CA" sz="2800" dirty="0" smtClean="0"/>
              <a:t>Based on ICRP recommendations and UNSCEAR findings</a:t>
            </a:r>
          </a:p>
          <a:p>
            <a:pPr>
              <a:lnSpc>
                <a:spcPct val="90000"/>
              </a:lnSpc>
              <a:spcBef>
                <a:spcPts val="0"/>
              </a:spcBef>
              <a:spcAft>
                <a:spcPts val="1800"/>
              </a:spcAft>
            </a:pPr>
            <a:r>
              <a:rPr lang="en-CA" sz="2800" dirty="0" smtClean="0"/>
              <a:t>Jointly sponsored by a number of international organizations  </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135</a:t>
            </a:fld>
            <a:endParaRPr lang="en-US" dirty="0"/>
          </a:p>
        </p:txBody>
      </p:sp>
    </p:spTree>
    <p:extLst>
      <p:ext uri="{BB962C8B-B14F-4D97-AF65-F5344CB8AC3E}">
        <p14:creationId xmlns:p14="http://schemas.microsoft.com/office/powerpoint/2010/main" val="12885330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BSS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CA" sz="2800" dirty="0" smtClean="0"/>
              <a:t>Requirements regarding:</a:t>
            </a:r>
          </a:p>
          <a:p>
            <a:pPr lvl="1">
              <a:lnSpc>
                <a:spcPct val="90000"/>
              </a:lnSpc>
              <a:spcBef>
                <a:spcPts val="0"/>
              </a:spcBef>
              <a:spcAft>
                <a:spcPts val="600"/>
              </a:spcAft>
            </a:pPr>
            <a:r>
              <a:rPr lang="en-CA" sz="2400" dirty="0" smtClean="0"/>
              <a:t>Basic obligations and administrative requirements for practices, dose limits, management, technical and safety verification</a:t>
            </a:r>
          </a:p>
          <a:p>
            <a:pPr lvl="1">
              <a:lnSpc>
                <a:spcPct val="90000"/>
              </a:lnSpc>
              <a:spcBef>
                <a:spcPts val="0"/>
              </a:spcBef>
              <a:spcAft>
                <a:spcPts val="600"/>
              </a:spcAft>
            </a:pPr>
            <a:r>
              <a:rPr lang="en-CA" sz="2400" dirty="0" smtClean="0"/>
              <a:t>Occupational exposure, public exposure, emergency exposure situations (including interventions)</a:t>
            </a:r>
          </a:p>
          <a:p>
            <a:pPr lvl="1">
              <a:lnSpc>
                <a:spcPct val="90000"/>
              </a:lnSpc>
              <a:spcBef>
                <a:spcPts val="0"/>
              </a:spcBef>
              <a:spcAft>
                <a:spcPts val="600"/>
              </a:spcAft>
            </a:pPr>
            <a:r>
              <a:rPr lang="en-CA" sz="2400" dirty="0" smtClean="0"/>
              <a:t>Protection of the environment</a:t>
            </a:r>
          </a:p>
          <a:p>
            <a:pPr lvl="1">
              <a:lnSpc>
                <a:spcPct val="90000"/>
              </a:lnSpc>
              <a:spcBef>
                <a:spcPts val="0"/>
              </a:spcBef>
              <a:spcAft>
                <a:spcPts val="1800"/>
              </a:spcAft>
            </a:pPr>
            <a:r>
              <a:rPr lang="en-CA" sz="2400" dirty="0" smtClean="0"/>
              <a:t>Interface between safety and security</a:t>
            </a:r>
          </a:p>
          <a:p>
            <a:pPr>
              <a:lnSpc>
                <a:spcPct val="90000"/>
              </a:lnSpc>
              <a:spcBef>
                <a:spcPts val="0"/>
              </a:spcBef>
              <a:spcAft>
                <a:spcPts val="1800"/>
              </a:spcAft>
            </a:pPr>
            <a:r>
              <a:rPr lang="en-CA" sz="2800" dirty="0" smtClean="0"/>
              <a:t>Other publications in the IAEA Safety Standards Series provide additional guidance on how to meet BSS requirements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136</a:t>
            </a:fld>
            <a:endParaRPr lang="en-US" dirty="0"/>
          </a:p>
        </p:txBody>
      </p:sp>
    </p:spTree>
    <p:extLst>
      <p:ext uri="{BB962C8B-B14F-4D97-AF65-F5344CB8AC3E}">
        <p14:creationId xmlns:p14="http://schemas.microsoft.com/office/powerpoint/2010/main" val="27834964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Types of exposure situations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b="1" dirty="0" smtClean="0">
                <a:solidFill>
                  <a:schemeClr val="tx1"/>
                </a:solidFill>
              </a:rPr>
              <a:t>Planned exposure:</a:t>
            </a:r>
            <a:r>
              <a:rPr lang="en-CA" sz="2800" dirty="0" smtClean="0"/>
              <a:t> Arises from a planned operation of a source or from a planned activity that results in an exposure</a:t>
            </a:r>
          </a:p>
          <a:p>
            <a:pPr>
              <a:lnSpc>
                <a:spcPct val="90000"/>
              </a:lnSpc>
              <a:spcBef>
                <a:spcPts val="0"/>
              </a:spcBef>
              <a:spcAft>
                <a:spcPts val="1800"/>
              </a:spcAft>
            </a:pPr>
            <a:r>
              <a:rPr lang="en-CA" sz="2800" b="1" dirty="0" smtClean="0">
                <a:solidFill>
                  <a:schemeClr val="tx1"/>
                </a:solidFill>
              </a:rPr>
              <a:t>Emergency exposure:</a:t>
            </a:r>
            <a:r>
              <a:rPr lang="en-CA" sz="2800" dirty="0" smtClean="0"/>
              <a:t> Arises as a result of an accident, a malicious act, or any other unexpected event, and requires prompt action to avoid or to reduce adverse consequences</a:t>
            </a:r>
          </a:p>
          <a:p>
            <a:pPr>
              <a:lnSpc>
                <a:spcPct val="90000"/>
              </a:lnSpc>
              <a:spcBef>
                <a:spcPts val="0"/>
              </a:spcBef>
              <a:spcAft>
                <a:spcPts val="1800"/>
              </a:spcAft>
            </a:pPr>
            <a:r>
              <a:rPr lang="en-CA" sz="2800" b="1" dirty="0" smtClean="0">
                <a:solidFill>
                  <a:schemeClr val="tx1"/>
                </a:solidFill>
              </a:rPr>
              <a:t>Existing exposure:</a:t>
            </a:r>
            <a:r>
              <a:rPr lang="en-CA" sz="2800" dirty="0" smtClean="0"/>
              <a:t> Already exists when decision on need for control is taken. Includes exposure to natural background radiation, exposure due to residual radioactive material from past practices, or that remains after an emergency exposure situation</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137</a:t>
            </a:fld>
            <a:endParaRPr lang="en-US" dirty="0"/>
          </a:p>
        </p:txBody>
      </p:sp>
    </p:spTree>
    <p:extLst>
      <p:ext uri="{BB962C8B-B14F-4D97-AF65-F5344CB8AC3E}">
        <p14:creationId xmlns:p14="http://schemas.microsoft.com/office/powerpoint/2010/main" val="194370963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Dose </a:t>
            </a:r>
            <a:r>
              <a:rPr lang="en-CA" dirty="0"/>
              <a:t>l</a:t>
            </a:r>
            <a:r>
              <a:rPr lang="en-CA" dirty="0" smtClean="0"/>
              <a:t>imits for planned exposure situations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For occupational exposure of </a:t>
            </a:r>
            <a:r>
              <a:rPr lang="en-CA" sz="2800" b="1" dirty="0" smtClean="0">
                <a:solidFill>
                  <a:schemeClr val="tx1"/>
                </a:solidFill>
              </a:rPr>
              <a:t>workers</a:t>
            </a:r>
            <a:endParaRPr lang="en-CA" sz="2800" dirty="0" smtClean="0"/>
          </a:p>
          <a:p>
            <a:pPr lvl="1">
              <a:lnSpc>
                <a:spcPct val="90000"/>
              </a:lnSpc>
              <a:spcBef>
                <a:spcPts val="0"/>
              </a:spcBef>
              <a:spcAft>
                <a:spcPts val="1800"/>
              </a:spcAft>
            </a:pPr>
            <a:r>
              <a:rPr lang="en-CA" sz="2400" dirty="0" smtClean="0"/>
              <a:t>Effective dose of 20 </a:t>
            </a:r>
            <a:r>
              <a:rPr lang="en-CA" sz="2400" dirty="0" err="1" smtClean="0"/>
              <a:t>mSv</a:t>
            </a:r>
            <a:r>
              <a:rPr lang="en-CA" sz="2400" dirty="0" smtClean="0"/>
              <a:t> per year averaged over five consecutive years (100 </a:t>
            </a:r>
            <a:r>
              <a:rPr lang="en-CA" sz="2400" dirty="0" err="1" smtClean="0"/>
              <a:t>mSv</a:t>
            </a:r>
            <a:r>
              <a:rPr lang="en-CA" sz="2400" dirty="0" smtClean="0"/>
              <a:t> in five years), and of 50 </a:t>
            </a:r>
            <a:r>
              <a:rPr lang="en-CA" sz="2400" dirty="0" err="1" smtClean="0"/>
              <a:t>mSv</a:t>
            </a:r>
            <a:r>
              <a:rPr lang="en-CA" sz="2400" dirty="0" smtClean="0"/>
              <a:t> in any single year</a:t>
            </a:r>
          </a:p>
          <a:p>
            <a:pPr lvl="1">
              <a:lnSpc>
                <a:spcPct val="90000"/>
              </a:lnSpc>
              <a:spcBef>
                <a:spcPts val="0"/>
              </a:spcBef>
              <a:spcAft>
                <a:spcPts val="1800"/>
              </a:spcAft>
            </a:pPr>
            <a:r>
              <a:rPr lang="en-CA" sz="2400" dirty="0" smtClean="0"/>
              <a:t>Equivalent dose to lens of the eye of 20 </a:t>
            </a:r>
            <a:r>
              <a:rPr lang="en-CA" sz="2400" dirty="0" err="1" smtClean="0"/>
              <a:t>mSv</a:t>
            </a:r>
            <a:r>
              <a:rPr lang="en-CA" sz="2400" dirty="0" smtClean="0"/>
              <a:t> per year averaged over five consecutive years (100 </a:t>
            </a:r>
            <a:r>
              <a:rPr lang="en-CA" sz="2400" dirty="0" err="1" smtClean="0"/>
              <a:t>mSv</a:t>
            </a:r>
            <a:r>
              <a:rPr lang="en-CA" sz="2400" dirty="0" smtClean="0"/>
              <a:t> in five years) and of 50 </a:t>
            </a:r>
            <a:r>
              <a:rPr lang="en-CA" sz="2400" dirty="0" err="1" smtClean="0"/>
              <a:t>mSv</a:t>
            </a:r>
            <a:r>
              <a:rPr lang="en-CA" sz="2400" dirty="0" smtClean="0"/>
              <a:t> in any single year</a:t>
            </a:r>
          </a:p>
          <a:p>
            <a:pPr lvl="1">
              <a:lnSpc>
                <a:spcPct val="90000"/>
              </a:lnSpc>
              <a:spcBef>
                <a:spcPts val="0"/>
              </a:spcBef>
              <a:spcAft>
                <a:spcPts val="1800"/>
              </a:spcAft>
            </a:pPr>
            <a:r>
              <a:rPr lang="en-CA" sz="2400" dirty="0" smtClean="0"/>
              <a:t>Equivalent dose to extremities (hands and feet) or skin of 500 </a:t>
            </a:r>
            <a:r>
              <a:rPr lang="en-CA" sz="2400" dirty="0" err="1" smtClean="0"/>
              <a:t>mSv</a:t>
            </a:r>
            <a:r>
              <a:rPr lang="en-CA" sz="2400" dirty="0" smtClean="0"/>
              <a:t> in a year</a:t>
            </a:r>
          </a:p>
          <a:p>
            <a:pPr lvl="1">
              <a:lnSpc>
                <a:spcPct val="90000"/>
              </a:lnSpc>
              <a:spcBef>
                <a:spcPts val="0"/>
              </a:spcBef>
              <a:spcAft>
                <a:spcPts val="1800"/>
              </a:spcAft>
            </a:pPr>
            <a:r>
              <a:rPr lang="en-CA" sz="2400" dirty="0" smtClean="0"/>
              <a:t>Additional restrictions for pregnant or breast-feeding workers </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138</a:t>
            </a:fld>
            <a:endParaRPr lang="en-US" dirty="0"/>
          </a:p>
        </p:txBody>
      </p:sp>
    </p:spTree>
    <p:extLst>
      <p:ext uri="{BB962C8B-B14F-4D97-AF65-F5344CB8AC3E}">
        <p14:creationId xmlns:p14="http://schemas.microsoft.com/office/powerpoint/2010/main" val="213455686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Dose limits </a:t>
            </a:r>
            <a:r>
              <a:rPr lang="en-CA" dirty="0"/>
              <a:t>for planned exposure </a:t>
            </a:r>
            <a:r>
              <a:rPr lang="en-CA" dirty="0" smtClean="0"/>
              <a:t>situations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For members of the </a:t>
            </a:r>
            <a:r>
              <a:rPr lang="en-CA" sz="2800" b="1" dirty="0" smtClean="0">
                <a:solidFill>
                  <a:schemeClr val="tx1"/>
                </a:solidFill>
              </a:rPr>
              <a:t>public</a:t>
            </a:r>
          </a:p>
          <a:p>
            <a:pPr lvl="1">
              <a:lnSpc>
                <a:spcPct val="90000"/>
              </a:lnSpc>
              <a:spcBef>
                <a:spcPts val="0"/>
              </a:spcBef>
              <a:spcAft>
                <a:spcPts val="1800"/>
              </a:spcAft>
            </a:pPr>
            <a:r>
              <a:rPr lang="en-CA" sz="2400" dirty="0" smtClean="0"/>
              <a:t>Effective dose of 1 </a:t>
            </a:r>
            <a:r>
              <a:rPr lang="en-CA" sz="2400" dirty="0" err="1" smtClean="0"/>
              <a:t>mSv</a:t>
            </a:r>
            <a:r>
              <a:rPr lang="en-CA" sz="2400" dirty="0" smtClean="0"/>
              <a:t>* in a year</a:t>
            </a:r>
          </a:p>
          <a:p>
            <a:pPr lvl="1">
              <a:lnSpc>
                <a:spcPct val="90000"/>
              </a:lnSpc>
              <a:spcBef>
                <a:spcPts val="0"/>
              </a:spcBef>
              <a:spcAft>
                <a:spcPts val="1800"/>
              </a:spcAft>
            </a:pPr>
            <a:r>
              <a:rPr lang="en-CA" sz="2400" dirty="0" smtClean="0"/>
              <a:t>Equivalent dose to lens of eye of 15 </a:t>
            </a:r>
            <a:r>
              <a:rPr lang="en-CA" sz="2400" dirty="0" err="1" smtClean="0"/>
              <a:t>mSv</a:t>
            </a:r>
            <a:r>
              <a:rPr lang="en-CA" sz="2400" dirty="0" smtClean="0"/>
              <a:t> in a year</a:t>
            </a:r>
          </a:p>
          <a:p>
            <a:pPr lvl="1">
              <a:lnSpc>
                <a:spcPct val="90000"/>
              </a:lnSpc>
              <a:spcBef>
                <a:spcPts val="0"/>
              </a:spcBef>
              <a:spcAft>
                <a:spcPts val="1800"/>
              </a:spcAft>
            </a:pPr>
            <a:r>
              <a:rPr lang="en-CA" sz="2400" dirty="0" smtClean="0"/>
              <a:t>Equivalent dose to skin of 50 </a:t>
            </a:r>
            <a:r>
              <a:rPr lang="en-CA" sz="2400" dirty="0" err="1" smtClean="0"/>
              <a:t>mSv</a:t>
            </a:r>
            <a:r>
              <a:rPr lang="en-CA" sz="2400" dirty="0" smtClean="0"/>
              <a:t> in a year</a:t>
            </a:r>
          </a:p>
          <a:p>
            <a:pPr lvl="1">
              <a:lnSpc>
                <a:spcPct val="90000"/>
              </a:lnSpc>
              <a:spcBef>
                <a:spcPts val="0"/>
              </a:spcBef>
              <a:spcAft>
                <a:spcPts val="1800"/>
              </a:spcAft>
            </a:pPr>
            <a:endParaRPr lang="en-CA" sz="2400" dirty="0"/>
          </a:p>
          <a:p>
            <a:pPr lvl="1">
              <a:lnSpc>
                <a:spcPct val="90000"/>
              </a:lnSpc>
              <a:spcBef>
                <a:spcPts val="0"/>
              </a:spcBef>
              <a:spcAft>
                <a:spcPts val="1800"/>
              </a:spcAft>
            </a:pPr>
            <a:endParaRPr lang="en-CA" sz="2400" dirty="0" smtClean="0"/>
          </a:p>
          <a:p>
            <a:pPr marL="72000" indent="0">
              <a:lnSpc>
                <a:spcPct val="90000"/>
              </a:lnSpc>
              <a:spcBef>
                <a:spcPts val="0"/>
              </a:spcBef>
              <a:spcAft>
                <a:spcPts val="1800"/>
              </a:spcAft>
              <a:buNone/>
            </a:pPr>
            <a:r>
              <a:rPr lang="en-CA" sz="2400" dirty="0" smtClean="0"/>
              <a:t>*in special circumstances, a higher value of effective dose in a single year could apply, provided that the average effective dose over five consecutive years does not exceed 1 </a:t>
            </a:r>
            <a:r>
              <a:rPr lang="en-CA" sz="2400" dirty="0" err="1" smtClean="0"/>
              <a:t>mSv</a:t>
            </a:r>
            <a:r>
              <a:rPr lang="en-CA" sz="2400" dirty="0" smtClean="0"/>
              <a:t> per year</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139</a:t>
            </a:fld>
            <a:endParaRPr lang="en-US" dirty="0"/>
          </a:p>
        </p:txBody>
      </p:sp>
    </p:spTree>
    <p:extLst>
      <p:ext uri="{BB962C8B-B14F-4D97-AF65-F5344CB8AC3E}">
        <p14:creationId xmlns:p14="http://schemas.microsoft.com/office/powerpoint/2010/main" val="100865950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Dose limits for emergency situations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BSS specifies </a:t>
            </a:r>
            <a:r>
              <a:rPr lang="en-CA" sz="2800" b="1" dirty="0" smtClean="0">
                <a:solidFill>
                  <a:schemeClr val="tx1"/>
                </a:solidFill>
              </a:rPr>
              <a:t>generic criteria for acute doses </a:t>
            </a:r>
            <a:r>
              <a:rPr lang="en-CA" sz="2800" dirty="0" smtClean="0"/>
              <a:t>for which protective actions and other response actions should be undertaken to avoid or to minimize severe deterministic effects</a:t>
            </a:r>
          </a:p>
          <a:p>
            <a:pPr>
              <a:lnSpc>
                <a:spcPct val="90000"/>
              </a:lnSpc>
              <a:spcBef>
                <a:spcPts val="0"/>
              </a:spcBef>
              <a:spcAft>
                <a:spcPts val="1800"/>
              </a:spcAft>
            </a:pPr>
            <a:r>
              <a:rPr lang="en-CA" sz="2800" dirty="0" smtClean="0"/>
              <a:t>BSS sets </a:t>
            </a:r>
            <a:r>
              <a:rPr lang="en-CA" sz="2800" b="1" dirty="0" smtClean="0">
                <a:solidFill>
                  <a:schemeClr val="tx1"/>
                </a:solidFill>
              </a:rPr>
              <a:t>guidance levels</a:t>
            </a:r>
            <a:r>
              <a:rPr lang="en-CA" sz="2800" dirty="0" smtClean="0"/>
              <a:t> for restricting the exposure of emergency workers</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140</a:t>
            </a:fld>
            <a:endParaRPr lang="en-US" dirty="0"/>
          </a:p>
        </p:txBody>
      </p:sp>
    </p:spTree>
    <p:extLst>
      <p:ext uri="{BB962C8B-B14F-4D97-AF65-F5344CB8AC3E}">
        <p14:creationId xmlns:p14="http://schemas.microsoft.com/office/powerpoint/2010/main" val="6843967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Employer and licensee responsibilities</a:t>
            </a:r>
            <a:endParaRPr lang="en-GB" noProof="0" dirty="0"/>
          </a:p>
        </p:txBody>
      </p:sp>
      <p:sp>
        <p:nvSpPr>
          <p:cNvPr id="3" name="Content Placeholder 2"/>
          <p:cNvSpPr>
            <a:spLocks noGrp="1"/>
          </p:cNvSpPr>
          <p:nvPr>
            <p:ph idx="1"/>
          </p:nvPr>
        </p:nvSpPr>
        <p:spPr>
          <a:xfrm>
            <a:off x="180000" y="1235241"/>
            <a:ext cx="9540000" cy="4959007"/>
          </a:xfrm>
        </p:spPr>
        <p:txBody>
          <a:bodyPr>
            <a:noAutofit/>
          </a:bodyPr>
          <a:lstStyle/>
          <a:p>
            <a:pPr>
              <a:lnSpc>
                <a:spcPct val="90000"/>
              </a:lnSpc>
              <a:spcBef>
                <a:spcPts val="0"/>
              </a:spcBef>
              <a:spcAft>
                <a:spcPts val="1800"/>
              </a:spcAft>
            </a:pPr>
            <a:r>
              <a:rPr lang="en-GB" sz="2800" dirty="0"/>
              <a:t>B</a:t>
            </a:r>
            <a:r>
              <a:rPr lang="en-GB" sz="2800" noProof="0" dirty="0" smtClean="0"/>
              <a:t>e responsible for the protection of workers against occupational exposure</a:t>
            </a:r>
          </a:p>
          <a:p>
            <a:pPr>
              <a:lnSpc>
                <a:spcPct val="90000"/>
              </a:lnSpc>
              <a:spcBef>
                <a:spcPts val="0"/>
              </a:spcBef>
              <a:spcAft>
                <a:spcPts val="1800"/>
              </a:spcAft>
            </a:pPr>
            <a:r>
              <a:rPr lang="en-GB" sz="2800" dirty="0" smtClean="0"/>
              <a:t>Ensure</a:t>
            </a:r>
            <a:r>
              <a:rPr lang="en-GB" sz="2800" noProof="0" dirty="0" smtClean="0"/>
              <a:t> that protection is optimized and that dose limits are not exceeded</a:t>
            </a:r>
          </a:p>
          <a:p>
            <a:pPr>
              <a:lnSpc>
                <a:spcPct val="90000"/>
              </a:lnSpc>
              <a:spcBef>
                <a:spcPts val="0"/>
              </a:spcBef>
              <a:spcAft>
                <a:spcPts val="1800"/>
              </a:spcAft>
            </a:pPr>
            <a:r>
              <a:rPr lang="en-GB" sz="2800" dirty="0"/>
              <a:t>E</a:t>
            </a:r>
            <a:r>
              <a:rPr lang="en-GB" sz="2800" noProof="0" dirty="0" smtClean="0"/>
              <a:t>stablish and maintain arrangements for designation of controlled areas, for local rules and for workplace monitoring</a:t>
            </a:r>
          </a:p>
          <a:p>
            <a:pPr>
              <a:lnSpc>
                <a:spcPct val="90000"/>
              </a:lnSpc>
              <a:spcBef>
                <a:spcPts val="0"/>
              </a:spcBef>
              <a:spcAft>
                <a:spcPts val="1800"/>
              </a:spcAft>
            </a:pPr>
            <a:r>
              <a:rPr lang="en-GB" sz="2800" dirty="0"/>
              <a:t>E</a:t>
            </a:r>
            <a:r>
              <a:rPr lang="en-GB" sz="2800" noProof="0" dirty="0" smtClean="0"/>
              <a:t>stablish, maintain and keep under review a programme for workplace monitoring under the supervision of qualified expert</a:t>
            </a:r>
            <a:endParaRPr lang="en-GB" sz="2800"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141</a:t>
            </a:fld>
            <a:endParaRPr lang="sl-SI"/>
          </a:p>
        </p:txBody>
      </p:sp>
      <p:sp>
        <p:nvSpPr>
          <p:cNvPr id="5" name="Footer Placeholder 4"/>
          <p:cNvSpPr>
            <a:spLocks noGrp="1"/>
          </p:cNvSpPr>
          <p:nvPr>
            <p:ph type="ftr" sz="quarter" idx="11"/>
          </p:nvPr>
        </p:nvSpPr>
        <p:spPr>
          <a:xfrm>
            <a:off x="1800000" y="6465712"/>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510948662"/>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Employer </a:t>
            </a:r>
            <a:r>
              <a:rPr lang="en-GB" dirty="0"/>
              <a:t>and licensee </a:t>
            </a:r>
            <a:r>
              <a:rPr lang="en-GB" dirty="0" smtClean="0"/>
              <a:t>responsibilities</a:t>
            </a:r>
            <a:r>
              <a:rPr lang="en-CA" dirty="0" smtClean="0"/>
              <a:t>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Be responsible for making arrangements for assessment and recording of occupational exposure and for workers’ health surveillance</a:t>
            </a:r>
          </a:p>
          <a:p>
            <a:pPr>
              <a:lnSpc>
                <a:spcPct val="90000"/>
              </a:lnSpc>
              <a:spcBef>
                <a:spcPts val="0"/>
              </a:spcBef>
              <a:spcAft>
                <a:spcPts val="1800"/>
              </a:spcAft>
            </a:pPr>
            <a:r>
              <a:rPr lang="en-CA" sz="2800" dirty="0" smtClean="0"/>
              <a:t>Provide workers with adequate information, instruction, training and protective equipment</a:t>
            </a:r>
          </a:p>
          <a:p>
            <a:pPr>
              <a:lnSpc>
                <a:spcPct val="90000"/>
              </a:lnSpc>
              <a:spcBef>
                <a:spcPts val="0"/>
              </a:spcBef>
              <a:spcAft>
                <a:spcPts val="1800"/>
              </a:spcAft>
            </a:pPr>
            <a:r>
              <a:rPr lang="en-CA" sz="2800" dirty="0" smtClean="0"/>
              <a:t>Not offer benefits as substitutes for protection and safety measures</a:t>
            </a:r>
          </a:p>
          <a:p>
            <a:pPr>
              <a:lnSpc>
                <a:spcPct val="90000"/>
              </a:lnSpc>
              <a:spcBef>
                <a:spcPts val="0"/>
              </a:spcBef>
              <a:spcAft>
                <a:spcPts val="1800"/>
              </a:spcAft>
            </a:pPr>
            <a:r>
              <a:rPr lang="en-CA" sz="2800" dirty="0" smtClean="0"/>
              <a:t>Make special arrangements for female workers to protect embryo or foetus and breast-fed infants</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142</a:t>
            </a:fld>
            <a:endParaRPr lang="en-US" dirty="0"/>
          </a:p>
        </p:txBody>
      </p:sp>
    </p:spTree>
    <p:extLst>
      <p:ext uri="{BB962C8B-B14F-4D97-AF65-F5344CB8AC3E}">
        <p14:creationId xmlns:p14="http://schemas.microsoft.com/office/powerpoint/2010/main" val="664385676"/>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Other BSS requirements (cont’d)</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Provides criteria for </a:t>
            </a:r>
            <a:r>
              <a:rPr lang="en-CA" sz="2800" b="1" dirty="0" smtClean="0">
                <a:solidFill>
                  <a:schemeClr val="tx1"/>
                </a:solidFill>
              </a:rPr>
              <a:t>exemption</a:t>
            </a:r>
            <a:r>
              <a:rPr lang="en-CA" sz="2800" dirty="0" smtClean="0"/>
              <a:t> of practices and sources and for </a:t>
            </a:r>
            <a:r>
              <a:rPr lang="en-CA" sz="2800" b="1" dirty="0" smtClean="0">
                <a:solidFill>
                  <a:schemeClr val="tx1"/>
                </a:solidFill>
              </a:rPr>
              <a:t>clearance</a:t>
            </a:r>
            <a:r>
              <a:rPr lang="en-CA" sz="2800" dirty="0" smtClean="0"/>
              <a:t> of sources</a:t>
            </a:r>
          </a:p>
          <a:p>
            <a:pPr>
              <a:lnSpc>
                <a:spcPct val="90000"/>
              </a:lnSpc>
              <a:spcBef>
                <a:spcPts val="0"/>
              </a:spcBef>
              <a:spcAft>
                <a:spcPts val="1800"/>
              </a:spcAft>
            </a:pPr>
            <a:r>
              <a:rPr lang="en-CA" sz="2800" dirty="0" smtClean="0"/>
              <a:t>Requires a </a:t>
            </a:r>
            <a:r>
              <a:rPr lang="en-CA" sz="2800" b="1" dirty="0" smtClean="0">
                <a:solidFill>
                  <a:schemeClr val="tx1"/>
                </a:solidFill>
              </a:rPr>
              <a:t>graded approach</a:t>
            </a:r>
            <a:r>
              <a:rPr lang="en-CA" sz="2800" dirty="0" smtClean="0"/>
              <a:t>: the application of the BSS shall be commensurate with characteristics of the practice or the source, and with the magnitude and likelihood of exposures</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143</a:t>
            </a:fld>
            <a:endParaRPr lang="en-US" dirty="0"/>
          </a:p>
        </p:txBody>
      </p:sp>
    </p:spTree>
    <p:extLst>
      <p:ext uri="{BB962C8B-B14F-4D97-AF65-F5344CB8AC3E}">
        <p14:creationId xmlns:p14="http://schemas.microsoft.com/office/powerpoint/2010/main" val="199504262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Question for discussion</a:t>
            </a:r>
            <a:endParaRPr lang="en-CA"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90000"/>
              </a:lnSpc>
              <a:spcBef>
                <a:spcPts val="0"/>
              </a:spcBef>
              <a:spcAft>
                <a:spcPts val="1800"/>
              </a:spcAft>
              <a:buClrTx/>
              <a:buSzTx/>
              <a:buFontTx/>
              <a:buNone/>
              <a:tabLst/>
              <a:defRPr/>
            </a:pPr>
            <a:r>
              <a:rPr lang="en-CA" sz="2800" dirty="0" smtClean="0"/>
              <a:t>In an emergency situation, a worker wants to volunteer to enter an area with very high radiation fields in order to secure the situation. You are responsible for deciding whether to allow this.</a:t>
            </a:r>
          </a:p>
          <a:p>
            <a:pPr marL="0" marR="0" lvl="0" indent="0" defTabSz="914400" eaLnBrk="1" fontAlgn="auto" latinLnBrk="0" hangingPunct="1">
              <a:lnSpc>
                <a:spcPct val="90000"/>
              </a:lnSpc>
              <a:spcBef>
                <a:spcPts val="0"/>
              </a:spcBef>
              <a:spcAft>
                <a:spcPts val="1800"/>
              </a:spcAft>
              <a:buClrTx/>
              <a:buSzTx/>
              <a:buFontTx/>
              <a:buNone/>
              <a:tabLst/>
              <a:defRPr/>
            </a:pPr>
            <a:endParaRPr lang="en-CA" sz="2800" dirty="0"/>
          </a:p>
          <a:p>
            <a:pPr marL="0" marR="0" lvl="0" indent="0" defTabSz="914400" eaLnBrk="1" fontAlgn="auto" latinLnBrk="0" hangingPunct="1">
              <a:lnSpc>
                <a:spcPct val="90000"/>
              </a:lnSpc>
              <a:spcBef>
                <a:spcPts val="0"/>
              </a:spcBef>
              <a:spcAft>
                <a:spcPts val="1800"/>
              </a:spcAft>
              <a:buClrTx/>
              <a:buSzTx/>
              <a:buFontTx/>
              <a:buNone/>
              <a:tabLst/>
              <a:defRPr/>
            </a:pPr>
            <a:r>
              <a:rPr lang="en-CA" sz="2800" dirty="0" smtClean="0"/>
              <a:t>What factors would you consider to guide you in your decision? </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144</a:t>
            </a:fld>
            <a:endParaRPr lang="en-US" dirty="0"/>
          </a:p>
        </p:txBody>
      </p:sp>
    </p:spTree>
    <p:extLst>
      <p:ext uri="{BB962C8B-B14F-4D97-AF65-F5344CB8AC3E}">
        <p14:creationId xmlns:p14="http://schemas.microsoft.com/office/powerpoint/2010/main" val="895501628"/>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Exercise #4</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An industrial radiography source (gamma) has a measured dose rate of 15 </a:t>
            </a:r>
            <a:r>
              <a:rPr lang="en-CA" sz="2800" dirty="0" err="1" smtClean="0"/>
              <a:t>mSv</a:t>
            </a:r>
            <a:r>
              <a:rPr lang="en-CA" sz="2800" dirty="0" smtClean="0"/>
              <a:t>/h at 5 m.</a:t>
            </a:r>
          </a:p>
          <a:p>
            <a:pPr marL="889200" lvl="1" indent="-457200">
              <a:lnSpc>
                <a:spcPct val="90000"/>
              </a:lnSpc>
              <a:spcBef>
                <a:spcPts val="0"/>
              </a:spcBef>
              <a:spcAft>
                <a:spcPts val="1800"/>
              </a:spcAft>
              <a:buClr>
                <a:schemeClr val="bg2">
                  <a:lumMod val="10000"/>
                </a:schemeClr>
              </a:buClr>
              <a:buFont typeface="+mj-lt"/>
              <a:buAutoNum type="arabicPeriod"/>
            </a:pPr>
            <a:r>
              <a:rPr lang="en-CA" sz="2400" dirty="0" smtClean="0"/>
              <a:t>What would the dose rate be at 10 m, 1 m, and 0.1 m?</a:t>
            </a:r>
          </a:p>
          <a:p>
            <a:pPr marL="889200" lvl="1" indent="-457200">
              <a:lnSpc>
                <a:spcPct val="90000"/>
              </a:lnSpc>
              <a:spcBef>
                <a:spcPts val="0"/>
              </a:spcBef>
              <a:spcAft>
                <a:spcPts val="1800"/>
              </a:spcAft>
              <a:buClr>
                <a:schemeClr val="bg2">
                  <a:lumMod val="10000"/>
                </a:schemeClr>
              </a:buClr>
              <a:buFont typeface="+mj-lt"/>
              <a:buAutoNum type="arabicPeriod"/>
            </a:pPr>
            <a:r>
              <a:rPr lang="en-CA" sz="2400" dirty="0" smtClean="0"/>
              <a:t>At what distance would the dose rate be 10 µ</a:t>
            </a:r>
            <a:r>
              <a:rPr lang="en-CA" sz="2400" dirty="0" err="1" smtClean="0"/>
              <a:t>Sv</a:t>
            </a:r>
            <a:r>
              <a:rPr lang="en-CA" sz="2400" dirty="0" smtClean="0"/>
              <a:t>/h?</a:t>
            </a:r>
          </a:p>
          <a:p>
            <a:pPr marL="889200" lvl="1" indent="-457200">
              <a:lnSpc>
                <a:spcPct val="90000"/>
              </a:lnSpc>
              <a:spcBef>
                <a:spcPts val="0"/>
              </a:spcBef>
              <a:spcAft>
                <a:spcPts val="1800"/>
              </a:spcAft>
              <a:buClr>
                <a:schemeClr val="bg2">
                  <a:lumMod val="10000"/>
                </a:schemeClr>
              </a:buClr>
              <a:buFont typeface="+mj-lt"/>
              <a:buAutoNum type="arabicPeriod"/>
            </a:pPr>
            <a:r>
              <a:rPr lang="en-CA" sz="2400" dirty="0" smtClean="0"/>
              <a:t>At 10 m, how long would it take to exceed an effective dose of 5 </a:t>
            </a:r>
            <a:r>
              <a:rPr lang="en-CA" sz="2400" dirty="0" err="1" smtClean="0"/>
              <a:t>mSv</a:t>
            </a:r>
            <a:r>
              <a:rPr lang="en-CA" sz="2400" dirty="0" smtClean="0"/>
              <a:t>?</a:t>
            </a:r>
          </a:p>
          <a:p>
            <a:pPr marL="889200" lvl="1" indent="-457200">
              <a:lnSpc>
                <a:spcPct val="90000"/>
              </a:lnSpc>
              <a:spcBef>
                <a:spcPts val="0"/>
              </a:spcBef>
              <a:spcAft>
                <a:spcPts val="1800"/>
              </a:spcAft>
              <a:buClr>
                <a:schemeClr val="bg2">
                  <a:lumMod val="10000"/>
                </a:schemeClr>
              </a:buClr>
              <a:buFont typeface="+mj-lt"/>
              <a:buAutoNum type="arabicPeriod"/>
            </a:pPr>
            <a:r>
              <a:rPr lang="en-CA" sz="2400" dirty="0" smtClean="0"/>
              <a:t>For an occupational exposed worker, how long would it take to exceed annual effective dose limit at 1 m?</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145</a:t>
            </a:fld>
            <a:endParaRPr lang="en-US" dirty="0"/>
          </a:p>
        </p:txBody>
      </p:sp>
    </p:spTree>
    <p:extLst>
      <p:ext uri="{BB962C8B-B14F-4D97-AF65-F5344CB8AC3E}">
        <p14:creationId xmlns:p14="http://schemas.microsoft.com/office/powerpoint/2010/main" val="195317506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Radiation protection in nuclear installations</a:t>
            </a:r>
            <a:endParaRPr lang="en-CA" dirty="0"/>
          </a:p>
        </p:txBody>
      </p:sp>
    </p:spTree>
    <p:extLst>
      <p:ext uri="{BB962C8B-B14F-4D97-AF65-F5344CB8AC3E}">
        <p14:creationId xmlns:p14="http://schemas.microsoft.com/office/powerpoint/2010/main" val="474413952"/>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indent="-514350">
              <a:lnSpc>
                <a:spcPct val="90000"/>
              </a:lnSpc>
              <a:spcBef>
                <a:spcPts val="0"/>
              </a:spcBef>
              <a:spcAft>
                <a:spcPts val="1800"/>
              </a:spcAft>
              <a:buFont typeface="+mj-lt"/>
              <a:buAutoNum type="arabicPeriod"/>
            </a:pPr>
            <a:r>
              <a:rPr lang="en-CA" sz="2800" dirty="0" smtClean="0"/>
              <a:t>List typical annual doses for workers in nuclear facilities</a:t>
            </a:r>
          </a:p>
          <a:p>
            <a:pPr marL="514350" indent="-514350">
              <a:lnSpc>
                <a:spcPct val="90000"/>
              </a:lnSpc>
              <a:spcBef>
                <a:spcPts val="0"/>
              </a:spcBef>
              <a:spcAft>
                <a:spcPts val="1800"/>
              </a:spcAft>
              <a:buFont typeface="+mj-lt"/>
              <a:buAutoNum type="arabicPeriod"/>
            </a:pPr>
            <a:r>
              <a:rPr lang="en-CA" sz="2800" dirty="0" smtClean="0"/>
              <a:t>List typical annual doses for the general population around nuclear facilities</a:t>
            </a:r>
          </a:p>
          <a:p>
            <a:pPr marL="514350" indent="-514350">
              <a:lnSpc>
                <a:spcPct val="90000"/>
              </a:lnSpc>
              <a:spcBef>
                <a:spcPts val="0"/>
              </a:spcBef>
              <a:spcAft>
                <a:spcPts val="1800"/>
              </a:spcAft>
              <a:buFont typeface="+mj-lt"/>
              <a:buAutoNum type="arabicPeriod"/>
            </a:pPr>
            <a:r>
              <a:rPr lang="en-CA" sz="2800" dirty="0" smtClean="0"/>
              <a:t>Name the main families of radionuclides in a nuclear reactor and describe how they are formed</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147</a:t>
            </a:fld>
            <a:endParaRPr lang="en-US" dirty="0"/>
          </a:p>
        </p:txBody>
      </p:sp>
    </p:spTree>
    <p:extLst>
      <p:ext uri="{BB962C8B-B14F-4D97-AF65-F5344CB8AC3E}">
        <p14:creationId xmlns:p14="http://schemas.microsoft.com/office/powerpoint/2010/main" val="102150404"/>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Aspects </a:t>
            </a:r>
            <a:r>
              <a:rPr lang="en-GB" noProof="0" dirty="0"/>
              <a:t>of radiation protection in the nuclear fuel cycle</a:t>
            </a:r>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Nuclear fuel cycle contains broad range of nuclear installations to process uranium, plutonium and thorium</a:t>
            </a:r>
          </a:p>
          <a:p>
            <a:pPr lvl="1">
              <a:lnSpc>
                <a:spcPct val="90000"/>
              </a:lnSpc>
              <a:spcBef>
                <a:spcPts val="0"/>
              </a:spcBef>
              <a:spcAft>
                <a:spcPts val="1800"/>
              </a:spcAft>
            </a:pPr>
            <a:r>
              <a:rPr lang="en-GB" sz="2400" noProof="0" dirty="0" smtClean="0"/>
              <a:t>UNSCEAR data for 800,000 workers: collective dose 1,400 </a:t>
            </a:r>
            <a:r>
              <a:rPr lang="en-GB" sz="2400" dirty="0" smtClean="0"/>
              <a:t>person·</a:t>
            </a:r>
            <a:r>
              <a:rPr lang="en-GB" sz="2400" noProof="0" dirty="0" err="1" smtClean="0"/>
              <a:t>Sv</a:t>
            </a:r>
            <a:r>
              <a:rPr lang="en-GB" sz="2400" noProof="0" dirty="0" smtClean="0"/>
              <a:t> and average annual effective dose </a:t>
            </a:r>
            <a:r>
              <a:rPr lang="en-GB" sz="2400" dirty="0" smtClean="0"/>
              <a:t>just</a:t>
            </a:r>
            <a:r>
              <a:rPr lang="en-GB" sz="2400" noProof="0" dirty="0" smtClean="0"/>
              <a:t> over 1 </a:t>
            </a:r>
            <a:r>
              <a:rPr lang="en-GB" sz="2400" noProof="0" dirty="0" err="1" smtClean="0"/>
              <a:t>mSv</a:t>
            </a:r>
            <a:endParaRPr lang="en-GB" sz="2400" noProof="0" dirty="0" smtClean="0"/>
          </a:p>
          <a:p>
            <a:pPr lvl="1">
              <a:lnSpc>
                <a:spcPct val="90000"/>
              </a:lnSpc>
              <a:spcBef>
                <a:spcPts val="0"/>
              </a:spcBef>
              <a:spcAft>
                <a:spcPts val="1800"/>
              </a:spcAft>
            </a:pPr>
            <a:r>
              <a:rPr lang="en-GB" sz="2400" noProof="0" dirty="0" smtClean="0"/>
              <a:t>Doses are declining</a:t>
            </a:r>
            <a:endParaRPr lang="en-GB" sz="2400"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148</a:t>
            </a:fld>
            <a:endParaRPr lang="sl-SI"/>
          </a:p>
        </p:txBody>
      </p:sp>
      <p:graphicFrame>
        <p:nvGraphicFramePr>
          <p:cNvPr id="5" name="Table 4"/>
          <p:cNvGraphicFramePr>
            <a:graphicFrameLocks noGrp="1"/>
          </p:cNvGraphicFramePr>
          <p:nvPr>
            <p:extLst/>
          </p:nvPr>
        </p:nvGraphicFramePr>
        <p:xfrm>
          <a:off x="4221480" y="3729399"/>
          <a:ext cx="4598126" cy="2382520"/>
        </p:xfrm>
        <a:graphic>
          <a:graphicData uri="http://schemas.openxmlformats.org/drawingml/2006/table">
            <a:tbl>
              <a:tblPr/>
              <a:tblGrid>
                <a:gridCol w="3058174"/>
                <a:gridCol w="1539952"/>
              </a:tblGrid>
              <a:tr h="0">
                <a:tc>
                  <a:txBody>
                    <a:bodyPr/>
                    <a:lstStyle/>
                    <a:p>
                      <a:pPr algn="ctr">
                        <a:spcAft>
                          <a:spcPts val="0"/>
                        </a:spcAft>
                      </a:pPr>
                      <a:r>
                        <a:rPr lang="en-GB" sz="2000" b="1" dirty="0">
                          <a:effectLst/>
                          <a:latin typeface="Times New Roman" panose="02020603050405020304" pitchFamily="18" charset="0"/>
                          <a:ea typeface="Times New Roman" panose="02020603050405020304" pitchFamily="18" charset="0"/>
                        </a:rPr>
                        <a:t>Stage of nuclear fuel cycle</a:t>
                      </a:r>
                      <a:endParaRPr lang="en-GB" sz="2000" dirty="0">
                        <a:effectLst/>
                        <a:latin typeface="Times New Roman" panose="02020603050405020304" pitchFamily="18" charset="0"/>
                        <a:ea typeface="Times New Roman" panose="02020603050405020304" pitchFamily="18" charset="0"/>
                      </a:endParaRP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b="1" spc="-20">
                          <a:effectLst/>
                          <a:latin typeface="Times New Roman" panose="02020603050405020304" pitchFamily="18" charset="0"/>
                          <a:ea typeface="Times New Roman" panose="02020603050405020304" pitchFamily="18" charset="0"/>
                        </a:rPr>
                        <a:t>Dose (mSv)</a:t>
                      </a:r>
                      <a:endParaRPr lang="en-GB" sz="200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0">
                <a:tc>
                  <a:txBody>
                    <a:bodyPr/>
                    <a:lstStyle/>
                    <a:p>
                      <a:pPr algn="l">
                        <a:spcAft>
                          <a:spcPts val="0"/>
                        </a:spcAft>
                      </a:pPr>
                      <a:r>
                        <a:rPr lang="en-GB" sz="2000">
                          <a:effectLst/>
                          <a:latin typeface="Times New Roman" panose="02020603050405020304" pitchFamily="18" charset="0"/>
                          <a:ea typeface="Times New Roman" panose="02020603050405020304" pitchFamily="18" charset="0"/>
                        </a:rPr>
                        <a:t>Uranium mining</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a:effectLst/>
                          <a:latin typeface="Times New Roman" panose="02020603050405020304" pitchFamily="18" charset="0"/>
                          <a:ea typeface="Times New Roman" panose="02020603050405020304" pitchFamily="18" charset="0"/>
                        </a:rPr>
                        <a:t>4.5</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l">
                        <a:spcAft>
                          <a:spcPts val="0"/>
                        </a:spcAft>
                      </a:pPr>
                      <a:r>
                        <a:rPr lang="en-GB" sz="2000" dirty="0">
                          <a:effectLst/>
                          <a:latin typeface="Times New Roman" panose="02020603050405020304" pitchFamily="18" charset="0"/>
                          <a:ea typeface="Times New Roman" panose="02020603050405020304" pitchFamily="18" charset="0"/>
                        </a:rPr>
                        <a:t>Uranium milling</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Times New Roman" panose="02020603050405020304" pitchFamily="18" charset="0"/>
                          <a:ea typeface="Times New Roman" panose="02020603050405020304" pitchFamily="18" charset="0"/>
                        </a:rPr>
                        <a:t>3.3</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l">
                        <a:spcAft>
                          <a:spcPts val="0"/>
                        </a:spcAft>
                      </a:pPr>
                      <a:r>
                        <a:rPr lang="en-GB" sz="2000">
                          <a:effectLst/>
                          <a:latin typeface="Times New Roman" panose="02020603050405020304" pitchFamily="18" charset="0"/>
                          <a:ea typeface="Times New Roman" panose="02020603050405020304" pitchFamily="18" charset="0"/>
                        </a:rPr>
                        <a:t>Enrichment</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a:effectLst/>
                          <a:latin typeface="Times New Roman" panose="02020603050405020304" pitchFamily="18" charset="0"/>
                          <a:ea typeface="Times New Roman" panose="02020603050405020304" pitchFamily="18" charset="0"/>
                        </a:rPr>
                        <a:t>0.1</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l">
                        <a:spcAft>
                          <a:spcPts val="0"/>
                        </a:spcAft>
                      </a:pPr>
                      <a:r>
                        <a:rPr lang="en-GB" sz="2000">
                          <a:effectLst/>
                          <a:latin typeface="Times New Roman" panose="02020603050405020304" pitchFamily="18" charset="0"/>
                          <a:ea typeface="Times New Roman" panose="02020603050405020304" pitchFamily="18" charset="0"/>
                        </a:rPr>
                        <a:t>Fuel fabrication</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a:effectLst/>
                          <a:latin typeface="Times New Roman" panose="02020603050405020304" pitchFamily="18" charset="0"/>
                          <a:ea typeface="Times New Roman" panose="02020603050405020304" pitchFamily="18" charset="0"/>
                        </a:rPr>
                        <a:t>1.0</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l">
                        <a:spcAft>
                          <a:spcPts val="0"/>
                        </a:spcAft>
                      </a:pPr>
                      <a:r>
                        <a:rPr lang="en-GB" sz="2000">
                          <a:effectLst/>
                          <a:latin typeface="Times New Roman" panose="02020603050405020304" pitchFamily="18" charset="0"/>
                          <a:ea typeface="Times New Roman" panose="02020603050405020304" pitchFamily="18" charset="0"/>
                        </a:rPr>
                        <a:t>Nuclear reactors</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a:effectLst/>
                          <a:latin typeface="Times New Roman" panose="02020603050405020304" pitchFamily="18" charset="0"/>
                          <a:ea typeface="Times New Roman" panose="02020603050405020304" pitchFamily="18" charset="0"/>
                        </a:rPr>
                        <a:t>1.4</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l">
                        <a:spcAft>
                          <a:spcPts val="0"/>
                        </a:spcAft>
                      </a:pPr>
                      <a:r>
                        <a:rPr lang="en-GB" sz="2000" dirty="0">
                          <a:effectLst/>
                          <a:latin typeface="Times New Roman" panose="02020603050405020304" pitchFamily="18" charset="0"/>
                          <a:ea typeface="Times New Roman" panose="02020603050405020304" pitchFamily="18" charset="0"/>
                        </a:rPr>
                        <a:t>Reprocessing</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000" dirty="0">
                          <a:effectLst/>
                          <a:latin typeface="Times New Roman" panose="02020603050405020304" pitchFamily="18" charset="0"/>
                          <a:ea typeface="Times New Roman" panose="02020603050405020304" pitchFamily="18" charset="0"/>
                        </a:rPr>
                        <a:t>1.5</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
        <p:nvSpPr>
          <p:cNvPr id="6" name="TextBox 5"/>
          <p:cNvSpPr txBox="1"/>
          <p:nvPr/>
        </p:nvSpPr>
        <p:spPr>
          <a:xfrm>
            <a:off x="838198" y="5430301"/>
            <a:ext cx="3226526" cy="707886"/>
          </a:xfrm>
          <a:prstGeom prst="rect">
            <a:avLst/>
          </a:prstGeom>
          <a:noFill/>
        </p:spPr>
        <p:txBody>
          <a:bodyPr wrap="square" rtlCol="0">
            <a:spAutoFit/>
          </a:bodyPr>
          <a:lstStyle/>
          <a:p>
            <a:pPr algn="r"/>
            <a:r>
              <a:rPr lang="en-GB" sz="2000" dirty="0">
                <a:latin typeface="Arial" panose="020B0604020202020204" pitchFamily="34" charset="0"/>
                <a:cs typeface="Arial" panose="020B0604020202020204" pitchFamily="34" charset="0"/>
              </a:rPr>
              <a:t>Annual effective doses in the nuclear industry</a:t>
            </a:r>
          </a:p>
        </p:txBody>
      </p:sp>
      <p:sp>
        <p:nvSpPr>
          <p:cNvPr id="7"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8"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963578139"/>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Aspects of radiation protection in the nuclear fuel cycle (</a:t>
            </a:r>
            <a:r>
              <a:rPr lang="en-GB" noProof="0" dirty="0" err="1" smtClean="0"/>
              <a:t>cont</a:t>
            </a:r>
            <a:r>
              <a:rPr lang="en-GB" dirty="0" smtClean="0"/>
              <a:t>’d</a:t>
            </a:r>
            <a:r>
              <a:rPr lang="en-GB" noProof="0" dirty="0" smtClean="0"/>
              <a:t>)</a:t>
            </a:r>
            <a:endParaRPr lang="en-GB" noProof="0" dirty="0"/>
          </a:p>
        </p:txBody>
      </p:sp>
      <p:sp>
        <p:nvSpPr>
          <p:cNvPr id="3" name="Content Placeholder 2"/>
          <p:cNvSpPr>
            <a:spLocks noGrp="1"/>
          </p:cNvSpPr>
          <p:nvPr>
            <p:ph idx="1"/>
          </p:nvPr>
        </p:nvSpPr>
        <p:spPr>
          <a:xfrm>
            <a:off x="180000" y="1569721"/>
            <a:ext cx="9397137" cy="4910279"/>
          </a:xfrm>
        </p:spPr>
        <p:txBody>
          <a:bodyPr>
            <a:normAutofit/>
          </a:bodyPr>
          <a:lstStyle/>
          <a:p>
            <a:pPr>
              <a:lnSpc>
                <a:spcPct val="90000"/>
              </a:lnSpc>
              <a:spcBef>
                <a:spcPts val="0"/>
              </a:spcBef>
              <a:spcAft>
                <a:spcPts val="1800"/>
              </a:spcAft>
            </a:pPr>
            <a:r>
              <a:rPr lang="en-GB" sz="2800" noProof="0" dirty="0" smtClean="0"/>
              <a:t>At each stage of nuclear fuel cycle, variety of radionuclides are released in environment as liquids, gases or solid effluents</a:t>
            </a:r>
          </a:p>
          <a:p>
            <a:pPr>
              <a:lnSpc>
                <a:spcPct val="90000"/>
              </a:lnSpc>
              <a:spcBef>
                <a:spcPts val="0"/>
              </a:spcBef>
              <a:spcAft>
                <a:spcPts val="1800"/>
              </a:spcAft>
            </a:pPr>
            <a:r>
              <a:rPr lang="en-GB" sz="2800" noProof="0" dirty="0" smtClean="0"/>
              <a:t>During normal operation, releases are low and doses to public must be estimated by models (annual doses are generally less than 1 µ</a:t>
            </a:r>
            <a:r>
              <a:rPr lang="en-GB" sz="2800" noProof="0" dirty="0" err="1" smtClean="0"/>
              <a:t>Sv</a:t>
            </a:r>
            <a:r>
              <a:rPr lang="en-GB" sz="2800" noProof="0" dirty="0" smtClean="0"/>
              <a:t>)</a:t>
            </a:r>
          </a:p>
          <a:p>
            <a:pPr>
              <a:lnSpc>
                <a:spcPct val="90000"/>
              </a:lnSpc>
              <a:spcBef>
                <a:spcPts val="0"/>
              </a:spcBef>
              <a:spcAft>
                <a:spcPts val="600"/>
              </a:spcAft>
            </a:pPr>
            <a:r>
              <a:rPr lang="en-GB" sz="2800" noProof="0" dirty="0" smtClean="0"/>
              <a:t>UNSCEAR estimate:</a:t>
            </a:r>
          </a:p>
          <a:p>
            <a:pPr lvl="1">
              <a:lnSpc>
                <a:spcPct val="90000"/>
              </a:lnSpc>
              <a:spcBef>
                <a:spcPts val="0"/>
              </a:spcBef>
              <a:spcAft>
                <a:spcPts val="600"/>
              </a:spcAft>
            </a:pPr>
            <a:r>
              <a:rPr lang="en-GB" sz="2400" noProof="0" dirty="0" smtClean="0"/>
              <a:t>collective dose ~0.9 </a:t>
            </a:r>
            <a:r>
              <a:rPr lang="en-GB" sz="2400" dirty="0" smtClean="0"/>
              <a:t>person</a:t>
            </a:r>
            <a:r>
              <a:rPr lang="en-GB" sz="2400" noProof="0" dirty="0" smtClean="0"/>
              <a:t>-</a:t>
            </a:r>
            <a:r>
              <a:rPr lang="en-GB" sz="2400" noProof="0" dirty="0" err="1" smtClean="0"/>
              <a:t>Sv</a:t>
            </a:r>
            <a:r>
              <a:rPr lang="en-GB" sz="2400" noProof="0" dirty="0" smtClean="0"/>
              <a:t> per </a:t>
            </a:r>
            <a:r>
              <a:rPr lang="en-GB" sz="2400" noProof="0" dirty="0" err="1" smtClean="0"/>
              <a:t>Gwy</a:t>
            </a:r>
            <a:endParaRPr lang="en-GB" sz="2400" noProof="0" dirty="0" smtClean="0"/>
          </a:p>
          <a:p>
            <a:pPr lvl="1">
              <a:lnSpc>
                <a:spcPct val="90000"/>
              </a:lnSpc>
              <a:spcBef>
                <a:spcPts val="0"/>
              </a:spcBef>
              <a:spcAft>
                <a:spcPts val="1800"/>
              </a:spcAft>
            </a:pPr>
            <a:r>
              <a:rPr lang="en-GB" sz="2400" noProof="0" dirty="0" smtClean="0"/>
              <a:t>225 </a:t>
            </a:r>
            <a:r>
              <a:rPr lang="en-GB" sz="2400" dirty="0" smtClean="0"/>
              <a:t>person</a:t>
            </a:r>
            <a:r>
              <a:rPr lang="en-GB" sz="2400" dirty="0"/>
              <a:t>·</a:t>
            </a:r>
            <a:r>
              <a:rPr lang="en-GB" sz="2400" noProof="0" dirty="0" err="1" smtClean="0"/>
              <a:t>Sv</a:t>
            </a:r>
            <a:r>
              <a:rPr lang="en-GB" sz="2400" noProof="0" dirty="0" smtClean="0"/>
              <a:t> for total annual production 250 </a:t>
            </a:r>
            <a:r>
              <a:rPr lang="en-GB" sz="2400" noProof="0" dirty="0" err="1" smtClean="0"/>
              <a:t>GWy</a:t>
            </a:r>
            <a:endParaRPr lang="en-GB" sz="2400" noProof="0"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t>149</a:t>
            </a:fld>
            <a:endParaRPr lang="sl-SI"/>
          </a:p>
        </p:txBody>
      </p:sp>
      <p:sp>
        <p:nvSpPr>
          <p:cNvPr id="6"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7"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23014237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Important radionuclides for radiation protection</a:t>
            </a:r>
            <a:endParaRPr lang="en-GB" noProof="0" dirty="0"/>
          </a:p>
        </p:txBody>
      </p:sp>
      <p:sp>
        <p:nvSpPr>
          <p:cNvPr id="3" name="Content Placeholder 2"/>
          <p:cNvSpPr>
            <a:spLocks noGrp="1"/>
          </p:cNvSpPr>
          <p:nvPr>
            <p:ph idx="1"/>
          </p:nvPr>
        </p:nvSpPr>
        <p:spPr/>
        <p:txBody>
          <a:bodyPr>
            <a:noAutofit/>
          </a:bodyPr>
          <a:lstStyle/>
          <a:p>
            <a:pPr>
              <a:lnSpc>
                <a:spcPct val="90000"/>
              </a:lnSpc>
              <a:spcBef>
                <a:spcPts val="0"/>
              </a:spcBef>
              <a:spcAft>
                <a:spcPts val="1800"/>
              </a:spcAft>
            </a:pPr>
            <a:r>
              <a:rPr lang="en-GB" sz="2800" noProof="0" dirty="0" smtClean="0"/>
              <a:t>In </a:t>
            </a:r>
            <a:r>
              <a:rPr lang="en-GB" sz="2800" b="1" noProof="0" dirty="0" smtClean="0">
                <a:solidFill>
                  <a:schemeClr val="tx1"/>
                </a:solidFill>
              </a:rPr>
              <a:t>power and research reactors</a:t>
            </a:r>
            <a:r>
              <a:rPr lang="en-GB" sz="2800" b="1" noProof="0" dirty="0" smtClean="0">
                <a:solidFill>
                  <a:srgbClr val="654A15"/>
                </a:solidFill>
              </a:rPr>
              <a:t> </a:t>
            </a:r>
            <a:r>
              <a:rPr lang="en-GB" sz="2800" noProof="0" dirty="0" smtClean="0"/>
              <a:t>fission takes place. During reactor operation, reactor core is the main source of neutrons and gamma radiation. Fission products from fuel are highly radioactive, also activated construction materials and activated corrosion products</a:t>
            </a:r>
          </a:p>
          <a:p>
            <a:pPr>
              <a:lnSpc>
                <a:spcPct val="90000"/>
              </a:lnSpc>
              <a:spcBef>
                <a:spcPts val="0"/>
              </a:spcBef>
              <a:spcAft>
                <a:spcPts val="1800"/>
              </a:spcAft>
            </a:pPr>
            <a:r>
              <a:rPr lang="en-GB" sz="2800" noProof="0" dirty="0" smtClean="0"/>
              <a:t>In </a:t>
            </a:r>
            <a:r>
              <a:rPr lang="en-GB" sz="2800" b="1" noProof="0" dirty="0" smtClean="0">
                <a:solidFill>
                  <a:schemeClr val="tx1"/>
                </a:solidFill>
              </a:rPr>
              <a:t>reprocessing and/or waste management, storage and disposal</a:t>
            </a:r>
            <a:r>
              <a:rPr lang="en-GB" sz="2800" noProof="0" dirty="0" smtClean="0"/>
              <a:t> facilities, all types of radionuclides (fission products, activation products, actinides) are important for radiation protection</a:t>
            </a:r>
          </a:p>
        </p:txBody>
      </p:sp>
      <p:sp>
        <p:nvSpPr>
          <p:cNvPr id="4" name="Slide Number Placeholder 3"/>
          <p:cNvSpPr>
            <a:spLocks noGrp="1"/>
          </p:cNvSpPr>
          <p:nvPr>
            <p:ph type="sldNum" sz="quarter" idx="12"/>
          </p:nvPr>
        </p:nvSpPr>
        <p:spPr/>
        <p:txBody>
          <a:bodyPr/>
          <a:lstStyle/>
          <a:p>
            <a:fld id="{E820C8E4-9002-4E93-8650-B0CC00F8D49C}" type="slidenum">
              <a:rPr lang="sl-SI" smtClean="0"/>
              <a:t>150</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101093642"/>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a:t>
            </a:r>
            <a:r>
              <a:rPr lang="en-GB" noProof="0" dirty="0" err="1" smtClean="0"/>
              <a:t>atural</a:t>
            </a:r>
            <a:r>
              <a:rPr lang="en-GB" noProof="0" dirty="0" smtClean="0"/>
              <a:t> radionuclides</a:t>
            </a:r>
            <a:endParaRPr lang="en-GB" noProof="0" dirty="0"/>
          </a:p>
        </p:txBody>
      </p:sp>
      <p:sp>
        <p:nvSpPr>
          <p:cNvPr id="3" name="Content Placeholder 2"/>
          <p:cNvSpPr>
            <a:spLocks noGrp="1"/>
          </p:cNvSpPr>
          <p:nvPr>
            <p:ph idx="1"/>
          </p:nvPr>
        </p:nvSpPr>
        <p:spPr>
          <a:xfrm>
            <a:off x="180001" y="1484313"/>
            <a:ext cx="8876688" cy="4680000"/>
          </a:xfrm>
        </p:spPr>
        <p:txBody>
          <a:bodyPr>
            <a:normAutofit/>
          </a:bodyPr>
          <a:lstStyle/>
          <a:p>
            <a:pPr>
              <a:lnSpc>
                <a:spcPct val="90000"/>
              </a:lnSpc>
              <a:spcBef>
                <a:spcPts val="0"/>
              </a:spcBef>
              <a:spcAft>
                <a:spcPts val="1800"/>
              </a:spcAft>
            </a:pPr>
            <a:r>
              <a:rPr lang="en-GB" sz="2800" noProof="0" dirty="0" smtClean="0"/>
              <a:t>Radon-222 and its progeny are largest contributors to exposure from natural sources (1.2 </a:t>
            </a:r>
            <a:r>
              <a:rPr lang="en-GB" sz="2800" noProof="0" dirty="0" err="1" smtClean="0"/>
              <a:t>mSv</a:t>
            </a:r>
            <a:r>
              <a:rPr lang="en-GB" sz="2800" noProof="0" dirty="0" smtClean="0"/>
              <a:t> of 2.4 </a:t>
            </a:r>
            <a:r>
              <a:rPr lang="en-GB" sz="2800" noProof="0" dirty="0" err="1" smtClean="0"/>
              <a:t>mSv</a:t>
            </a:r>
            <a:r>
              <a:rPr lang="en-GB" sz="2800" noProof="0" dirty="0" smtClean="0"/>
              <a:t> per year, world average)</a:t>
            </a:r>
          </a:p>
          <a:p>
            <a:pPr>
              <a:lnSpc>
                <a:spcPct val="90000"/>
              </a:lnSpc>
              <a:spcBef>
                <a:spcPts val="0"/>
              </a:spcBef>
              <a:spcAft>
                <a:spcPts val="1800"/>
              </a:spcAft>
            </a:pPr>
            <a:r>
              <a:rPr lang="en-GB" sz="2800" noProof="0" dirty="0" smtClean="0"/>
              <a:t>In uranium mines and milling facilities, radon concentration is substantially higher; special measures are needed to protect workers and the neighbouring population</a:t>
            </a:r>
            <a:endParaRPr lang="en-GB" sz="2800"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151</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350837068"/>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a:t>
            </a:r>
            <a:r>
              <a:rPr lang="en-GB" noProof="0" dirty="0" err="1" smtClean="0"/>
              <a:t>ission</a:t>
            </a:r>
            <a:r>
              <a:rPr lang="en-GB" noProof="0" dirty="0" smtClean="0"/>
              <a:t> products</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During operation, total activity of a single fuel element is more than 10</a:t>
            </a:r>
            <a:r>
              <a:rPr lang="en-GB" sz="2800" baseline="30000" noProof="0" dirty="0" smtClean="0"/>
              <a:t>18</a:t>
            </a:r>
            <a:r>
              <a:rPr lang="en-GB" sz="2800" noProof="0" dirty="0" smtClean="0"/>
              <a:t> </a:t>
            </a:r>
            <a:r>
              <a:rPr lang="en-GB" sz="2800" noProof="0" dirty="0" err="1" smtClean="0"/>
              <a:t>Bq</a:t>
            </a:r>
            <a:r>
              <a:rPr lang="en-GB" sz="2800" dirty="0"/>
              <a:t>;</a:t>
            </a:r>
            <a:r>
              <a:rPr lang="en-GB" sz="2800" noProof="0" dirty="0" smtClean="0"/>
              <a:t> </a:t>
            </a:r>
            <a:r>
              <a:rPr lang="en-GB" sz="2800" dirty="0" smtClean="0"/>
              <a:t>one</a:t>
            </a:r>
            <a:r>
              <a:rPr lang="en-GB" sz="2800" noProof="0" dirty="0" smtClean="0"/>
              <a:t> month after shutdown </a:t>
            </a:r>
            <a:r>
              <a:rPr lang="en-GB" sz="2800" dirty="0"/>
              <a:t>~</a:t>
            </a:r>
            <a:r>
              <a:rPr lang="en-GB" sz="2800" noProof="0" dirty="0" smtClean="0"/>
              <a:t>10</a:t>
            </a:r>
            <a:r>
              <a:rPr lang="en-GB" sz="2800" baseline="30000" noProof="0" dirty="0" smtClean="0"/>
              <a:t>17</a:t>
            </a:r>
            <a:r>
              <a:rPr lang="en-GB" sz="2800" noProof="0" dirty="0" smtClean="0"/>
              <a:t> </a:t>
            </a:r>
            <a:r>
              <a:rPr lang="en-GB" sz="2800" noProof="0" dirty="0" err="1" smtClean="0"/>
              <a:t>Bq</a:t>
            </a:r>
            <a:r>
              <a:rPr lang="en-GB" sz="2800" noProof="0" dirty="0" smtClean="0"/>
              <a:t>; and after 10 years in the spent fuel pool ~10</a:t>
            </a:r>
            <a:r>
              <a:rPr lang="en-GB" sz="2800" baseline="30000" noProof="0" dirty="0" smtClean="0"/>
              <a:t>16</a:t>
            </a:r>
            <a:r>
              <a:rPr lang="en-GB" sz="2800" noProof="0" dirty="0" smtClean="0"/>
              <a:t> </a:t>
            </a:r>
            <a:r>
              <a:rPr lang="en-GB" sz="2800" noProof="0" dirty="0" err="1" smtClean="0"/>
              <a:t>Bq</a:t>
            </a:r>
            <a:endParaRPr lang="en-GB" sz="2800" noProof="0" dirty="0" smtClean="0"/>
          </a:p>
          <a:p>
            <a:pPr>
              <a:lnSpc>
                <a:spcPct val="90000"/>
              </a:lnSpc>
              <a:spcBef>
                <a:spcPts val="0"/>
              </a:spcBef>
              <a:spcAft>
                <a:spcPts val="1800"/>
              </a:spcAft>
            </a:pPr>
            <a:r>
              <a:rPr lang="en-GB" sz="2800" noProof="0" dirty="0" smtClean="0"/>
              <a:t>Most fission products are</a:t>
            </a:r>
            <a:br>
              <a:rPr lang="en-GB" sz="2800" noProof="0" dirty="0" smtClean="0"/>
            </a:br>
            <a:r>
              <a:rPr lang="en-GB" sz="2800" noProof="0" dirty="0" smtClean="0"/>
              <a:t>chemically bound in uranium</a:t>
            </a:r>
            <a:br>
              <a:rPr lang="en-GB" sz="2800" noProof="0" dirty="0" smtClean="0"/>
            </a:br>
            <a:r>
              <a:rPr lang="en-GB" sz="2800" noProof="0" dirty="0" smtClean="0"/>
              <a:t>dioxide. Fuel pellet is </a:t>
            </a:r>
            <a:r>
              <a:rPr lang="en-GB" sz="2800" b="1" noProof="0" dirty="0" smtClean="0">
                <a:solidFill>
                  <a:schemeClr val="tx1"/>
                </a:solidFill>
              </a:rPr>
              <a:t>first</a:t>
            </a:r>
            <a:br>
              <a:rPr lang="en-GB" sz="2800" b="1" noProof="0" dirty="0" smtClean="0">
                <a:solidFill>
                  <a:schemeClr val="tx1"/>
                </a:solidFill>
              </a:rPr>
            </a:br>
            <a:r>
              <a:rPr lang="en-GB" sz="2800" b="1" noProof="0" dirty="0" smtClean="0">
                <a:solidFill>
                  <a:schemeClr val="tx1"/>
                </a:solidFill>
              </a:rPr>
              <a:t>barrier</a:t>
            </a:r>
            <a:r>
              <a:rPr lang="en-GB" sz="2800" noProof="0" dirty="0">
                <a:solidFill>
                  <a:srgbClr val="654A15"/>
                </a:solidFill>
              </a:rPr>
              <a:t> </a:t>
            </a:r>
            <a:r>
              <a:rPr lang="en-GB" sz="2800" noProof="0" dirty="0" smtClean="0"/>
              <a:t>to preventing spread of</a:t>
            </a:r>
            <a:br>
              <a:rPr lang="en-GB" sz="2800" noProof="0" dirty="0" smtClean="0"/>
            </a:br>
            <a:r>
              <a:rPr lang="en-GB" sz="2800" noProof="0" dirty="0" smtClean="0"/>
              <a:t>radioactive</a:t>
            </a:r>
            <a:r>
              <a:rPr lang="en-GB" sz="2800" dirty="0"/>
              <a:t> </a:t>
            </a:r>
            <a:r>
              <a:rPr lang="en-GB" sz="2800" noProof="0" dirty="0" smtClean="0"/>
              <a:t>materials</a:t>
            </a:r>
          </a:p>
          <a:p>
            <a:pPr lvl="1">
              <a:lnSpc>
                <a:spcPct val="90000"/>
              </a:lnSpc>
              <a:spcBef>
                <a:spcPts val="0"/>
              </a:spcBef>
              <a:spcAft>
                <a:spcPts val="1800"/>
              </a:spcAft>
            </a:pPr>
            <a:endParaRPr lang="en-GB" noProof="0" dirty="0" smtClean="0"/>
          </a:p>
          <a:p>
            <a:pPr>
              <a:lnSpc>
                <a:spcPct val="90000"/>
              </a:lnSpc>
              <a:spcBef>
                <a:spcPts val="0"/>
              </a:spcBef>
              <a:spcAft>
                <a:spcPts val="1800"/>
              </a:spcAft>
            </a:pP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152</a:t>
            </a:fld>
            <a:endParaRPr lang="sl-SI"/>
          </a:p>
        </p:txBody>
      </p:sp>
      <p:graphicFrame>
        <p:nvGraphicFramePr>
          <p:cNvPr id="5" name="Table 4"/>
          <p:cNvGraphicFramePr>
            <a:graphicFrameLocks noGrp="1"/>
          </p:cNvGraphicFramePr>
          <p:nvPr>
            <p:extLst>
              <p:ext uri="{D42A27DB-BD31-4B8C-83A1-F6EECF244321}">
                <p14:modId xmlns:p14="http://schemas.microsoft.com/office/powerpoint/2010/main" val="181516285"/>
              </p:ext>
            </p:extLst>
          </p:nvPr>
        </p:nvGraphicFramePr>
        <p:xfrm>
          <a:off x="5167455" y="3383739"/>
          <a:ext cx="4552545" cy="2753360"/>
        </p:xfrm>
        <a:graphic>
          <a:graphicData uri="http://schemas.openxmlformats.org/drawingml/2006/table">
            <a:tbl>
              <a:tblPr/>
              <a:tblGrid>
                <a:gridCol w="1345474"/>
                <a:gridCol w="836023"/>
                <a:gridCol w="1397726"/>
                <a:gridCol w="973322"/>
              </a:tblGrid>
              <a:tr h="528749">
                <a:tc>
                  <a:txBody>
                    <a:bodyPr/>
                    <a:lstStyle/>
                    <a:p>
                      <a:pPr algn="ctr">
                        <a:spcAft>
                          <a:spcPts val="0"/>
                        </a:spcAft>
                      </a:pPr>
                      <a:r>
                        <a:rPr lang="en-GB" sz="1800" b="1" dirty="0">
                          <a:effectLst/>
                          <a:latin typeface="Times New Roman" panose="02020603050405020304" pitchFamily="18" charset="0"/>
                          <a:ea typeface="Times New Roman" panose="02020603050405020304" pitchFamily="18" charset="0"/>
                        </a:rPr>
                        <a:t>Nuclide</a:t>
                      </a:r>
                      <a:endParaRPr lang="en-GB" sz="1800" dirty="0">
                        <a:effectLst/>
                        <a:latin typeface="Times New Roman" panose="02020603050405020304" pitchFamily="18" charset="0"/>
                        <a:ea typeface="Times New Roman" panose="02020603050405020304" pitchFamily="18" charset="0"/>
                      </a:endParaRP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1" i="1" dirty="0">
                          <a:effectLst/>
                          <a:latin typeface="Times New Roman" panose="02020603050405020304" pitchFamily="18" charset="0"/>
                          <a:ea typeface="Times New Roman" panose="02020603050405020304" pitchFamily="18" charset="0"/>
                        </a:rPr>
                        <a:t>t</a:t>
                      </a:r>
                      <a:r>
                        <a:rPr lang="en-GB" sz="1800" b="1" baseline="-25000" dirty="0">
                          <a:effectLst/>
                          <a:latin typeface="Times New Roman" panose="02020603050405020304" pitchFamily="18" charset="0"/>
                          <a:ea typeface="Times New Roman" panose="02020603050405020304" pitchFamily="18" charset="0"/>
                        </a:rPr>
                        <a:t>1/2</a:t>
                      </a:r>
                      <a:endParaRPr lang="en-GB" sz="1800" dirty="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1" i="1" dirty="0" err="1">
                          <a:effectLst/>
                          <a:latin typeface="Times New Roman" panose="02020603050405020304" pitchFamily="18" charset="0"/>
                          <a:ea typeface="Times New Roman" panose="02020603050405020304" pitchFamily="18" charset="0"/>
                        </a:rPr>
                        <a:t>E</a:t>
                      </a:r>
                      <a:r>
                        <a:rPr lang="en-GB" sz="1800" b="1" baseline="-25000" dirty="0" err="1">
                          <a:effectLst/>
                          <a:latin typeface="Times New Roman" panose="02020603050405020304" pitchFamily="18" charset="0"/>
                          <a:ea typeface="Times New Roman" panose="02020603050405020304" pitchFamily="18" charset="0"/>
                        </a:rPr>
                        <a:t>γ</a:t>
                      </a:r>
                      <a:r>
                        <a:rPr lang="en-GB" sz="1800" b="1" dirty="0">
                          <a:effectLst/>
                          <a:latin typeface="Times New Roman" panose="02020603050405020304" pitchFamily="18" charset="0"/>
                          <a:ea typeface="Times New Roman" panose="02020603050405020304" pitchFamily="18" charset="0"/>
                        </a:rPr>
                        <a:t> [MeV]</a:t>
                      </a:r>
                      <a:endParaRPr lang="en-GB" sz="1800" dirty="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1" i="1" dirty="0">
                          <a:effectLst/>
                          <a:latin typeface="Times New Roman" panose="02020603050405020304" pitchFamily="18" charset="0"/>
                          <a:ea typeface="Times New Roman" panose="02020603050405020304" pitchFamily="18" charset="0"/>
                        </a:rPr>
                        <a:t>E</a:t>
                      </a:r>
                      <a:r>
                        <a:rPr lang="en-GB" sz="1800" b="1" baseline="-25000" dirty="0">
                          <a:effectLst/>
                          <a:latin typeface="Times New Roman" panose="02020603050405020304" pitchFamily="18" charset="0"/>
                          <a:ea typeface="Times New Roman" panose="02020603050405020304" pitchFamily="18" charset="0"/>
                        </a:rPr>
                        <a:t>β,max</a:t>
                      </a:r>
                      <a:r>
                        <a:rPr lang="en-GB" sz="1800" b="1" dirty="0">
                          <a:effectLst/>
                          <a:latin typeface="Times New Roman" panose="02020603050405020304" pitchFamily="18" charset="0"/>
                          <a:ea typeface="Times New Roman" panose="02020603050405020304" pitchFamily="18" charset="0"/>
                        </a:rPr>
                        <a:t> [MeV]</a:t>
                      </a:r>
                      <a:endParaRPr lang="en-GB" sz="1800" dirty="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0">
                <a:tc>
                  <a:txBody>
                    <a:bodyPr/>
                    <a:lstStyle/>
                    <a:p>
                      <a:pPr algn="l">
                        <a:spcAft>
                          <a:spcPts val="0"/>
                        </a:spcAft>
                      </a:pPr>
                      <a:r>
                        <a:rPr lang="en-GB" sz="1800">
                          <a:effectLst/>
                          <a:latin typeface="Times New Roman" panose="02020603050405020304" pitchFamily="18" charset="0"/>
                          <a:ea typeface="Times New Roman" panose="02020603050405020304" pitchFamily="18" charset="0"/>
                        </a:rPr>
                        <a:t>   </a:t>
                      </a:r>
                      <a:r>
                        <a:rPr lang="en-GB" sz="1800" baseline="30000">
                          <a:effectLst/>
                          <a:latin typeface="Times New Roman" panose="02020603050405020304" pitchFamily="18" charset="0"/>
                          <a:ea typeface="Times New Roman" panose="02020603050405020304" pitchFamily="18" charset="0"/>
                        </a:rPr>
                        <a:t>85m</a:t>
                      </a:r>
                      <a:r>
                        <a:rPr lang="en-GB" sz="1800">
                          <a:effectLst/>
                          <a:latin typeface="Times New Roman" panose="02020603050405020304" pitchFamily="18" charset="0"/>
                          <a:ea typeface="Times New Roman" panose="02020603050405020304" pitchFamily="18" charset="0"/>
                        </a:rPr>
                        <a:t>Kr</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800" dirty="0">
                          <a:effectLst/>
                          <a:latin typeface="Times New Roman" panose="02020603050405020304" pitchFamily="18" charset="0"/>
                          <a:ea typeface="Times New Roman" panose="02020603050405020304" pitchFamily="18" charset="0"/>
                        </a:rPr>
                        <a:t>  4.48 h</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0.151</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800">
                          <a:effectLst/>
                          <a:latin typeface="Times New Roman" panose="02020603050405020304" pitchFamily="18" charset="0"/>
                          <a:ea typeface="Times New Roman" panose="02020603050405020304" pitchFamily="18" charset="0"/>
                        </a:rPr>
                        <a:t> </a:t>
                      </a:r>
                      <a:endParaRPr lang="en-GB" sz="180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just">
                        <a:spcAft>
                          <a:spcPts val="0"/>
                        </a:spcAft>
                      </a:pPr>
                      <a:r>
                        <a:rPr lang="en-GB" sz="1800">
                          <a:effectLst/>
                          <a:latin typeface="Times New Roman" panose="02020603050405020304" pitchFamily="18" charset="0"/>
                          <a:ea typeface="Times New Roman" panose="02020603050405020304" pitchFamily="18" charset="0"/>
                        </a:rPr>
                        <a:t>    </a:t>
                      </a:r>
                      <a:r>
                        <a:rPr lang="en-GB" sz="1800" baseline="30000">
                          <a:effectLst/>
                          <a:latin typeface="Times New Roman" panose="02020603050405020304" pitchFamily="18" charset="0"/>
                          <a:ea typeface="Times New Roman" panose="02020603050405020304" pitchFamily="18" charset="0"/>
                        </a:rPr>
                        <a:t>133</a:t>
                      </a:r>
                      <a:r>
                        <a:rPr lang="en-GB" sz="1800">
                          <a:effectLst/>
                          <a:latin typeface="Times New Roman" panose="02020603050405020304" pitchFamily="18" charset="0"/>
                          <a:ea typeface="Times New Roman" panose="02020603050405020304" pitchFamily="18" charset="0"/>
                        </a:rPr>
                        <a:t>Xe</a:t>
                      </a: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800" dirty="0">
                          <a:effectLst/>
                          <a:latin typeface="Times New Roman" panose="02020603050405020304" pitchFamily="18" charset="0"/>
                          <a:ea typeface="Times New Roman" panose="02020603050405020304" pitchFamily="18" charset="0"/>
                        </a:rPr>
                        <a:t>  5.25 d</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0.081</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800">
                          <a:effectLst/>
                          <a:latin typeface="Times New Roman" panose="02020603050405020304" pitchFamily="18" charset="0"/>
                          <a:ea typeface="Times New Roman" panose="02020603050405020304" pitchFamily="18" charset="0"/>
                        </a:rPr>
                        <a:t> </a:t>
                      </a:r>
                      <a:endParaRPr lang="en-GB" sz="180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just">
                        <a:spcAft>
                          <a:spcPts val="0"/>
                        </a:spcAft>
                      </a:pPr>
                      <a:r>
                        <a:rPr lang="en-GB" sz="1800">
                          <a:effectLst/>
                          <a:latin typeface="Times New Roman" panose="02020603050405020304" pitchFamily="18" charset="0"/>
                          <a:ea typeface="Times New Roman" panose="02020603050405020304" pitchFamily="18" charset="0"/>
                        </a:rPr>
                        <a:t>    </a:t>
                      </a:r>
                      <a:r>
                        <a:rPr lang="en-GB" sz="1800" baseline="30000">
                          <a:effectLst/>
                          <a:latin typeface="Times New Roman" panose="02020603050405020304" pitchFamily="18" charset="0"/>
                          <a:ea typeface="Times New Roman" panose="02020603050405020304" pitchFamily="18" charset="0"/>
                        </a:rPr>
                        <a:t>135</a:t>
                      </a:r>
                      <a:r>
                        <a:rPr lang="en-GB" sz="1800">
                          <a:effectLst/>
                          <a:latin typeface="Times New Roman" panose="02020603050405020304" pitchFamily="18" charset="0"/>
                          <a:ea typeface="Times New Roman" panose="02020603050405020304" pitchFamily="18" charset="0"/>
                        </a:rPr>
                        <a:t>Xe</a:t>
                      </a: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800" dirty="0">
                          <a:effectLst/>
                          <a:latin typeface="Times New Roman" panose="02020603050405020304" pitchFamily="18" charset="0"/>
                          <a:ea typeface="Times New Roman" panose="02020603050405020304" pitchFamily="18" charset="0"/>
                        </a:rPr>
                        <a:t>  9.10 h</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dirty="0">
                          <a:effectLst/>
                          <a:latin typeface="Times New Roman" panose="02020603050405020304" pitchFamily="18" charset="0"/>
                          <a:ea typeface="Times New Roman" panose="02020603050405020304" pitchFamily="18" charset="0"/>
                        </a:rPr>
                        <a:t>0.250</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800">
                          <a:effectLst/>
                          <a:latin typeface="Times New Roman" panose="02020603050405020304" pitchFamily="18" charset="0"/>
                          <a:ea typeface="Times New Roman" panose="02020603050405020304" pitchFamily="18" charset="0"/>
                        </a:rPr>
                        <a:t> </a:t>
                      </a:r>
                      <a:endParaRPr lang="en-GB" sz="180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just">
                        <a:spcAft>
                          <a:spcPts val="0"/>
                        </a:spcAft>
                      </a:pPr>
                      <a:r>
                        <a:rPr lang="en-GB" sz="1800">
                          <a:effectLst/>
                          <a:latin typeface="Times New Roman" panose="02020603050405020304" pitchFamily="18" charset="0"/>
                          <a:ea typeface="Times New Roman" panose="02020603050405020304" pitchFamily="18" charset="0"/>
                        </a:rPr>
                        <a:t>    </a:t>
                      </a:r>
                      <a:r>
                        <a:rPr lang="en-GB" sz="1800" baseline="30000">
                          <a:effectLst/>
                          <a:latin typeface="Times New Roman" panose="02020603050405020304" pitchFamily="18" charset="0"/>
                          <a:ea typeface="Times New Roman" panose="02020603050405020304" pitchFamily="18" charset="0"/>
                        </a:rPr>
                        <a:t>131</a:t>
                      </a:r>
                      <a:r>
                        <a:rPr lang="en-GB" sz="1800">
                          <a:effectLst/>
                          <a:latin typeface="Times New Roman" panose="02020603050405020304" pitchFamily="18" charset="0"/>
                          <a:ea typeface="Times New Roman" panose="02020603050405020304" pitchFamily="18" charset="0"/>
                        </a:rPr>
                        <a:t>I</a:t>
                      </a: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800">
                          <a:effectLst/>
                          <a:latin typeface="Times New Roman" panose="02020603050405020304" pitchFamily="18" charset="0"/>
                          <a:ea typeface="Times New Roman" panose="02020603050405020304" pitchFamily="18" charset="0"/>
                        </a:rPr>
                        <a:t>  8.02 d</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dirty="0">
                          <a:effectLst/>
                          <a:latin typeface="Times New Roman" panose="02020603050405020304" pitchFamily="18" charset="0"/>
                          <a:ea typeface="Times New Roman" panose="02020603050405020304" pitchFamily="18" charset="0"/>
                        </a:rPr>
                        <a:t>0.364; 0.637</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800">
                          <a:effectLst/>
                          <a:latin typeface="Times New Roman" panose="02020603050405020304" pitchFamily="18" charset="0"/>
                          <a:ea typeface="Times New Roman" panose="02020603050405020304" pitchFamily="18" charset="0"/>
                        </a:rPr>
                        <a:t> </a:t>
                      </a:r>
                      <a:endParaRPr lang="en-GB" sz="180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just">
                        <a:spcAft>
                          <a:spcPts val="0"/>
                        </a:spcAft>
                      </a:pPr>
                      <a:r>
                        <a:rPr lang="en-GB" sz="1800">
                          <a:effectLst/>
                          <a:latin typeface="Times New Roman" panose="02020603050405020304" pitchFamily="18" charset="0"/>
                          <a:ea typeface="Times New Roman" panose="02020603050405020304" pitchFamily="18" charset="0"/>
                        </a:rPr>
                        <a:t>    </a:t>
                      </a:r>
                      <a:r>
                        <a:rPr lang="en-GB" sz="1800" baseline="30000">
                          <a:effectLst/>
                          <a:latin typeface="Times New Roman" panose="02020603050405020304" pitchFamily="18" charset="0"/>
                          <a:ea typeface="Times New Roman" panose="02020603050405020304" pitchFamily="18" charset="0"/>
                        </a:rPr>
                        <a:t>137</a:t>
                      </a:r>
                      <a:r>
                        <a:rPr lang="en-GB" sz="1800">
                          <a:effectLst/>
                          <a:latin typeface="Times New Roman" panose="02020603050405020304" pitchFamily="18" charset="0"/>
                          <a:ea typeface="Times New Roman" panose="02020603050405020304" pitchFamily="18" charset="0"/>
                        </a:rPr>
                        <a:t>Cs</a:t>
                      </a: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800">
                          <a:effectLst/>
                          <a:latin typeface="Times New Roman" panose="02020603050405020304" pitchFamily="18" charset="0"/>
                          <a:ea typeface="Times New Roman" panose="02020603050405020304" pitchFamily="18" charset="0"/>
                        </a:rPr>
                        <a:t>  30.2 y</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dirty="0">
                          <a:effectLst/>
                          <a:latin typeface="Times New Roman" panose="02020603050405020304" pitchFamily="18" charset="0"/>
                          <a:ea typeface="Times New Roman" panose="02020603050405020304" pitchFamily="18" charset="0"/>
                        </a:rPr>
                        <a:t>0.662</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sl-SI" sz="1800" dirty="0">
                          <a:effectLst/>
                          <a:latin typeface="Times New Roman" panose="02020603050405020304" pitchFamily="18"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just">
                        <a:spcAft>
                          <a:spcPts val="0"/>
                        </a:spcAft>
                      </a:pPr>
                      <a:r>
                        <a:rPr lang="en-GB" sz="1800">
                          <a:effectLst/>
                          <a:latin typeface="Times New Roman" panose="02020603050405020304" pitchFamily="18" charset="0"/>
                          <a:ea typeface="Times New Roman" panose="02020603050405020304" pitchFamily="18" charset="0"/>
                        </a:rPr>
                        <a:t>    </a:t>
                      </a:r>
                      <a:r>
                        <a:rPr lang="en-GB" sz="1800" baseline="30000">
                          <a:effectLst/>
                          <a:latin typeface="Times New Roman" panose="02020603050405020304" pitchFamily="18" charset="0"/>
                          <a:ea typeface="Times New Roman" panose="02020603050405020304" pitchFamily="18" charset="0"/>
                        </a:rPr>
                        <a:t>90</a:t>
                      </a:r>
                      <a:r>
                        <a:rPr lang="en-GB" sz="1800">
                          <a:effectLst/>
                          <a:latin typeface="Times New Roman" panose="02020603050405020304" pitchFamily="18" charset="0"/>
                          <a:ea typeface="Times New Roman" panose="02020603050405020304" pitchFamily="18" charset="0"/>
                        </a:rPr>
                        <a:t>Sr/</a:t>
                      </a:r>
                      <a:r>
                        <a:rPr lang="en-GB" sz="1800" baseline="30000">
                          <a:effectLst/>
                          <a:latin typeface="Times New Roman" panose="02020603050405020304" pitchFamily="18" charset="0"/>
                          <a:ea typeface="Times New Roman" panose="02020603050405020304" pitchFamily="18" charset="0"/>
                        </a:rPr>
                        <a:t>90</a:t>
                      </a:r>
                      <a:r>
                        <a:rPr lang="en-GB" sz="1800">
                          <a:effectLst/>
                          <a:latin typeface="Times New Roman" panose="02020603050405020304" pitchFamily="18" charset="0"/>
                          <a:ea typeface="Times New Roman" panose="02020603050405020304" pitchFamily="18" charset="0"/>
                        </a:rPr>
                        <a:t>Y</a:t>
                      </a: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800">
                          <a:effectLst/>
                          <a:latin typeface="Times New Roman" panose="02020603050405020304" pitchFamily="18" charset="0"/>
                          <a:ea typeface="Times New Roman" panose="02020603050405020304" pitchFamily="18" charset="0"/>
                        </a:rPr>
                        <a:t>  28.6 y</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dirty="0">
                          <a:effectLst/>
                          <a:latin typeface="Times New Roman" panose="02020603050405020304" pitchFamily="18" charset="0"/>
                          <a:ea typeface="Times New Roman" panose="02020603050405020304" pitchFamily="18" charset="0"/>
                        </a:rPr>
                        <a:t>2.3</a:t>
                      </a:r>
                    </a:p>
                  </a:txBody>
                  <a:tcPr marL="36195" marR="36195"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l">
                        <a:spcAft>
                          <a:spcPts val="0"/>
                        </a:spcAft>
                      </a:pPr>
                      <a:r>
                        <a:rPr lang="en-GB" sz="1800">
                          <a:effectLst/>
                          <a:latin typeface="Times New Roman" panose="02020603050405020304" pitchFamily="18" charset="0"/>
                          <a:ea typeface="Times New Roman" panose="02020603050405020304" pitchFamily="18" charset="0"/>
                        </a:rPr>
                        <a:t>      </a:t>
                      </a:r>
                      <a:r>
                        <a:rPr lang="en-GB" sz="1800" baseline="30000">
                          <a:effectLst/>
                          <a:latin typeface="Times New Roman" panose="02020603050405020304" pitchFamily="18" charset="0"/>
                          <a:ea typeface="Times New Roman" panose="02020603050405020304" pitchFamily="18" charset="0"/>
                        </a:rPr>
                        <a:t>3</a:t>
                      </a:r>
                      <a:r>
                        <a:rPr lang="en-GB" sz="1800">
                          <a:effectLst/>
                          <a:latin typeface="Times New Roman" panose="02020603050405020304" pitchFamily="18" charset="0"/>
                          <a:ea typeface="Times New Roman" panose="02020603050405020304" pitchFamily="18" charset="0"/>
                        </a:rPr>
                        <a:t>H</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800">
                          <a:effectLst/>
                          <a:latin typeface="Times New Roman" panose="02020603050405020304" pitchFamily="18" charset="0"/>
                          <a:ea typeface="Times New Roman" panose="02020603050405020304" pitchFamily="18" charset="0"/>
                        </a:rPr>
                        <a:t>  12.3 y</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dirty="0">
                          <a:effectLst/>
                          <a:latin typeface="Times New Roman" panose="02020603050405020304" pitchFamily="18" charset="0"/>
                          <a:ea typeface="Times New Roman" panose="02020603050405020304" pitchFamily="18" charset="0"/>
                        </a:rPr>
                        <a:t>0.02</a:t>
                      </a:r>
                    </a:p>
                  </a:txBody>
                  <a:tcPr marL="36195" marR="36195" marT="17780" marB="1778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
        <p:nvSpPr>
          <p:cNvPr id="6"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7"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982886775"/>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Fission products (</a:t>
            </a:r>
            <a:r>
              <a:rPr lang="en-GB" dirty="0" smtClean="0"/>
              <a:t>cont’d</a:t>
            </a:r>
            <a:r>
              <a:rPr lang="en-GB" noProof="0" dirty="0" smtClean="0"/>
              <a:t>)</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Gaseous and volatile fission products can escape from the pellet and build up in space between pellet and fuel cladding</a:t>
            </a:r>
          </a:p>
          <a:p>
            <a:pPr>
              <a:lnSpc>
                <a:spcPct val="90000"/>
              </a:lnSpc>
              <a:spcBef>
                <a:spcPts val="0"/>
              </a:spcBef>
              <a:spcAft>
                <a:spcPts val="1800"/>
              </a:spcAft>
            </a:pPr>
            <a:r>
              <a:rPr lang="en-GB" sz="2800" dirty="0" smtClean="0"/>
              <a:t>Fuel cladding is the</a:t>
            </a:r>
            <a:r>
              <a:rPr lang="en-GB" sz="2800" noProof="0" dirty="0" smtClean="0"/>
              <a:t> </a:t>
            </a:r>
            <a:r>
              <a:rPr lang="en-GB" sz="2800" b="1" noProof="0" dirty="0" smtClean="0">
                <a:solidFill>
                  <a:schemeClr val="tx1"/>
                </a:solidFill>
              </a:rPr>
              <a:t>second barrier</a:t>
            </a:r>
            <a:endParaRPr lang="en-GB" sz="2800" b="1" noProof="0" dirty="0" smtClean="0"/>
          </a:p>
          <a:p>
            <a:pPr>
              <a:lnSpc>
                <a:spcPct val="90000"/>
              </a:lnSpc>
              <a:spcBef>
                <a:spcPts val="0"/>
              </a:spcBef>
              <a:spcAft>
                <a:spcPts val="1800"/>
              </a:spcAft>
            </a:pPr>
            <a:r>
              <a:rPr lang="en-GB" sz="2800" noProof="0" dirty="0" smtClean="0"/>
              <a:t> Power reactor core contains 20,000 to 50,000 fuel rods and few, if any, </a:t>
            </a:r>
            <a:r>
              <a:rPr lang="en-GB" sz="2800" dirty="0" smtClean="0"/>
              <a:t>experience</a:t>
            </a:r>
            <a:r>
              <a:rPr lang="en-GB" sz="2800" noProof="0" dirty="0" smtClean="0"/>
              <a:t> cladding failure</a:t>
            </a:r>
          </a:p>
          <a:p>
            <a:pPr>
              <a:lnSpc>
                <a:spcPct val="90000"/>
              </a:lnSpc>
              <a:spcBef>
                <a:spcPts val="0"/>
              </a:spcBef>
              <a:spcAft>
                <a:spcPts val="1800"/>
              </a:spcAft>
            </a:pPr>
            <a:r>
              <a:rPr lang="en-GB" sz="2800" noProof="0" dirty="0" smtClean="0"/>
              <a:t>Some fission products (particularly tritium and noble gases) can diffuse through the cladding. Therefore, reactor coolant will contain some fission products</a:t>
            </a:r>
          </a:p>
        </p:txBody>
      </p:sp>
      <p:sp>
        <p:nvSpPr>
          <p:cNvPr id="4" name="Slide Number Placeholder 3"/>
          <p:cNvSpPr>
            <a:spLocks noGrp="1"/>
          </p:cNvSpPr>
          <p:nvPr>
            <p:ph type="sldNum" sz="quarter" idx="12"/>
          </p:nvPr>
        </p:nvSpPr>
        <p:spPr/>
        <p:txBody>
          <a:bodyPr/>
          <a:lstStyle/>
          <a:p>
            <a:fld id="{E820C8E4-9002-4E93-8650-B0CC00F8D49C}" type="slidenum">
              <a:rPr lang="sl-SI" smtClean="0"/>
              <a:t>153</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120634595"/>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 y="188914"/>
            <a:ext cx="9005366" cy="936625"/>
          </a:xfrm>
        </p:spPr>
        <p:txBody>
          <a:bodyPr/>
          <a:lstStyle/>
          <a:p>
            <a:r>
              <a:rPr lang="en-GB" noProof="0" dirty="0" smtClean="0"/>
              <a:t>Activation and corrosion products</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Fission neutrons </a:t>
            </a:r>
            <a:r>
              <a:rPr lang="en-GB" sz="2800" b="1" noProof="0" dirty="0" smtClean="0">
                <a:solidFill>
                  <a:schemeClr val="tx1"/>
                </a:solidFill>
              </a:rPr>
              <a:t>activate</a:t>
            </a:r>
            <a:r>
              <a:rPr lang="en-GB" sz="2800" noProof="0" dirty="0" smtClean="0">
                <a:solidFill>
                  <a:srgbClr val="654A15"/>
                </a:solidFill>
              </a:rPr>
              <a:t> </a:t>
            </a:r>
            <a:r>
              <a:rPr lang="en-GB" sz="2800" noProof="0" dirty="0" smtClean="0"/>
              <a:t>materials in and surrounding the core: coolant and reactor components</a:t>
            </a:r>
          </a:p>
          <a:p>
            <a:pPr>
              <a:lnSpc>
                <a:spcPct val="90000"/>
              </a:lnSpc>
              <a:spcBef>
                <a:spcPts val="0"/>
              </a:spcBef>
              <a:spcAft>
                <a:spcPts val="1800"/>
              </a:spcAft>
            </a:pPr>
            <a:r>
              <a:rPr lang="en-GB" sz="2800" noProof="0" dirty="0" smtClean="0"/>
              <a:t>Corrosion and erosion products are brought into reactor core by reactor coolant and can also be activated</a:t>
            </a:r>
          </a:p>
        </p:txBody>
      </p:sp>
      <p:sp>
        <p:nvSpPr>
          <p:cNvPr id="4" name="Slide Number Placeholder 3"/>
          <p:cNvSpPr>
            <a:spLocks noGrp="1"/>
          </p:cNvSpPr>
          <p:nvPr>
            <p:ph type="sldNum" sz="quarter" idx="12"/>
          </p:nvPr>
        </p:nvSpPr>
        <p:spPr/>
        <p:txBody>
          <a:bodyPr/>
          <a:lstStyle/>
          <a:p>
            <a:fld id="{E820C8E4-9002-4E93-8650-B0CC00F8D49C}" type="slidenum">
              <a:rPr lang="sl-SI" smtClean="0"/>
              <a:t>154</a:t>
            </a:fld>
            <a:endParaRPr lang="sl-SI"/>
          </a:p>
        </p:txBody>
      </p:sp>
      <p:graphicFrame>
        <p:nvGraphicFramePr>
          <p:cNvPr id="5" name="Table 4"/>
          <p:cNvGraphicFramePr>
            <a:graphicFrameLocks noGrp="1"/>
          </p:cNvGraphicFramePr>
          <p:nvPr>
            <p:extLst>
              <p:ext uri="{D42A27DB-BD31-4B8C-83A1-F6EECF244321}">
                <p14:modId xmlns:p14="http://schemas.microsoft.com/office/powerpoint/2010/main" val="147956794"/>
              </p:ext>
            </p:extLst>
          </p:nvPr>
        </p:nvGraphicFramePr>
        <p:xfrm>
          <a:off x="2093106" y="3501699"/>
          <a:ext cx="6191794" cy="2479040"/>
        </p:xfrm>
        <a:graphic>
          <a:graphicData uri="http://schemas.openxmlformats.org/drawingml/2006/table">
            <a:tbl>
              <a:tblPr/>
              <a:tblGrid>
                <a:gridCol w="1143136"/>
                <a:gridCol w="1032359"/>
                <a:gridCol w="2175495"/>
                <a:gridCol w="1840804"/>
              </a:tblGrid>
              <a:tr h="0">
                <a:tc>
                  <a:txBody>
                    <a:bodyPr/>
                    <a:lstStyle/>
                    <a:p>
                      <a:pPr algn="ctr">
                        <a:spcAft>
                          <a:spcPts val="0"/>
                        </a:spcAft>
                      </a:pPr>
                      <a:r>
                        <a:rPr lang="en-GB" sz="1800" b="1">
                          <a:effectLst/>
                          <a:latin typeface="Times New Roman" panose="02020603050405020304" pitchFamily="18" charset="0"/>
                          <a:ea typeface="Times New Roman" panose="02020603050405020304" pitchFamily="18" charset="0"/>
                        </a:rPr>
                        <a:t>Nuclide</a:t>
                      </a:r>
                      <a:endParaRPr lang="en-GB" sz="1800">
                        <a:effectLst/>
                        <a:latin typeface="Times New Roman" panose="02020603050405020304" pitchFamily="18" charset="0"/>
                        <a:ea typeface="Times New Roman" panose="02020603050405020304" pitchFamily="18" charset="0"/>
                      </a:endParaRP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1" i="1">
                          <a:effectLst/>
                          <a:latin typeface="Times New Roman" panose="02020603050405020304" pitchFamily="18" charset="0"/>
                          <a:ea typeface="Times New Roman" panose="02020603050405020304" pitchFamily="18" charset="0"/>
                        </a:rPr>
                        <a:t>t</a:t>
                      </a:r>
                      <a:r>
                        <a:rPr lang="en-GB" sz="1800" b="1" baseline="-25000">
                          <a:effectLst/>
                          <a:latin typeface="Times New Roman" panose="02020603050405020304" pitchFamily="18" charset="0"/>
                          <a:ea typeface="Times New Roman" panose="02020603050405020304" pitchFamily="18" charset="0"/>
                        </a:rPr>
                        <a:t>1/2</a:t>
                      </a:r>
                      <a:endParaRPr lang="en-GB" sz="1800">
                        <a:effectLst/>
                        <a:latin typeface="Times New Roman" panose="02020603050405020304" pitchFamily="18" charset="0"/>
                        <a:ea typeface="Times New Roman" panose="02020603050405020304" pitchFamily="18" charset="0"/>
                      </a:endParaRPr>
                    </a:p>
                  </a:txBody>
                  <a:tcPr marL="36195" marR="36195"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1" dirty="0">
                          <a:effectLst/>
                          <a:latin typeface="Times New Roman" panose="02020603050405020304" pitchFamily="18" charset="0"/>
                          <a:ea typeface="Times New Roman" panose="02020603050405020304" pitchFamily="18" charset="0"/>
                        </a:rPr>
                        <a:t>formation</a:t>
                      </a:r>
                      <a:endParaRPr lang="en-GB" sz="1800" dirty="0">
                        <a:effectLst/>
                        <a:latin typeface="Times New Roman" panose="02020603050405020304" pitchFamily="18" charset="0"/>
                        <a:ea typeface="Times New Roman" panose="02020603050405020304" pitchFamily="18" charset="0"/>
                      </a:endParaRP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1" i="1">
                          <a:effectLst/>
                          <a:latin typeface="Times New Roman" panose="02020603050405020304" pitchFamily="18" charset="0"/>
                          <a:ea typeface="Times New Roman" panose="02020603050405020304" pitchFamily="18" charset="0"/>
                        </a:rPr>
                        <a:t>E</a:t>
                      </a:r>
                      <a:r>
                        <a:rPr lang="en-GB" sz="1800" b="1" baseline="-25000">
                          <a:effectLst/>
                          <a:latin typeface="Times New Roman" panose="02020603050405020304" pitchFamily="18" charset="0"/>
                          <a:ea typeface="Times New Roman" panose="02020603050405020304" pitchFamily="18" charset="0"/>
                        </a:rPr>
                        <a:t>γ</a:t>
                      </a:r>
                      <a:r>
                        <a:rPr lang="en-GB" sz="1800" b="1">
                          <a:effectLst/>
                          <a:latin typeface="Times New Roman" panose="02020603050405020304" pitchFamily="18" charset="0"/>
                          <a:ea typeface="Times New Roman" panose="02020603050405020304" pitchFamily="18" charset="0"/>
                        </a:rPr>
                        <a:t> [MeV]</a:t>
                      </a:r>
                      <a:endParaRPr lang="en-GB" sz="1800">
                        <a:effectLst/>
                        <a:latin typeface="Times New Roman" panose="02020603050405020304" pitchFamily="18" charset="0"/>
                        <a:ea typeface="Times New Roman" panose="02020603050405020304" pitchFamily="18" charset="0"/>
                      </a:endParaRP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16</a:t>
                      </a:r>
                      <a:r>
                        <a:rPr lang="en-GB" sz="1800">
                          <a:effectLst/>
                          <a:latin typeface="Times New Roman" panose="02020603050405020304" pitchFamily="18" charset="0"/>
                          <a:ea typeface="Times New Roman" panose="02020603050405020304" pitchFamily="18" charset="0"/>
                        </a:rPr>
                        <a:t>N</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1800">
                          <a:effectLst/>
                          <a:latin typeface="Times New Roman" panose="02020603050405020304" pitchFamily="18" charset="0"/>
                          <a:ea typeface="Times New Roman" panose="02020603050405020304" pitchFamily="18" charset="0"/>
                        </a:rPr>
                        <a:t>  7.1 s</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16</a:t>
                      </a:r>
                      <a:r>
                        <a:rPr lang="en-GB" sz="1800">
                          <a:effectLst/>
                          <a:latin typeface="Times New Roman" panose="02020603050405020304" pitchFamily="18" charset="0"/>
                          <a:ea typeface="Times New Roman" panose="02020603050405020304" pitchFamily="18" charset="0"/>
                        </a:rPr>
                        <a:t>O (n, p) </a:t>
                      </a:r>
                      <a:r>
                        <a:rPr lang="en-GB" sz="1800" baseline="30000">
                          <a:effectLst/>
                          <a:latin typeface="Times New Roman" panose="02020603050405020304" pitchFamily="18" charset="0"/>
                          <a:ea typeface="Times New Roman" panose="02020603050405020304" pitchFamily="18" charset="0"/>
                        </a:rPr>
                        <a:t>16</a:t>
                      </a:r>
                      <a:r>
                        <a:rPr lang="en-GB" sz="1800">
                          <a:effectLst/>
                          <a:latin typeface="Times New Roman" panose="02020603050405020304" pitchFamily="18" charset="0"/>
                          <a:ea typeface="Times New Roman" panose="02020603050405020304" pitchFamily="18" charset="0"/>
                        </a:rPr>
                        <a:t>N</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6.13; 7.12</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41</a:t>
                      </a:r>
                      <a:r>
                        <a:rPr lang="en-GB" sz="1800">
                          <a:effectLst/>
                          <a:latin typeface="Times New Roman" panose="02020603050405020304" pitchFamily="18" charset="0"/>
                          <a:ea typeface="Times New Roman" panose="02020603050405020304" pitchFamily="18" charset="0"/>
                        </a:rPr>
                        <a:t>Ar</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1800">
                          <a:effectLst/>
                          <a:latin typeface="Times New Roman" panose="02020603050405020304" pitchFamily="18" charset="0"/>
                          <a:ea typeface="Times New Roman" panose="02020603050405020304" pitchFamily="18" charset="0"/>
                        </a:rPr>
                        <a:t>  1.83 h</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40</a:t>
                      </a:r>
                      <a:r>
                        <a:rPr lang="en-GB" sz="1800">
                          <a:effectLst/>
                          <a:latin typeface="Times New Roman" panose="02020603050405020304" pitchFamily="18" charset="0"/>
                          <a:ea typeface="Times New Roman" panose="02020603050405020304" pitchFamily="18" charset="0"/>
                        </a:rPr>
                        <a:t>Ar (n, γ) </a:t>
                      </a:r>
                      <a:r>
                        <a:rPr lang="en-GB" sz="1800" baseline="30000">
                          <a:effectLst/>
                          <a:latin typeface="Times New Roman" panose="02020603050405020304" pitchFamily="18" charset="0"/>
                          <a:ea typeface="Times New Roman" panose="02020603050405020304" pitchFamily="18" charset="0"/>
                        </a:rPr>
                        <a:t>41</a:t>
                      </a:r>
                      <a:r>
                        <a:rPr lang="en-GB" sz="1800">
                          <a:effectLst/>
                          <a:latin typeface="Times New Roman" panose="02020603050405020304" pitchFamily="18" charset="0"/>
                          <a:ea typeface="Times New Roman" panose="02020603050405020304" pitchFamily="18" charset="0"/>
                        </a:rPr>
                        <a:t>Ar</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1.29</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51</a:t>
                      </a:r>
                      <a:r>
                        <a:rPr lang="en-GB" sz="1800">
                          <a:effectLst/>
                          <a:latin typeface="Times New Roman" panose="02020603050405020304" pitchFamily="18" charset="0"/>
                          <a:ea typeface="Times New Roman" panose="02020603050405020304" pitchFamily="18" charset="0"/>
                        </a:rPr>
                        <a:t>Cr</a:t>
                      </a: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1800">
                          <a:effectLst/>
                          <a:latin typeface="Times New Roman" panose="02020603050405020304" pitchFamily="18" charset="0"/>
                          <a:ea typeface="Times New Roman" panose="02020603050405020304" pitchFamily="18" charset="0"/>
                        </a:rPr>
                        <a:t> 27.7 d</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aseline="30000" dirty="0">
                          <a:effectLst/>
                          <a:latin typeface="Times New Roman" panose="02020603050405020304" pitchFamily="18" charset="0"/>
                          <a:ea typeface="Times New Roman" panose="02020603050405020304" pitchFamily="18" charset="0"/>
                        </a:rPr>
                        <a:t>50</a:t>
                      </a:r>
                      <a:r>
                        <a:rPr lang="en-GB" sz="1800" dirty="0">
                          <a:effectLst/>
                          <a:latin typeface="Times New Roman" panose="02020603050405020304" pitchFamily="18" charset="0"/>
                          <a:ea typeface="Times New Roman" panose="02020603050405020304" pitchFamily="18" charset="0"/>
                        </a:rPr>
                        <a:t>Cr (n, γ) </a:t>
                      </a:r>
                      <a:r>
                        <a:rPr lang="en-GB" sz="1800" baseline="30000" dirty="0">
                          <a:effectLst/>
                          <a:latin typeface="Times New Roman" panose="02020603050405020304" pitchFamily="18" charset="0"/>
                          <a:ea typeface="Times New Roman" panose="02020603050405020304" pitchFamily="18" charset="0"/>
                        </a:rPr>
                        <a:t>51</a:t>
                      </a:r>
                      <a:r>
                        <a:rPr lang="en-GB" sz="1800" dirty="0">
                          <a:effectLst/>
                          <a:latin typeface="Times New Roman" panose="02020603050405020304" pitchFamily="18" charset="0"/>
                          <a:ea typeface="Times New Roman" panose="02020603050405020304" pitchFamily="18" charset="0"/>
                        </a:rPr>
                        <a:t>Cr</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0.32</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54</a:t>
                      </a:r>
                      <a:r>
                        <a:rPr lang="en-GB" sz="1800">
                          <a:effectLst/>
                          <a:latin typeface="Times New Roman" panose="02020603050405020304" pitchFamily="18" charset="0"/>
                          <a:ea typeface="Times New Roman" panose="02020603050405020304" pitchFamily="18" charset="0"/>
                        </a:rPr>
                        <a:t>Mn</a:t>
                      </a: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1800">
                          <a:effectLst/>
                          <a:latin typeface="Times New Roman" panose="02020603050405020304" pitchFamily="18" charset="0"/>
                          <a:ea typeface="Times New Roman" panose="02020603050405020304" pitchFamily="18" charset="0"/>
                        </a:rPr>
                        <a:t>  312 d</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54</a:t>
                      </a:r>
                      <a:r>
                        <a:rPr lang="en-GB" sz="1800">
                          <a:effectLst/>
                          <a:latin typeface="Times New Roman" panose="02020603050405020304" pitchFamily="18" charset="0"/>
                          <a:ea typeface="Times New Roman" panose="02020603050405020304" pitchFamily="18" charset="0"/>
                        </a:rPr>
                        <a:t>Fe (n, p) </a:t>
                      </a:r>
                      <a:r>
                        <a:rPr lang="en-GB" sz="1800" baseline="30000">
                          <a:effectLst/>
                          <a:latin typeface="Times New Roman" panose="02020603050405020304" pitchFamily="18" charset="0"/>
                          <a:ea typeface="Times New Roman" panose="02020603050405020304" pitchFamily="18" charset="0"/>
                        </a:rPr>
                        <a:t>54</a:t>
                      </a:r>
                      <a:r>
                        <a:rPr lang="en-GB" sz="1800">
                          <a:effectLst/>
                          <a:latin typeface="Times New Roman" panose="02020603050405020304" pitchFamily="18" charset="0"/>
                          <a:ea typeface="Times New Roman" panose="02020603050405020304" pitchFamily="18" charset="0"/>
                        </a:rPr>
                        <a:t>Mn</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0.835</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58</a:t>
                      </a:r>
                      <a:r>
                        <a:rPr lang="en-GB" sz="1800">
                          <a:effectLst/>
                          <a:latin typeface="Times New Roman" panose="02020603050405020304" pitchFamily="18" charset="0"/>
                          <a:ea typeface="Times New Roman" panose="02020603050405020304" pitchFamily="18" charset="0"/>
                        </a:rPr>
                        <a:t>Co</a:t>
                      </a: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1800">
                          <a:effectLst/>
                          <a:latin typeface="Times New Roman" panose="02020603050405020304" pitchFamily="18" charset="0"/>
                          <a:ea typeface="Times New Roman" panose="02020603050405020304" pitchFamily="18" charset="0"/>
                        </a:rPr>
                        <a:t>  70.8 d</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58</a:t>
                      </a:r>
                      <a:r>
                        <a:rPr lang="en-GB" sz="1800">
                          <a:effectLst/>
                          <a:latin typeface="Times New Roman" panose="02020603050405020304" pitchFamily="18" charset="0"/>
                          <a:ea typeface="Times New Roman" panose="02020603050405020304" pitchFamily="18" charset="0"/>
                        </a:rPr>
                        <a:t>Ni (n, p) </a:t>
                      </a:r>
                      <a:r>
                        <a:rPr lang="en-GB" sz="1800" baseline="30000">
                          <a:effectLst/>
                          <a:latin typeface="Times New Roman" panose="02020603050405020304" pitchFamily="18" charset="0"/>
                          <a:ea typeface="Times New Roman" panose="02020603050405020304" pitchFamily="18" charset="0"/>
                        </a:rPr>
                        <a:t>58</a:t>
                      </a:r>
                      <a:r>
                        <a:rPr lang="en-GB" sz="1800">
                          <a:effectLst/>
                          <a:latin typeface="Times New Roman" panose="02020603050405020304" pitchFamily="18" charset="0"/>
                          <a:ea typeface="Times New Roman" panose="02020603050405020304" pitchFamily="18" charset="0"/>
                        </a:rPr>
                        <a:t>Co</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0.811</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59</a:t>
                      </a:r>
                      <a:r>
                        <a:rPr lang="en-GB" sz="1800">
                          <a:effectLst/>
                          <a:latin typeface="Times New Roman" panose="02020603050405020304" pitchFamily="18" charset="0"/>
                          <a:ea typeface="Times New Roman" panose="02020603050405020304" pitchFamily="18" charset="0"/>
                        </a:rPr>
                        <a:t>Fe</a:t>
                      </a:r>
                    </a:p>
                  </a:txBody>
                  <a:tcPr marL="36195" marR="36195" marT="17780" marB="1778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1800">
                          <a:effectLst/>
                          <a:latin typeface="Times New Roman" panose="02020603050405020304" pitchFamily="18" charset="0"/>
                          <a:ea typeface="Times New Roman" panose="02020603050405020304" pitchFamily="18" charset="0"/>
                        </a:rPr>
                        <a:t>  44.5 d</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58</a:t>
                      </a:r>
                      <a:r>
                        <a:rPr lang="en-GB" sz="1800">
                          <a:effectLst/>
                          <a:latin typeface="Times New Roman" panose="02020603050405020304" pitchFamily="18" charset="0"/>
                          <a:ea typeface="Times New Roman" panose="02020603050405020304" pitchFamily="18" charset="0"/>
                        </a:rPr>
                        <a:t>Fe (n, γ) </a:t>
                      </a:r>
                      <a:r>
                        <a:rPr lang="en-GB" sz="1800" baseline="30000">
                          <a:effectLst/>
                          <a:latin typeface="Times New Roman" panose="02020603050405020304" pitchFamily="18" charset="0"/>
                          <a:ea typeface="Times New Roman" panose="02020603050405020304" pitchFamily="18" charset="0"/>
                        </a:rPr>
                        <a:t>59</a:t>
                      </a:r>
                      <a:r>
                        <a:rPr lang="en-GB" sz="1800">
                          <a:effectLst/>
                          <a:latin typeface="Times New Roman" panose="02020603050405020304" pitchFamily="18" charset="0"/>
                          <a:ea typeface="Times New Roman" panose="02020603050405020304" pitchFamily="18" charset="0"/>
                        </a:rPr>
                        <a:t>Fe</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a:effectLst/>
                          <a:latin typeface="Times New Roman" panose="02020603050405020304" pitchFamily="18" charset="0"/>
                          <a:ea typeface="Times New Roman" panose="02020603050405020304" pitchFamily="18" charset="0"/>
                        </a:rPr>
                        <a:t>1.099; 1.292</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0">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60</a:t>
                      </a:r>
                      <a:r>
                        <a:rPr lang="en-GB" sz="1800">
                          <a:effectLst/>
                          <a:latin typeface="Times New Roman" panose="02020603050405020304" pitchFamily="18" charset="0"/>
                          <a:ea typeface="Times New Roman" panose="02020603050405020304" pitchFamily="18" charset="0"/>
                        </a:rPr>
                        <a:t>Co</a:t>
                      </a:r>
                    </a:p>
                  </a:txBody>
                  <a:tcPr marL="36195" marR="36195" marT="17780" marB="1778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r">
                        <a:spcAft>
                          <a:spcPts val="0"/>
                        </a:spcAft>
                      </a:pPr>
                      <a:r>
                        <a:rPr lang="en-GB" sz="1800">
                          <a:effectLst/>
                          <a:latin typeface="Times New Roman" panose="02020603050405020304" pitchFamily="18" charset="0"/>
                          <a:ea typeface="Times New Roman" panose="02020603050405020304" pitchFamily="18" charset="0"/>
                        </a:rPr>
                        <a:t>5.27 y</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baseline="30000">
                          <a:effectLst/>
                          <a:latin typeface="Times New Roman" panose="02020603050405020304" pitchFamily="18" charset="0"/>
                          <a:ea typeface="Times New Roman" panose="02020603050405020304" pitchFamily="18" charset="0"/>
                        </a:rPr>
                        <a:t>59</a:t>
                      </a:r>
                      <a:r>
                        <a:rPr lang="en-GB" sz="1800">
                          <a:effectLst/>
                          <a:latin typeface="Times New Roman" panose="02020603050405020304" pitchFamily="18" charset="0"/>
                          <a:ea typeface="Times New Roman" panose="02020603050405020304" pitchFamily="18" charset="0"/>
                        </a:rPr>
                        <a:t>Co (n, γ) </a:t>
                      </a:r>
                      <a:r>
                        <a:rPr lang="en-GB" sz="1800" baseline="30000">
                          <a:effectLst/>
                          <a:latin typeface="Times New Roman" panose="02020603050405020304" pitchFamily="18" charset="0"/>
                          <a:ea typeface="Times New Roman" panose="02020603050405020304" pitchFamily="18" charset="0"/>
                        </a:rPr>
                        <a:t>60</a:t>
                      </a:r>
                      <a:r>
                        <a:rPr lang="en-GB" sz="1800">
                          <a:effectLst/>
                          <a:latin typeface="Times New Roman" panose="02020603050405020304" pitchFamily="18" charset="0"/>
                          <a:ea typeface="Times New Roman" panose="02020603050405020304" pitchFamily="18" charset="0"/>
                        </a:rPr>
                        <a:t>Co</a:t>
                      </a:r>
                    </a:p>
                  </a:txBody>
                  <a:tcPr marL="36195" marR="36195"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1800" dirty="0">
                          <a:effectLst/>
                          <a:latin typeface="Times New Roman" panose="02020603050405020304" pitchFamily="18" charset="0"/>
                          <a:ea typeface="Times New Roman" panose="02020603050405020304" pitchFamily="18" charset="0"/>
                        </a:rPr>
                        <a:t>1.332; 1.173 </a:t>
                      </a:r>
                    </a:p>
                  </a:txBody>
                  <a:tcPr marL="36195" marR="36195" marT="17780" marB="1778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
        <p:nvSpPr>
          <p:cNvPr id="6"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7"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2025104790"/>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 y="188914"/>
            <a:ext cx="9129100" cy="936625"/>
          </a:xfrm>
        </p:spPr>
        <p:txBody>
          <a:bodyPr/>
          <a:lstStyle/>
          <a:p>
            <a:r>
              <a:rPr lang="en-GB" dirty="0" smtClean="0"/>
              <a:t>Activation</a:t>
            </a:r>
            <a:r>
              <a:rPr lang="en-GB" noProof="0" dirty="0" smtClean="0"/>
              <a:t> and corrosion products (</a:t>
            </a:r>
            <a:r>
              <a:rPr lang="en-GB" dirty="0" smtClean="0"/>
              <a:t>cont’d</a:t>
            </a:r>
            <a:r>
              <a:rPr lang="en-GB" noProof="0" dirty="0" smtClean="0"/>
              <a:t>)</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During normal operation, activation and corrosion radionuclides are spread throughout the primary circuit. </a:t>
            </a:r>
            <a:r>
              <a:rPr lang="en-GB" sz="2800" dirty="0" smtClean="0"/>
              <a:t>Some</a:t>
            </a:r>
            <a:r>
              <a:rPr lang="en-GB" sz="2800" noProof="0" dirty="0" smtClean="0"/>
              <a:t> remain in the coolant, but some will eventually bind to the inner walls of primary system</a:t>
            </a:r>
          </a:p>
          <a:p>
            <a:pPr>
              <a:lnSpc>
                <a:spcPct val="90000"/>
              </a:lnSpc>
              <a:spcBef>
                <a:spcPts val="0"/>
              </a:spcBef>
              <a:spcAft>
                <a:spcPts val="1800"/>
              </a:spcAft>
            </a:pPr>
            <a:r>
              <a:rPr lang="en-GB" sz="2800" noProof="0" dirty="0" smtClean="0"/>
              <a:t>Pressure boundary of primary system is the </a:t>
            </a:r>
            <a:r>
              <a:rPr lang="en-GB" sz="2800" b="1" noProof="0" dirty="0" smtClean="0">
                <a:solidFill>
                  <a:schemeClr val="tx1"/>
                </a:solidFill>
              </a:rPr>
              <a:t>third barrier</a:t>
            </a:r>
            <a:r>
              <a:rPr lang="en-GB" sz="2800" b="1" noProof="0" dirty="0" smtClean="0">
                <a:solidFill>
                  <a:srgbClr val="654A15"/>
                </a:solidFill>
              </a:rPr>
              <a:t> </a:t>
            </a:r>
            <a:r>
              <a:rPr lang="en-GB" sz="2800" noProof="0" dirty="0" smtClean="0"/>
              <a:t>to the dispersal of radioactive material</a:t>
            </a:r>
          </a:p>
        </p:txBody>
      </p:sp>
      <p:sp>
        <p:nvSpPr>
          <p:cNvPr id="4" name="Slide Number Placeholder 3"/>
          <p:cNvSpPr>
            <a:spLocks noGrp="1"/>
          </p:cNvSpPr>
          <p:nvPr>
            <p:ph type="sldNum" sz="quarter" idx="12"/>
          </p:nvPr>
        </p:nvSpPr>
        <p:spPr/>
        <p:txBody>
          <a:bodyPr/>
          <a:lstStyle/>
          <a:p>
            <a:fld id="{E820C8E4-9002-4E93-8650-B0CC00F8D49C}" type="slidenum">
              <a:rPr lang="sl-SI" smtClean="0"/>
              <a:t>155</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792571522"/>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16" y="188914"/>
            <a:ext cx="9075184" cy="936625"/>
          </a:xfrm>
        </p:spPr>
        <p:txBody>
          <a:bodyPr>
            <a:normAutofit/>
          </a:bodyPr>
          <a:lstStyle/>
          <a:p>
            <a:r>
              <a:rPr lang="en-GB" dirty="0" smtClean="0"/>
              <a:t>Activation</a:t>
            </a:r>
            <a:r>
              <a:rPr lang="en-GB" noProof="0" dirty="0" smtClean="0"/>
              <a:t> and corrosion products (</a:t>
            </a:r>
            <a:r>
              <a:rPr lang="en-GB" dirty="0" smtClean="0"/>
              <a:t>cont’d</a:t>
            </a:r>
            <a:r>
              <a:rPr lang="en-GB" noProof="0" dirty="0" smtClean="0"/>
              <a:t>)</a:t>
            </a:r>
            <a:endParaRPr lang="en-GB" noProof="0" dirty="0"/>
          </a:p>
        </p:txBody>
      </p:sp>
      <p:sp>
        <p:nvSpPr>
          <p:cNvPr id="3" name="Content Placeholder 2"/>
          <p:cNvSpPr>
            <a:spLocks noGrp="1"/>
          </p:cNvSpPr>
          <p:nvPr>
            <p:ph idx="1"/>
          </p:nvPr>
        </p:nvSpPr>
        <p:spPr>
          <a:xfrm>
            <a:off x="233916" y="1275907"/>
            <a:ext cx="8886135" cy="4888406"/>
          </a:xfrm>
        </p:spPr>
        <p:txBody>
          <a:bodyPr>
            <a:normAutofit/>
          </a:bodyPr>
          <a:lstStyle/>
          <a:p>
            <a:pPr>
              <a:lnSpc>
                <a:spcPct val="90000"/>
              </a:lnSpc>
              <a:spcBef>
                <a:spcPts val="0"/>
              </a:spcBef>
              <a:spcAft>
                <a:spcPts val="1800"/>
              </a:spcAft>
            </a:pPr>
            <a:r>
              <a:rPr lang="en-GB" sz="2800" noProof="0" dirty="0" smtClean="0"/>
              <a:t>The </a:t>
            </a:r>
            <a:r>
              <a:rPr lang="en-GB" sz="2800" b="1" noProof="0" dirty="0" smtClean="0">
                <a:solidFill>
                  <a:schemeClr val="tx1"/>
                </a:solidFill>
              </a:rPr>
              <a:t>most important source of radiation</a:t>
            </a:r>
            <a:r>
              <a:rPr lang="en-GB" sz="2800" noProof="0" dirty="0" smtClean="0"/>
              <a:t> in the coolant during reactor operation is </a:t>
            </a:r>
            <a:r>
              <a:rPr lang="en-GB" sz="2800" b="1" noProof="0" dirty="0" smtClean="0">
                <a:solidFill>
                  <a:schemeClr val="tx1"/>
                </a:solidFill>
              </a:rPr>
              <a:t>Nitrogen-16</a:t>
            </a:r>
            <a:r>
              <a:rPr lang="en-GB" sz="2800" noProof="0" dirty="0" smtClean="0"/>
              <a:t>, formed by fast neutron reaction on oxygen</a:t>
            </a:r>
          </a:p>
          <a:p>
            <a:pPr>
              <a:lnSpc>
                <a:spcPct val="90000"/>
              </a:lnSpc>
              <a:spcBef>
                <a:spcPts val="0"/>
              </a:spcBef>
              <a:spcAft>
                <a:spcPts val="1800"/>
              </a:spcAft>
            </a:pPr>
            <a:r>
              <a:rPr lang="en-GB" sz="2800" noProof="0" dirty="0" smtClean="0"/>
              <a:t>Nitrogen-16 emits highly penetrating gamma radiation</a:t>
            </a:r>
            <a:endParaRPr lang="en-GB" sz="2800" b="1" noProof="0" dirty="0" smtClean="0"/>
          </a:p>
          <a:p>
            <a:pPr>
              <a:lnSpc>
                <a:spcPct val="90000"/>
              </a:lnSpc>
              <a:spcBef>
                <a:spcPts val="0"/>
              </a:spcBef>
              <a:spcAft>
                <a:spcPts val="1800"/>
              </a:spcAft>
            </a:pPr>
            <a:r>
              <a:rPr lang="en-GB" sz="2800" noProof="0" dirty="0" smtClean="0"/>
              <a:t>Argon is present in air (1%) and is activated (</a:t>
            </a:r>
            <a:r>
              <a:rPr lang="en-GB" sz="2800" b="1" noProof="0" dirty="0" smtClean="0">
                <a:solidFill>
                  <a:schemeClr val="tx1"/>
                </a:solidFill>
              </a:rPr>
              <a:t>Argon-41</a:t>
            </a:r>
            <a:r>
              <a:rPr lang="en-GB" sz="2800" noProof="0" dirty="0" smtClean="0"/>
              <a:t>) in hollow spaces adjacent to the reactor vessel</a:t>
            </a:r>
            <a:endParaRPr lang="en-GB" sz="2800"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156</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98232207"/>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Hot</a:t>
            </a:r>
            <a:r>
              <a:rPr lang="en-GB" noProof="0" dirty="0" smtClean="0"/>
              <a:t> particles</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During maintenance, tiny particles could be released into primary system</a:t>
            </a:r>
          </a:p>
          <a:p>
            <a:pPr>
              <a:lnSpc>
                <a:spcPct val="90000"/>
              </a:lnSpc>
              <a:spcBef>
                <a:spcPts val="0"/>
              </a:spcBef>
              <a:spcAft>
                <a:spcPts val="1800"/>
              </a:spcAft>
            </a:pPr>
            <a:r>
              <a:rPr lang="en-GB" sz="2800" dirty="0" smtClean="0"/>
              <a:t>Subsequently, these tiny particles are</a:t>
            </a:r>
            <a:r>
              <a:rPr lang="en-GB" sz="2800" noProof="0" dirty="0" smtClean="0"/>
              <a:t> activated </a:t>
            </a:r>
            <a:r>
              <a:rPr lang="en-GB" sz="2800" dirty="0" smtClean="0"/>
              <a:t>in</a:t>
            </a:r>
            <a:r>
              <a:rPr lang="en-GB" sz="2800" noProof="0" dirty="0" smtClean="0"/>
              <a:t> reactor core</a:t>
            </a:r>
          </a:p>
          <a:p>
            <a:pPr>
              <a:lnSpc>
                <a:spcPct val="90000"/>
              </a:lnSpc>
              <a:spcBef>
                <a:spcPts val="0"/>
              </a:spcBef>
              <a:spcAft>
                <a:spcPts val="1800"/>
              </a:spcAft>
            </a:pPr>
            <a:r>
              <a:rPr lang="en-GB" sz="2800" noProof="0" dirty="0" smtClean="0"/>
              <a:t>These small, mobile and highly radioactive particles are called </a:t>
            </a:r>
            <a:r>
              <a:rPr lang="en-GB" sz="2800" b="1" noProof="0" dirty="0" smtClean="0">
                <a:solidFill>
                  <a:schemeClr val="tx1"/>
                </a:solidFill>
              </a:rPr>
              <a:t>hot particles</a:t>
            </a:r>
            <a:endParaRPr lang="en-GB" sz="2800" b="1" noProof="0" dirty="0" smtClean="0"/>
          </a:p>
          <a:p>
            <a:pPr>
              <a:lnSpc>
                <a:spcPct val="90000"/>
              </a:lnSpc>
              <a:spcBef>
                <a:spcPts val="0"/>
              </a:spcBef>
              <a:spcAft>
                <a:spcPts val="1800"/>
              </a:spcAft>
            </a:pPr>
            <a:r>
              <a:rPr lang="en-GB" sz="2800" noProof="0" dirty="0" smtClean="0"/>
              <a:t>Hot particles can produce high local doses if they attach to skin, or if inhaled</a:t>
            </a:r>
          </a:p>
        </p:txBody>
      </p:sp>
      <p:sp>
        <p:nvSpPr>
          <p:cNvPr id="4" name="Slide Number Placeholder 3"/>
          <p:cNvSpPr>
            <a:spLocks noGrp="1"/>
          </p:cNvSpPr>
          <p:nvPr>
            <p:ph type="sldNum" sz="quarter" idx="12"/>
          </p:nvPr>
        </p:nvSpPr>
        <p:spPr/>
        <p:txBody>
          <a:bodyPr/>
          <a:lstStyle/>
          <a:p>
            <a:fld id="{E820C8E4-9002-4E93-8650-B0CC00F8D49C}" type="slidenum">
              <a:rPr lang="sl-SI" smtClean="0"/>
              <a:t>157</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02044721"/>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noProof="0" dirty="0" smtClean="0"/>
              <a:t>Exercise #5</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A valve on a primary system sampling line is leaking.</a:t>
            </a:r>
          </a:p>
          <a:p>
            <a:pPr marL="817200" lvl="1" indent="-457200">
              <a:lnSpc>
                <a:spcPct val="90000"/>
              </a:lnSpc>
              <a:spcBef>
                <a:spcPts val="0"/>
              </a:spcBef>
              <a:spcAft>
                <a:spcPts val="1800"/>
              </a:spcAft>
              <a:buClr>
                <a:schemeClr val="bg2">
                  <a:lumMod val="10000"/>
                </a:schemeClr>
              </a:buClr>
              <a:buFont typeface="+mj-lt"/>
              <a:buAutoNum type="arabicPeriod"/>
            </a:pPr>
            <a:r>
              <a:rPr lang="en-CA" sz="2400" dirty="0" smtClean="0"/>
              <a:t>What radionuclides you would expect to be measured in the air near the leak?</a:t>
            </a:r>
          </a:p>
          <a:p>
            <a:pPr marL="817200" lvl="1" indent="-457200">
              <a:lnSpc>
                <a:spcPct val="90000"/>
              </a:lnSpc>
              <a:spcBef>
                <a:spcPts val="0"/>
              </a:spcBef>
              <a:spcAft>
                <a:spcPts val="1800"/>
              </a:spcAft>
              <a:buClr>
                <a:schemeClr val="bg2">
                  <a:lumMod val="10000"/>
                </a:schemeClr>
              </a:buClr>
              <a:buFont typeface="+mj-lt"/>
              <a:buAutoNum type="arabicPeriod"/>
            </a:pPr>
            <a:r>
              <a:rPr lang="en-CA" sz="2400" dirty="0" smtClean="0"/>
              <a:t>What radionuclides would you expect in the leaking primary water? </a:t>
            </a:r>
          </a:p>
          <a:p>
            <a:pPr marL="817200" lvl="1" indent="-457200">
              <a:lnSpc>
                <a:spcPct val="90000"/>
              </a:lnSpc>
              <a:spcBef>
                <a:spcPts val="0"/>
              </a:spcBef>
              <a:spcAft>
                <a:spcPts val="1800"/>
              </a:spcAft>
              <a:buClr>
                <a:schemeClr val="bg2">
                  <a:lumMod val="10000"/>
                </a:schemeClr>
              </a:buClr>
              <a:buFont typeface="+mj-lt"/>
              <a:buAutoNum type="arabicPeriod"/>
            </a:pPr>
            <a:r>
              <a:rPr lang="en-CA" sz="2400" dirty="0" smtClean="0"/>
              <a:t>The valve was changed during an outage. Before transport to decontamination facility, removable contamination on the valve was measured. What radionuclides you would expect to be detected?</a:t>
            </a:r>
          </a:p>
        </p:txBody>
      </p:sp>
      <p:sp>
        <p:nvSpPr>
          <p:cNvPr id="4" name="Slide Number Placeholder 3"/>
          <p:cNvSpPr>
            <a:spLocks noGrp="1"/>
          </p:cNvSpPr>
          <p:nvPr>
            <p:ph type="sldNum" sz="quarter" idx="12"/>
          </p:nvPr>
        </p:nvSpPr>
        <p:spPr/>
        <p:txBody>
          <a:bodyPr/>
          <a:lstStyle/>
          <a:p>
            <a:fld id="{E820C8E4-9002-4E93-8650-B0CC00F8D49C}" type="slidenum">
              <a:rPr lang="sl-SI" smtClean="0"/>
              <a:t>158</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953271878"/>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Protection of the environment</a:t>
            </a:r>
            <a:endParaRPr lang="en-CA" dirty="0"/>
          </a:p>
        </p:txBody>
      </p:sp>
    </p:spTree>
    <p:extLst>
      <p:ext uri="{BB962C8B-B14F-4D97-AF65-F5344CB8AC3E}">
        <p14:creationId xmlns:p14="http://schemas.microsoft.com/office/powerpoint/2010/main" val="459208904"/>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Learning objectives</a:t>
            </a:r>
            <a:endParaRPr lang="en-CA" dirty="0"/>
          </a:p>
        </p:txBody>
      </p:sp>
      <p:sp>
        <p:nvSpPr>
          <p:cNvPr id="3" name="Content Placeholder 2"/>
          <p:cNvSpPr>
            <a:spLocks noGrp="1"/>
          </p:cNvSpPr>
          <p:nvPr>
            <p:ph idx="1"/>
          </p:nvPr>
        </p:nvSpPr>
        <p:spPr/>
        <p:txBody>
          <a:bodyPr>
            <a:normAutofit/>
          </a:bodyPr>
          <a:lstStyle/>
          <a:p>
            <a:pPr marL="514350" indent="-514350">
              <a:lnSpc>
                <a:spcPct val="90000"/>
              </a:lnSpc>
              <a:spcBef>
                <a:spcPts val="0"/>
              </a:spcBef>
              <a:spcAft>
                <a:spcPts val="1800"/>
              </a:spcAft>
              <a:buFont typeface="+mj-lt"/>
              <a:buAutoNum type="arabicPeriod"/>
            </a:pPr>
            <a:r>
              <a:rPr lang="en-CA" sz="2800" dirty="0" smtClean="0"/>
              <a:t>Describe the main exposure pathways for members of the public</a:t>
            </a:r>
          </a:p>
          <a:p>
            <a:pPr marL="514350" indent="-514350">
              <a:lnSpc>
                <a:spcPct val="90000"/>
              </a:lnSpc>
              <a:spcBef>
                <a:spcPts val="0"/>
              </a:spcBef>
              <a:spcAft>
                <a:spcPts val="1800"/>
              </a:spcAft>
              <a:buFont typeface="+mj-lt"/>
              <a:buAutoNum type="arabicPeriod"/>
            </a:pPr>
            <a:r>
              <a:rPr lang="en-CA" sz="2800" dirty="0" smtClean="0"/>
              <a:t>Explain the objectives of monitoring</a:t>
            </a:r>
          </a:p>
          <a:p>
            <a:pPr marL="514350" indent="-514350">
              <a:lnSpc>
                <a:spcPct val="90000"/>
              </a:lnSpc>
              <a:spcBef>
                <a:spcPts val="0"/>
              </a:spcBef>
              <a:spcAft>
                <a:spcPts val="1800"/>
              </a:spcAft>
              <a:buFont typeface="+mj-lt"/>
              <a:buAutoNum type="arabicPeriod"/>
            </a:pPr>
            <a:r>
              <a:rPr lang="en-CA" sz="2800" dirty="0" smtClean="0"/>
              <a:t>Explain the term “representative person”</a:t>
            </a:r>
          </a:p>
          <a:p>
            <a:pPr marL="514350" indent="-514350">
              <a:lnSpc>
                <a:spcPct val="90000"/>
              </a:lnSpc>
              <a:spcBef>
                <a:spcPts val="0"/>
              </a:spcBef>
              <a:spcAft>
                <a:spcPts val="1800"/>
              </a:spcAft>
              <a:buFont typeface="+mj-lt"/>
              <a:buAutoNum type="arabicPeriod"/>
            </a:pPr>
            <a:r>
              <a:rPr lang="en-CA" sz="2800" dirty="0" smtClean="0"/>
              <a:t>Explain dose assessment approaches for members of the public</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US" smtClean="0"/>
              <a:pPr/>
              <a:t>160</a:t>
            </a:fld>
            <a:endParaRPr lang="en-US" dirty="0"/>
          </a:p>
        </p:txBody>
      </p:sp>
    </p:spTree>
    <p:extLst>
      <p:ext uri="{BB962C8B-B14F-4D97-AF65-F5344CB8AC3E}">
        <p14:creationId xmlns:p14="http://schemas.microsoft.com/office/powerpoint/2010/main" val="162711847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Need </a:t>
            </a:r>
            <a:r>
              <a:rPr lang="en-GB" noProof="0" dirty="0"/>
              <a:t>for monitoring nuclear facilities</a:t>
            </a:r>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Almost all waste radioactive material is collected in the NPP, however waste processing technology cannot, at reasonable cost, retain all radioactive material</a:t>
            </a:r>
          </a:p>
          <a:p>
            <a:pPr>
              <a:lnSpc>
                <a:spcPct val="90000"/>
              </a:lnSpc>
              <a:spcBef>
                <a:spcPts val="0"/>
              </a:spcBef>
              <a:spcAft>
                <a:spcPts val="1800"/>
              </a:spcAft>
            </a:pPr>
            <a:r>
              <a:rPr lang="en-GB" sz="2800" noProof="0" dirty="0" smtClean="0"/>
              <a:t>Small quantities of radioactive liquids and/or gases are discharged into environment</a:t>
            </a:r>
          </a:p>
          <a:p>
            <a:pPr>
              <a:lnSpc>
                <a:spcPct val="90000"/>
              </a:lnSpc>
              <a:spcBef>
                <a:spcPts val="0"/>
              </a:spcBef>
              <a:spcAft>
                <a:spcPts val="1800"/>
              </a:spcAft>
            </a:pPr>
            <a:r>
              <a:rPr lang="en-GB" sz="2800" dirty="0" smtClean="0"/>
              <a:t>These discharges contribute to additional exposure of the public, particularly near the NPP</a:t>
            </a:r>
            <a:endParaRPr lang="en-GB" sz="2800" noProof="0"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t>161</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607910290"/>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Need for monitoring nuclear facilities (</a:t>
            </a:r>
            <a:r>
              <a:rPr lang="en-GB" dirty="0" smtClean="0"/>
              <a:t>cont’d</a:t>
            </a:r>
            <a:r>
              <a:rPr lang="en-GB" noProof="0" dirty="0" smtClean="0"/>
              <a:t>)</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GB" sz="2800" noProof="0" dirty="0" smtClean="0"/>
              <a:t>During </a:t>
            </a:r>
            <a:r>
              <a:rPr lang="en-GB" sz="2800" b="1" noProof="0" dirty="0">
                <a:solidFill>
                  <a:schemeClr val="tx1"/>
                </a:solidFill>
              </a:rPr>
              <a:t>normal operation</a:t>
            </a:r>
            <a:r>
              <a:rPr lang="en-GB" sz="2800" b="1" noProof="0" dirty="0">
                <a:solidFill>
                  <a:srgbClr val="654A15"/>
                </a:solidFill>
              </a:rPr>
              <a:t> </a:t>
            </a:r>
            <a:r>
              <a:rPr lang="en-GB" sz="2800" noProof="0" dirty="0" smtClean="0"/>
              <a:t>discharges are subject to </a:t>
            </a:r>
            <a:r>
              <a:rPr lang="en-GB" sz="2800" dirty="0" smtClean="0"/>
              <a:t>regulatory</a:t>
            </a:r>
            <a:r>
              <a:rPr lang="en-GB" sz="2800" b="1" noProof="0" dirty="0" smtClean="0"/>
              <a:t> </a:t>
            </a:r>
            <a:r>
              <a:rPr lang="en-GB" sz="2800" noProof="0" dirty="0" smtClean="0"/>
              <a:t>control: they must be </a:t>
            </a:r>
            <a:r>
              <a:rPr lang="en-GB" sz="2800" b="1" noProof="0" dirty="0" smtClean="0">
                <a:solidFill>
                  <a:schemeClr val="tx1"/>
                </a:solidFill>
              </a:rPr>
              <a:t>authorized</a:t>
            </a:r>
            <a:r>
              <a:rPr lang="en-GB" sz="2800" noProof="0" dirty="0" smtClean="0"/>
              <a:t> and </a:t>
            </a:r>
            <a:r>
              <a:rPr lang="en-GB" sz="2800" b="1" noProof="0" dirty="0" smtClean="0">
                <a:solidFill>
                  <a:schemeClr val="tx1"/>
                </a:solidFill>
              </a:rPr>
              <a:t>monitored</a:t>
            </a:r>
            <a:endParaRPr lang="en-GB" sz="2800" b="1" noProof="0" dirty="0" smtClean="0"/>
          </a:p>
          <a:p>
            <a:pPr lvl="1">
              <a:lnSpc>
                <a:spcPct val="90000"/>
              </a:lnSpc>
              <a:spcBef>
                <a:spcPts val="0"/>
              </a:spcBef>
              <a:spcAft>
                <a:spcPts val="1800"/>
              </a:spcAft>
            </a:pPr>
            <a:r>
              <a:rPr lang="en-GB" sz="2400" noProof="0" dirty="0"/>
              <a:t>Monitoring</a:t>
            </a:r>
            <a:r>
              <a:rPr lang="en-GB" sz="2400" noProof="0" dirty="0" smtClean="0"/>
              <a:t> is generally carried out by owner or</a:t>
            </a:r>
            <a:r>
              <a:rPr lang="en-GB" sz="2400" noProof="0" dirty="0" smtClean="0">
                <a:solidFill>
                  <a:schemeClr val="bg2">
                    <a:lumMod val="10000"/>
                  </a:schemeClr>
                </a:solidFill>
              </a:rPr>
              <a:t> licensee</a:t>
            </a:r>
            <a:r>
              <a:rPr lang="en-GB" sz="2400" noProof="0" dirty="0" smtClean="0"/>
              <a:t>, but some regulatory bodies conduct independent monitoring</a:t>
            </a:r>
          </a:p>
          <a:p>
            <a:pPr>
              <a:lnSpc>
                <a:spcPct val="90000"/>
              </a:lnSpc>
              <a:spcBef>
                <a:spcPts val="0"/>
              </a:spcBef>
              <a:spcAft>
                <a:spcPts val="600"/>
              </a:spcAft>
            </a:pPr>
            <a:r>
              <a:rPr lang="en-GB" sz="2800" noProof="0" dirty="0" smtClean="0"/>
              <a:t>During </a:t>
            </a:r>
            <a:r>
              <a:rPr lang="en-GB" sz="2800" b="1" noProof="0" dirty="0">
                <a:solidFill>
                  <a:schemeClr val="tx1"/>
                </a:solidFill>
              </a:rPr>
              <a:t>emergency</a:t>
            </a:r>
            <a:r>
              <a:rPr lang="en-GB" sz="2800" b="1" noProof="0" dirty="0" smtClean="0">
                <a:solidFill>
                  <a:schemeClr val="tx1"/>
                </a:solidFill>
              </a:rPr>
              <a:t> situations</a:t>
            </a:r>
            <a:r>
              <a:rPr lang="en-GB" sz="2800" noProof="0" dirty="0" smtClean="0"/>
              <a:t>, releases that exceed normal operation values may occur</a:t>
            </a:r>
          </a:p>
          <a:p>
            <a:pPr lvl="1">
              <a:lnSpc>
                <a:spcPct val="90000"/>
              </a:lnSpc>
              <a:spcBef>
                <a:spcPts val="0"/>
              </a:spcBef>
              <a:spcAft>
                <a:spcPts val="1800"/>
              </a:spcAft>
            </a:pPr>
            <a:r>
              <a:rPr lang="en-GB" sz="2400" noProof="0" dirty="0"/>
              <a:t>M</a:t>
            </a:r>
            <a:r>
              <a:rPr lang="en-GB" sz="2400" noProof="0" dirty="0" smtClean="0"/>
              <a:t>onitoring should be capable of assessing these releases and associated dose rates to support effective and timely emergency response</a:t>
            </a:r>
            <a:endParaRPr lang="en-GB" sz="2400"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162</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70160149"/>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Exposure </a:t>
            </a:r>
            <a:r>
              <a:rPr lang="en-GB" noProof="0" dirty="0"/>
              <a:t>pathways to the population</a:t>
            </a:r>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Controlled gaseous releases consist of a mixture of gases, vapours and particulates usually discharged through </a:t>
            </a:r>
            <a:r>
              <a:rPr lang="en-GB" sz="2800" dirty="0"/>
              <a:t>a</a:t>
            </a:r>
            <a:r>
              <a:rPr lang="en-GB" sz="2800" noProof="0" dirty="0" smtClean="0"/>
              <a:t> stack or discharge vents</a:t>
            </a:r>
          </a:p>
          <a:p>
            <a:pPr>
              <a:lnSpc>
                <a:spcPct val="90000"/>
              </a:lnSpc>
              <a:spcBef>
                <a:spcPts val="0"/>
              </a:spcBef>
              <a:spcAft>
                <a:spcPts val="1800"/>
              </a:spcAft>
            </a:pPr>
            <a:r>
              <a:rPr lang="en-GB" sz="2800" noProof="0" dirty="0" smtClean="0"/>
              <a:t>Controlled liquid releases are typically contaminated water discharged via pipelines into rivers, lakes or the sea</a:t>
            </a:r>
          </a:p>
          <a:p>
            <a:pPr>
              <a:lnSpc>
                <a:spcPct val="90000"/>
              </a:lnSpc>
              <a:spcBef>
                <a:spcPts val="0"/>
              </a:spcBef>
              <a:spcAft>
                <a:spcPts val="600"/>
              </a:spcAft>
            </a:pPr>
            <a:r>
              <a:rPr lang="en-GB" sz="2800" noProof="0" dirty="0" smtClean="0"/>
              <a:t>Gaseous releases:</a:t>
            </a:r>
          </a:p>
          <a:p>
            <a:pPr lvl="1">
              <a:lnSpc>
                <a:spcPct val="90000"/>
              </a:lnSpc>
              <a:spcBef>
                <a:spcPts val="0"/>
              </a:spcBef>
              <a:spcAft>
                <a:spcPts val="600"/>
              </a:spcAft>
            </a:pPr>
            <a:r>
              <a:rPr lang="en-GB" sz="2400" noProof="0" dirty="0" smtClean="0"/>
              <a:t>spread in the form of a radioactive cloud</a:t>
            </a:r>
          </a:p>
          <a:p>
            <a:pPr lvl="1">
              <a:lnSpc>
                <a:spcPct val="90000"/>
              </a:lnSpc>
              <a:spcBef>
                <a:spcPts val="0"/>
              </a:spcBef>
              <a:spcAft>
                <a:spcPts val="1800"/>
              </a:spcAft>
            </a:pPr>
            <a:r>
              <a:rPr lang="en-GB" sz="2400" noProof="0" dirty="0" smtClean="0"/>
              <a:t>Deposit some radioactive content on ground and vegetation (fallout)</a:t>
            </a:r>
          </a:p>
        </p:txBody>
      </p:sp>
      <p:sp>
        <p:nvSpPr>
          <p:cNvPr id="4" name="Slide Number Placeholder 3"/>
          <p:cNvSpPr>
            <a:spLocks noGrp="1"/>
          </p:cNvSpPr>
          <p:nvPr>
            <p:ph type="sldNum" sz="quarter" idx="12"/>
          </p:nvPr>
        </p:nvSpPr>
        <p:spPr/>
        <p:txBody>
          <a:bodyPr/>
          <a:lstStyle/>
          <a:p>
            <a:fld id="{E820C8E4-9002-4E93-8650-B0CC00F8D49C}" type="slidenum">
              <a:rPr lang="sl-SI" smtClean="0"/>
              <a:t>163</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351994718"/>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Exposure pathways to the population (</a:t>
            </a:r>
            <a:r>
              <a:rPr lang="en-GB" dirty="0" smtClean="0"/>
              <a:t>cont’d</a:t>
            </a:r>
            <a:r>
              <a:rPr lang="en-GB" noProof="0" dirty="0" smtClean="0"/>
              <a:t>)</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164</a:t>
            </a:fld>
            <a:endParaRPr lang="sl-SI"/>
          </a:p>
        </p:txBody>
      </p:sp>
      <p:pic>
        <p:nvPicPr>
          <p:cNvPr id="5" name="Picture 4"/>
          <p:cNvPicPr>
            <a:picLocks noChangeAspect="1"/>
          </p:cNvPicPr>
          <p:nvPr/>
        </p:nvPicPr>
        <p:blipFill>
          <a:blip r:embed="rId3"/>
          <a:stretch>
            <a:fillRect/>
          </a:stretch>
        </p:blipFill>
        <p:spPr>
          <a:xfrm>
            <a:off x="860053" y="1133292"/>
            <a:ext cx="7816114" cy="5346708"/>
          </a:xfrm>
          <a:prstGeom prst="rect">
            <a:avLst/>
          </a:prstGeom>
        </p:spPr>
      </p:pic>
      <p:sp>
        <p:nvSpPr>
          <p:cNvPr id="7"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8"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689991864"/>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Exposure pathways to the population (</a:t>
            </a:r>
            <a:r>
              <a:rPr lang="en-GB" dirty="0" smtClean="0"/>
              <a:t>cont’d</a:t>
            </a:r>
            <a:r>
              <a:rPr lang="en-GB" noProof="0" dirty="0" smtClean="0"/>
              <a:t>)</a:t>
            </a:r>
            <a:endParaRPr lang="en-GB" noProof="0" dirty="0"/>
          </a:p>
        </p:txBody>
      </p:sp>
      <p:sp>
        <p:nvSpPr>
          <p:cNvPr id="3" name="Content Placeholder 2"/>
          <p:cNvSpPr>
            <a:spLocks noGrp="1"/>
          </p:cNvSpPr>
          <p:nvPr>
            <p:ph idx="1"/>
          </p:nvPr>
        </p:nvSpPr>
        <p:spPr>
          <a:xfrm>
            <a:off x="180000" y="1370013"/>
            <a:ext cx="8876970" cy="4680000"/>
          </a:xfrm>
        </p:spPr>
        <p:txBody>
          <a:bodyPr>
            <a:normAutofit/>
          </a:bodyPr>
          <a:lstStyle/>
          <a:p>
            <a:pPr>
              <a:lnSpc>
                <a:spcPct val="90000"/>
              </a:lnSpc>
              <a:spcBef>
                <a:spcPts val="0"/>
              </a:spcBef>
              <a:spcAft>
                <a:spcPts val="600"/>
              </a:spcAft>
            </a:pPr>
            <a:r>
              <a:rPr lang="en-GB" sz="2800" dirty="0" smtClean="0"/>
              <a:t>Importance</a:t>
            </a:r>
            <a:r>
              <a:rPr lang="en-GB" sz="2800" noProof="0" dirty="0" smtClean="0"/>
              <a:t> of various exposure pathways depends on:</a:t>
            </a:r>
          </a:p>
          <a:p>
            <a:pPr lvl="1">
              <a:lnSpc>
                <a:spcPct val="90000"/>
              </a:lnSpc>
              <a:spcBef>
                <a:spcPts val="0"/>
              </a:spcBef>
              <a:spcAft>
                <a:spcPts val="600"/>
              </a:spcAft>
            </a:pPr>
            <a:r>
              <a:rPr lang="en-GB" sz="2400" dirty="0" smtClean="0"/>
              <a:t>Radiological,</a:t>
            </a:r>
            <a:r>
              <a:rPr lang="en-GB" sz="2400" noProof="0" dirty="0" smtClean="0"/>
              <a:t> physical and chemical properties of material</a:t>
            </a:r>
          </a:p>
          <a:p>
            <a:pPr lvl="1">
              <a:lnSpc>
                <a:spcPct val="90000"/>
              </a:lnSpc>
              <a:spcBef>
                <a:spcPts val="0"/>
              </a:spcBef>
              <a:spcAft>
                <a:spcPts val="600"/>
              </a:spcAft>
            </a:pPr>
            <a:r>
              <a:rPr lang="en-GB" sz="2400" noProof="0" dirty="0" smtClean="0"/>
              <a:t>Dispersal mechanism and environmental characteristics</a:t>
            </a:r>
          </a:p>
          <a:p>
            <a:pPr lvl="1">
              <a:lnSpc>
                <a:spcPct val="90000"/>
              </a:lnSpc>
              <a:spcBef>
                <a:spcPts val="0"/>
              </a:spcBef>
              <a:spcAft>
                <a:spcPts val="1800"/>
              </a:spcAft>
            </a:pPr>
            <a:r>
              <a:rPr lang="en-GB" sz="2400" noProof="0" dirty="0" smtClean="0"/>
              <a:t>Locations, ages, diets and habits of exposed population</a:t>
            </a:r>
          </a:p>
          <a:p>
            <a:pPr>
              <a:lnSpc>
                <a:spcPct val="90000"/>
              </a:lnSpc>
              <a:spcBef>
                <a:spcPts val="0"/>
              </a:spcBef>
              <a:spcAft>
                <a:spcPts val="1800"/>
              </a:spcAft>
            </a:pPr>
            <a:r>
              <a:rPr lang="en-GB" sz="2800" noProof="0" dirty="0" smtClean="0"/>
              <a:t>Each NPP must identify and evaluate important exposure pathways during licensing process</a:t>
            </a:r>
          </a:p>
          <a:p>
            <a:pPr>
              <a:lnSpc>
                <a:spcPct val="90000"/>
              </a:lnSpc>
              <a:spcBef>
                <a:spcPts val="0"/>
              </a:spcBef>
              <a:spcAft>
                <a:spcPts val="1800"/>
              </a:spcAft>
            </a:pPr>
            <a:r>
              <a:rPr lang="en-GB" sz="2800" dirty="0" smtClean="0"/>
              <a:t>Licensing process will then prescribe</a:t>
            </a:r>
            <a:r>
              <a:rPr lang="en-GB" sz="2800" noProof="0" dirty="0" smtClean="0"/>
              <a:t> </a:t>
            </a:r>
            <a:r>
              <a:rPr lang="en-GB" sz="2800" b="1" noProof="0" dirty="0">
                <a:solidFill>
                  <a:schemeClr val="tx1"/>
                </a:solidFill>
              </a:rPr>
              <a:t>limits</a:t>
            </a:r>
            <a:r>
              <a:rPr lang="en-GB" sz="2800" b="1" noProof="0" dirty="0" smtClean="0">
                <a:solidFill>
                  <a:schemeClr val="tx1"/>
                </a:solidFill>
              </a:rPr>
              <a:t> </a:t>
            </a:r>
            <a:r>
              <a:rPr lang="en-GB" sz="2800" b="1" noProof="0" dirty="0">
                <a:solidFill>
                  <a:schemeClr val="tx1"/>
                </a:solidFill>
              </a:rPr>
              <a:t>for</a:t>
            </a:r>
            <a:r>
              <a:rPr lang="en-GB" sz="2800" b="1" noProof="0" dirty="0" smtClean="0">
                <a:solidFill>
                  <a:schemeClr val="tx1"/>
                </a:solidFill>
              </a:rPr>
              <a:t> </a:t>
            </a:r>
            <a:r>
              <a:rPr lang="en-GB" sz="2800" b="1" noProof="0" dirty="0">
                <a:solidFill>
                  <a:schemeClr val="tx1"/>
                </a:solidFill>
              </a:rPr>
              <a:t>discharges</a:t>
            </a:r>
            <a:r>
              <a:rPr lang="en-GB" sz="2800" noProof="0" dirty="0" smtClean="0"/>
              <a:t> based on dose limits for the public</a:t>
            </a:r>
          </a:p>
        </p:txBody>
      </p:sp>
      <p:sp>
        <p:nvSpPr>
          <p:cNvPr id="4" name="Slide Number Placeholder 3"/>
          <p:cNvSpPr>
            <a:spLocks noGrp="1"/>
          </p:cNvSpPr>
          <p:nvPr>
            <p:ph type="sldNum" sz="quarter" idx="12"/>
          </p:nvPr>
        </p:nvSpPr>
        <p:spPr/>
        <p:txBody>
          <a:bodyPr/>
          <a:lstStyle/>
          <a:p>
            <a:fld id="{E820C8E4-9002-4E93-8650-B0CC00F8D49C}" type="slidenum">
              <a:rPr lang="sl-SI" smtClean="0"/>
              <a:t>165</a:t>
            </a:fld>
            <a:endParaRPr lang="sl-SI"/>
          </a:p>
        </p:txBody>
      </p:sp>
      <p:sp>
        <p:nvSpPr>
          <p:cNvPr id="6"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7"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950331787"/>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Objectives of </a:t>
            </a:r>
            <a:r>
              <a:rPr lang="en-GB" noProof="0" dirty="0" smtClean="0"/>
              <a:t>monitoring</a:t>
            </a:r>
            <a:endParaRPr lang="en-GB" noProof="0" dirty="0"/>
          </a:p>
        </p:txBody>
      </p:sp>
      <p:sp>
        <p:nvSpPr>
          <p:cNvPr id="3" name="Content Placeholder 2"/>
          <p:cNvSpPr>
            <a:spLocks noGrp="1"/>
          </p:cNvSpPr>
          <p:nvPr>
            <p:ph idx="1"/>
          </p:nvPr>
        </p:nvSpPr>
        <p:spPr>
          <a:xfrm>
            <a:off x="180000" y="1484313"/>
            <a:ext cx="9129100" cy="4680000"/>
          </a:xfrm>
        </p:spPr>
        <p:txBody>
          <a:bodyPr>
            <a:normAutofit/>
          </a:bodyPr>
          <a:lstStyle/>
          <a:p>
            <a:pPr>
              <a:lnSpc>
                <a:spcPct val="90000"/>
              </a:lnSpc>
              <a:spcBef>
                <a:spcPts val="0"/>
              </a:spcBef>
              <a:spcAft>
                <a:spcPts val="1800"/>
              </a:spcAft>
            </a:pPr>
            <a:r>
              <a:rPr lang="en-GB" sz="2800" b="1" noProof="0" dirty="0" smtClean="0">
                <a:solidFill>
                  <a:schemeClr val="tx1"/>
                </a:solidFill>
              </a:rPr>
              <a:t>Verify </a:t>
            </a:r>
            <a:r>
              <a:rPr lang="en-GB" sz="2800" b="1" noProof="0" dirty="0">
                <a:solidFill>
                  <a:schemeClr val="tx1"/>
                </a:solidFill>
              </a:rPr>
              <a:t>compliance</a:t>
            </a:r>
            <a:r>
              <a:rPr lang="en-GB" sz="2800" b="1" noProof="0" dirty="0">
                <a:solidFill>
                  <a:srgbClr val="654A15"/>
                </a:solidFill>
              </a:rPr>
              <a:t> </a:t>
            </a:r>
            <a:r>
              <a:rPr lang="en-GB" sz="2800" noProof="0" dirty="0" smtClean="0"/>
              <a:t>with authorized discharge limits and any other regulatory requirements</a:t>
            </a:r>
            <a:endParaRPr lang="en-GB" sz="2800" dirty="0"/>
          </a:p>
          <a:p>
            <a:pPr>
              <a:lnSpc>
                <a:spcPct val="90000"/>
              </a:lnSpc>
              <a:spcBef>
                <a:spcPts val="0"/>
              </a:spcBef>
              <a:spcAft>
                <a:spcPts val="1800"/>
              </a:spcAft>
            </a:pPr>
            <a:r>
              <a:rPr lang="en-GB" sz="2800" b="1" noProof="0" dirty="0" smtClean="0">
                <a:solidFill>
                  <a:schemeClr val="tx1"/>
                </a:solidFill>
              </a:rPr>
              <a:t>Provide </a:t>
            </a:r>
            <a:r>
              <a:rPr lang="en-GB" sz="2800" b="1" noProof="0" dirty="0">
                <a:solidFill>
                  <a:schemeClr val="tx1"/>
                </a:solidFill>
              </a:rPr>
              <a:t>data</a:t>
            </a:r>
            <a:r>
              <a:rPr lang="en-GB" sz="2800" b="1" noProof="0" dirty="0">
                <a:solidFill>
                  <a:srgbClr val="654A15"/>
                </a:solidFill>
              </a:rPr>
              <a:t> </a:t>
            </a:r>
            <a:r>
              <a:rPr lang="en-GB" sz="2800" noProof="0" dirty="0" smtClean="0"/>
              <a:t>to </a:t>
            </a:r>
            <a:r>
              <a:rPr lang="en-GB" sz="2800" noProof="0" dirty="0"/>
              <a:t>assess the </a:t>
            </a:r>
            <a:r>
              <a:rPr lang="en-GB" sz="2800" b="1" noProof="0" dirty="0">
                <a:solidFill>
                  <a:schemeClr val="tx1"/>
                </a:solidFill>
              </a:rPr>
              <a:t>exposure or potential exposure</a:t>
            </a:r>
            <a:r>
              <a:rPr lang="en-GB" sz="2800" b="1" noProof="0" dirty="0">
                <a:solidFill>
                  <a:srgbClr val="654A15"/>
                </a:solidFill>
              </a:rPr>
              <a:t> </a:t>
            </a:r>
            <a:r>
              <a:rPr lang="en-GB" sz="2800" noProof="0" dirty="0" smtClean="0"/>
              <a:t>of </a:t>
            </a:r>
            <a:r>
              <a:rPr lang="en-GB" sz="2800" dirty="0" smtClean="0"/>
              <a:t>the public</a:t>
            </a:r>
            <a:r>
              <a:rPr lang="en-GB" sz="2800" noProof="0" dirty="0" smtClean="0"/>
              <a:t> from the normal operation, and from accidents or past activities</a:t>
            </a:r>
          </a:p>
          <a:p>
            <a:pPr>
              <a:lnSpc>
                <a:spcPct val="90000"/>
              </a:lnSpc>
              <a:spcBef>
                <a:spcPts val="0"/>
              </a:spcBef>
              <a:spcAft>
                <a:spcPts val="1800"/>
              </a:spcAft>
            </a:pPr>
            <a:r>
              <a:rPr lang="en-GB" sz="2800" b="1" dirty="0" smtClean="0">
                <a:solidFill>
                  <a:schemeClr val="tx1"/>
                </a:solidFill>
              </a:rPr>
              <a:t>Confirm</a:t>
            </a:r>
            <a:r>
              <a:rPr lang="en-GB" sz="2800" b="1" noProof="0" dirty="0" smtClean="0">
                <a:solidFill>
                  <a:schemeClr val="tx1"/>
                </a:solidFill>
              </a:rPr>
              <a:t> </a:t>
            </a:r>
            <a:r>
              <a:rPr lang="en-GB" sz="2800" b="1" noProof="0" dirty="0">
                <a:solidFill>
                  <a:schemeClr val="tx1"/>
                </a:solidFill>
              </a:rPr>
              <a:t>adequacy</a:t>
            </a:r>
            <a:r>
              <a:rPr lang="en-GB" sz="2800" noProof="0" dirty="0"/>
              <a:t> of controls </a:t>
            </a:r>
            <a:r>
              <a:rPr lang="en-GB" sz="2800" noProof="0" dirty="0" smtClean="0"/>
              <a:t>on discharges and to provide early </a:t>
            </a:r>
            <a:r>
              <a:rPr lang="en-GB" sz="2800" b="1" noProof="0" dirty="0" smtClean="0">
                <a:solidFill>
                  <a:schemeClr val="tx1"/>
                </a:solidFill>
              </a:rPr>
              <a:t>warning</a:t>
            </a:r>
            <a:r>
              <a:rPr lang="en-GB" sz="2800" noProof="0" dirty="0" smtClean="0"/>
              <a:t> of unusual or unforeseen conditions</a:t>
            </a:r>
          </a:p>
        </p:txBody>
      </p:sp>
      <p:sp>
        <p:nvSpPr>
          <p:cNvPr id="4" name="Slide Number Placeholder 3"/>
          <p:cNvSpPr>
            <a:spLocks noGrp="1"/>
          </p:cNvSpPr>
          <p:nvPr>
            <p:ph type="sldNum" sz="quarter" idx="12"/>
          </p:nvPr>
        </p:nvSpPr>
        <p:spPr/>
        <p:txBody>
          <a:bodyPr/>
          <a:lstStyle/>
          <a:p>
            <a:fld id="{E820C8E4-9002-4E93-8650-B0CC00F8D49C}" type="slidenum">
              <a:rPr lang="sl-SI" smtClean="0"/>
              <a:t>166</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567198936"/>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Types of monitoring</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b="1" noProof="0" dirty="0" smtClean="0">
                <a:solidFill>
                  <a:schemeClr val="tx1"/>
                </a:solidFill>
              </a:rPr>
              <a:t>Source </a:t>
            </a:r>
            <a:r>
              <a:rPr lang="en-GB" sz="2800" b="1" noProof="0" dirty="0">
                <a:solidFill>
                  <a:schemeClr val="tx1"/>
                </a:solidFill>
              </a:rPr>
              <a:t>monitoring</a:t>
            </a:r>
            <a:r>
              <a:rPr lang="en-GB" sz="2800" noProof="0" dirty="0" smtClean="0">
                <a:solidFill>
                  <a:schemeClr val="tx1"/>
                </a:solidFill>
              </a:rPr>
              <a:t>:</a:t>
            </a:r>
            <a:r>
              <a:rPr lang="en-GB" sz="2800" noProof="0" dirty="0" smtClean="0"/>
              <a:t> monitoring of the activity at the discharge point at the facility</a:t>
            </a:r>
            <a:endParaRPr lang="en-GB" sz="2800" dirty="0"/>
          </a:p>
          <a:p>
            <a:pPr>
              <a:lnSpc>
                <a:spcPct val="90000"/>
              </a:lnSpc>
              <a:spcBef>
                <a:spcPts val="0"/>
              </a:spcBef>
              <a:spcAft>
                <a:spcPts val="1800"/>
              </a:spcAft>
            </a:pPr>
            <a:r>
              <a:rPr lang="en-GB" sz="2800" b="1" noProof="0" dirty="0" smtClean="0">
                <a:solidFill>
                  <a:schemeClr val="tx1"/>
                </a:solidFill>
              </a:rPr>
              <a:t>Environmental </a:t>
            </a:r>
            <a:r>
              <a:rPr lang="en-GB" sz="2800" b="1" noProof="0" dirty="0">
                <a:solidFill>
                  <a:schemeClr val="tx1"/>
                </a:solidFill>
              </a:rPr>
              <a:t>monitoring</a:t>
            </a:r>
            <a:r>
              <a:rPr lang="en-GB" sz="2800" noProof="0" dirty="0" smtClean="0">
                <a:solidFill>
                  <a:schemeClr val="tx1"/>
                </a:solidFill>
              </a:rPr>
              <a:t>:</a:t>
            </a:r>
            <a:r>
              <a:rPr lang="en-GB" sz="2800" noProof="0" dirty="0" smtClean="0"/>
              <a:t> monitoring of external dose rates and/or the radionuclide concentrations in the surrounding area</a:t>
            </a:r>
            <a:endParaRPr lang="en-GB" sz="2800" dirty="0"/>
          </a:p>
          <a:p>
            <a:pPr>
              <a:lnSpc>
                <a:spcPct val="90000"/>
              </a:lnSpc>
              <a:spcBef>
                <a:spcPts val="0"/>
              </a:spcBef>
              <a:spcAft>
                <a:spcPts val="600"/>
              </a:spcAft>
            </a:pPr>
            <a:r>
              <a:rPr lang="en-GB" sz="2800" b="1" noProof="0" dirty="0" smtClean="0">
                <a:solidFill>
                  <a:schemeClr val="tx1"/>
                </a:solidFill>
              </a:rPr>
              <a:t>Individual </a:t>
            </a:r>
            <a:r>
              <a:rPr lang="en-GB" sz="2800" b="1" noProof="0" dirty="0">
                <a:solidFill>
                  <a:schemeClr val="tx1"/>
                </a:solidFill>
              </a:rPr>
              <a:t>monitoring</a:t>
            </a:r>
            <a:r>
              <a:rPr lang="en-GB" sz="2800" noProof="0" dirty="0" smtClean="0">
                <a:solidFill>
                  <a:schemeClr val="tx1"/>
                </a:solidFill>
              </a:rPr>
              <a:t>:</a:t>
            </a:r>
            <a:r>
              <a:rPr lang="en-GB" sz="2800" noProof="0" dirty="0" smtClean="0"/>
              <a:t> monitoring with equipment worn by individuals, or measurements of radioactive materials in or on their bodies</a:t>
            </a:r>
          </a:p>
          <a:p>
            <a:pPr lvl="1">
              <a:lnSpc>
                <a:spcPct val="90000"/>
              </a:lnSpc>
              <a:spcBef>
                <a:spcPts val="0"/>
              </a:spcBef>
              <a:spcAft>
                <a:spcPts val="600"/>
              </a:spcAft>
            </a:pPr>
            <a:r>
              <a:rPr lang="en-GB" sz="2400" noProof="0" dirty="0" smtClean="0"/>
              <a:t>Source and environmental monitoring are performed routinely over the lifetime of facility</a:t>
            </a:r>
          </a:p>
          <a:p>
            <a:pPr lvl="1">
              <a:lnSpc>
                <a:spcPct val="90000"/>
              </a:lnSpc>
              <a:spcBef>
                <a:spcPts val="0"/>
              </a:spcBef>
              <a:spcAft>
                <a:spcPts val="1800"/>
              </a:spcAft>
            </a:pPr>
            <a:r>
              <a:rPr lang="en-GB" sz="2400" noProof="0" dirty="0" smtClean="0"/>
              <a:t>Individual monitoring is rarely justified, except in emergency situations</a:t>
            </a:r>
          </a:p>
        </p:txBody>
      </p:sp>
      <p:sp>
        <p:nvSpPr>
          <p:cNvPr id="4" name="Slide Number Placeholder 3"/>
          <p:cNvSpPr>
            <a:spLocks noGrp="1"/>
          </p:cNvSpPr>
          <p:nvPr>
            <p:ph type="sldNum" sz="quarter" idx="12"/>
          </p:nvPr>
        </p:nvSpPr>
        <p:spPr/>
        <p:txBody>
          <a:bodyPr/>
          <a:lstStyle/>
          <a:p>
            <a:fld id="{E820C8E4-9002-4E93-8650-B0CC00F8D49C}" type="slidenum">
              <a:rPr lang="sl-SI" smtClean="0"/>
              <a:t>167</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027779893"/>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Programmes for environmental </a:t>
            </a:r>
            <a:r>
              <a:rPr lang="en-GB" noProof="0" dirty="0" smtClean="0"/>
              <a:t>monitoring</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dirty="0" smtClean="0"/>
              <a:t>Must</a:t>
            </a:r>
            <a:r>
              <a:rPr lang="en-GB" sz="2800" noProof="0" dirty="0" smtClean="0"/>
              <a:t> be based on </a:t>
            </a:r>
            <a:r>
              <a:rPr lang="en-GB" sz="2800" dirty="0" smtClean="0"/>
              <a:t>NPP</a:t>
            </a:r>
            <a:r>
              <a:rPr lang="en-GB" sz="2800" noProof="0" dirty="0" smtClean="0"/>
              <a:t> characteristics and evaluation of exposure pathways</a:t>
            </a:r>
          </a:p>
          <a:p>
            <a:pPr>
              <a:lnSpc>
                <a:spcPct val="90000"/>
              </a:lnSpc>
              <a:spcBef>
                <a:spcPts val="0"/>
              </a:spcBef>
              <a:spcAft>
                <a:spcPts val="1800"/>
              </a:spcAft>
            </a:pPr>
            <a:r>
              <a:rPr lang="en-GB" sz="2800" noProof="0" dirty="0" smtClean="0"/>
              <a:t>Scale is determined primarily by significance of expected doses to the public</a:t>
            </a:r>
          </a:p>
          <a:p>
            <a:pPr>
              <a:lnSpc>
                <a:spcPct val="90000"/>
              </a:lnSpc>
              <a:spcBef>
                <a:spcPts val="0"/>
              </a:spcBef>
              <a:spcAft>
                <a:spcPts val="1800"/>
              </a:spcAft>
            </a:pPr>
            <a:r>
              <a:rPr lang="en-GB" sz="2800" dirty="0" smtClean="0"/>
              <a:t>Radionuclides</a:t>
            </a:r>
            <a:r>
              <a:rPr lang="en-GB" sz="2800" noProof="0" dirty="0" smtClean="0"/>
              <a:t> that are significant in terms of dose received must be monitored</a:t>
            </a:r>
          </a:p>
          <a:p>
            <a:pPr>
              <a:lnSpc>
                <a:spcPct val="90000"/>
              </a:lnSpc>
              <a:spcBef>
                <a:spcPts val="0"/>
              </a:spcBef>
              <a:spcAft>
                <a:spcPts val="1800"/>
              </a:spcAft>
            </a:pPr>
            <a:r>
              <a:rPr lang="en-GB" sz="2800" noProof="0" dirty="0" smtClean="0"/>
              <a:t>Frequency of monitoring and sampling </a:t>
            </a:r>
            <a:r>
              <a:rPr lang="en-GB" sz="2800" dirty="0" smtClean="0"/>
              <a:t>is</a:t>
            </a:r>
            <a:r>
              <a:rPr lang="en-GB" sz="2800" noProof="0" dirty="0" smtClean="0"/>
              <a:t> determined by complexity of environment, significance of doses and radionuclide properties</a:t>
            </a:r>
            <a:endParaRPr lang="en-GB" sz="2800"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168</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767894586"/>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Programmes for environmental monitoring (</a:t>
            </a:r>
            <a:r>
              <a:rPr lang="en-GB" dirty="0" smtClean="0"/>
              <a:t>cont’d</a:t>
            </a:r>
            <a:r>
              <a:rPr lang="en-GB" noProof="0" dirty="0" smtClean="0"/>
              <a:t>)</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600"/>
              </a:spcAft>
            </a:pPr>
            <a:r>
              <a:rPr lang="en-GB" sz="2800" noProof="0" dirty="0" smtClean="0"/>
              <a:t>Characteristics in the vicinity of the </a:t>
            </a:r>
            <a:r>
              <a:rPr lang="en-GB" sz="2800" dirty="0" smtClean="0"/>
              <a:t>NPP</a:t>
            </a:r>
            <a:r>
              <a:rPr lang="en-GB" sz="2800" noProof="0" dirty="0" smtClean="0"/>
              <a:t> to take into account:</a:t>
            </a:r>
          </a:p>
          <a:p>
            <a:pPr marL="817200" lvl="1" indent="-457200">
              <a:lnSpc>
                <a:spcPct val="90000"/>
              </a:lnSpc>
              <a:spcBef>
                <a:spcPts val="0"/>
              </a:spcBef>
              <a:spcAft>
                <a:spcPts val="600"/>
              </a:spcAft>
              <a:buClr>
                <a:srgbClr val="003399"/>
              </a:buClr>
            </a:pPr>
            <a:r>
              <a:rPr lang="en-GB" sz="2400" noProof="0" dirty="0" smtClean="0"/>
              <a:t>Prevailing wind direction</a:t>
            </a:r>
          </a:p>
          <a:p>
            <a:pPr marL="817200" lvl="1" indent="-457200">
              <a:lnSpc>
                <a:spcPct val="90000"/>
              </a:lnSpc>
              <a:spcBef>
                <a:spcPts val="0"/>
              </a:spcBef>
              <a:spcAft>
                <a:spcPts val="600"/>
              </a:spcAft>
              <a:buClr>
                <a:srgbClr val="003399"/>
              </a:buClr>
            </a:pPr>
            <a:r>
              <a:rPr lang="en-GB" sz="2400" noProof="0" dirty="0" smtClean="0"/>
              <a:t>Meteorological variations</a:t>
            </a:r>
          </a:p>
          <a:p>
            <a:pPr marL="817200" lvl="1" indent="-457200">
              <a:lnSpc>
                <a:spcPct val="90000"/>
              </a:lnSpc>
              <a:spcBef>
                <a:spcPts val="0"/>
              </a:spcBef>
              <a:spcAft>
                <a:spcPts val="600"/>
              </a:spcAft>
              <a:buClr>
                <a:srgbClr val="003399"/>
              </a:buClr>
            </a:pPr>
            <a:r>
              <a:rPr lang="en-GB" sz="2400" noProof="0" dirty="0" smtClean="0"/>
              <a:t>Current and future land uses</a:t>
            </a:r>
          </a:p>
          <a:p>
            <a:pPr marL="817200" lvl="1" indent="-457200">
              <a:lnSpc>
                <a:spcPct val="90000"/>
              </a:lnSpc>
              <a:spcBef>
                <a:spcPts val="0"/>
              </a:spcBef>
              <a:spcAft>
                <a:spcPts val="600"/>
              </a:spcAft>
              <a:buClr>
                <a:srgbClr val="003399"/>
              </a:buClr>
            </a:pPr>
            <a:r>
              <a:rPr lang="en-GB" sz="2400" noProof="0" dirty="0" smtClean="0"/>
              <a:t>Agricultural practices</a:t>
            </a:r>
          </a:p>
          <a:p>
            <a:pPr marL="817200" lvl="1" indent="-457200">
              <a:lnSpc>
                <a:spcPct val="90000"/>
              </a:lnSpc>
              <a:spcBef>
                <a:spcPts val="0"/>
              </a:spcBef>
              <a:spcAft>
                <a:spcPts val="1800"/>
              </a:spcAft>
              <a:buClr>
                <a:srgbClr val="003399"/>
              </a:buClr>
            </a:pPr>
            <a:r>
              <a:rPr lang="en-GB" sz="2400" noProof="0" dirty="0" smtClean="0"/>
              <a:t>Soil type and hydrological properties</a:t>
            </a:r>
          </a:p>
          <a:p>
            <a:pPr>
              <a:lnSpc>
                <a:spcPct val="90000"/>
              </a:lnSpc>
              <a:spcBef>
                <a:spcPts val="0"/>
              </a:spcBef>
              <a:spcAft>
                <a:spcPts val="1800"/>
              </a:spcAft>
            </a:pPr>
            <a:r>
              <a:rPr lang="en-GB" sz="2800" noProof="0" dirty="0" smtClean="0"/>
              <a:t>Relevant cultural, socioeconomic and demographic factors of local population should be also considered</a:t>
            </a:r>
          </a:p>
        </p:txBody>
      </p:sp>
      <p:sp>
        <p:nvSpPr>
          <p:cNvPr id="4" name="Slide Number Placeholder 3"/>
          <p:cNvSpPr>
            <a:spLocks noGrp="1"/>
          </p:cNvSpPr>
          <p:nvPr>
            <p:ph type="sldNum" sz="quarter" idx="12"/>
          </p:nvPr>
        </p:nvSpPr>
        <p:spPr/>
        <p:txBody>
          <a:bodyPr/>
          <a:lstStyle/>
          <a:p>
            <a:fld id="{E820C8E4-9002-4E93-8650-B0CC00F8D49C}" type="slidenum">
              <a:rPr lang="sl-SI" smtClean="0"/>
              <a:t>169</a:t>
            </a:fld>
            <a:endParaRPr lang="sl-SI" dirty="0"/>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101054793"/>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Programmes for environmental monitoring (</a:t>
            </a:r>
            <a:r>
              <a:rPr lang="en-GB" dirty="0" smtClean="0"/>
              <a:t>cont’d</a:t>
            </a:r>
            <a:r>
              <a:rPr lang="en-GB" noProof="0" dirty="0" smtClean="0"/>
              <a:t>)</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noProof="0" dirty="0" smtClean="0"/>
              <a:t>IAEA documents (such as SRS No. 64) provide additional guidance the constituents and frequencies of sampling measurements of radionuclides</a:t>
            </a:r>
          </a:p>
        </p:txBody>
      </p:sp>
      <p:sp>
        <p:nvSpPr>
          <p:cNvPr id="4" name="Slide Number Placeholder 3"/>
          <p:cNvSpPr>
            <a:spLocks noGrp="1"/>
          </p:cNvSpPr>
          <p:nvPr>
            <p:ph type="sldNum" sz="quarter" idx="12"/>
          </p:nvPr>
        </p:nvSpPr>
        <p:spPr/>
        <p:txBody>
          <a:bodyPr/>
          <a:lstStyle/>
          <a:p>
            <a:fld id="{E820C8E4-9002-4E93-8650-B0CC00F8D49C}" type="slidenum">
              <a:rPr lang="sl-SI" smtClean="0"/>
              <a:t>170</a:t>
            </a:fld>
            <a:endParaRPr lang="sl-SI"/>
          </a:p>
        </p:txBody>
      </p:sp>
      <p:graphicFrame>
        <p:nvGraphicFramePr>
          <p:cNvPr id="6" name="Table 5"/>
          <p:cNvGraphicFramePr>
            <a:graphicFrameLocks noGrp="1"/>
          </p:cNvGraphicFramePr>
          <p:nvPr>
            <p:extLst>
              <p:ext uri="{D42A27DB-BD31-4B8C-83A1-F6EECF244321}">
                <p14:modId xmlns:p14="http://schemas.microsoft.com/office/powerpoint/2010/main" val="1268448321"/>
              </p:ext>
            </p:extLst>
          </p:nvPr>
        </p:nvGraphicFramePr>
        <p:xfrm>
          <a:off x="1191546" y="2870183"/>
          <a:ext cx="7516907" cy="3216116"/>
        </p:xfrm>
        <a:graphic>
          <a:graphicData uri="http://schemas.openxmlformats.org/drawingml/2006/table">
            <a:tbl>
              <a:tblPr firstRow="1" firstCol="1" bandRow="1"/>
              <a:tblGrid>
                <a:gridCol w="1586615"/>
                <a:gridCol w="2900122"/>
                <a:gridCol w="3030170"/>
              </a:tblGrid>
              <a:tr h="404556">
                <a:tc>
                  <a:txBody>
                    <a:bodyPr/>
                    <a:lstStyle/>
                    <a:p>
                      <a:pPr algn="l">
                        <a:spcAft>
                          <a:spcPts val="0"/>
                        </a:spcAft>
                      </a:pPr>
                      <a:r>
                        <a:rPr lang="en-GB" sz="1800" b="1" dirty="0">
                          <a:effectLst/>
                          <a:latin typeface="Times New Roman" panose="02020603050405020304" pitchFamily="18" charset="0"/>
                          <a:ea typeface="Times New Roman" panose="02020603050405020304" pitchFamily="18" charset="0"/>
                        </a:rPr>
                        <a:t>Discharge</a:t>
                      </a:r>
                      <a:endParaRPr lang="en-GB" sz="1800" dirty="0">
                        <a:effectLst/>
                        <a:latin typeface="Times New Roman" panose="02020603050405020304" pitchFamily="18" charset="0"/>
                        <a:ea typeface="Times New Roman" panose="02020603050405020304" pitchFamily="18" charset="0"/>
                      </a:endParaRPr>
                    </a:p>
                  </a:txBody>
                  <a:tcPr marL="36669" marR="36669"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800" b="1" dirty="0">
                          <a:effectLst/>
                          <a:latin typeface="Times New Roman" panose="02020603050405020304" pitchFamily="18" charset="0"/>
                          <a:ea typeface="Times New Roman" panose="02020603050405020304" pitchFamily="18" charset="0"/>
                        </a:rPr>
                        <a:t>Monitored constituents</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800" b="1" dirty="0">
                          <a:effectLst/>
                          <a:latin typeface="Times New Roman" panose="02020603050405020304" pitchFamily="18" charset="0"/>
                          <a:ea typeface="Times New Roman" panose="02020603050405020304" pitchFamily="18" charset="0"/>
                        </a:rPr>
                        <a:t>Frequency</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r h="168566">
                <a:tc rowSpan="9">
                  <a:txBody>
                    <a:bodyPr/>
                    <a:lstStyle/>
                    <a:p>
                      <a:pPr algn="l">
                        <a:spcAft>
                          <a:spcPts val="0"/>
                        </a:spcAft>
                      </a:pPr>
                      <a:r>
                        <a:rPr lang="en-GB" sz="1800" b="1" dirty="0">
                          <a:effectLst/>
                          <a:latin typeface="Times New Roman" panose="02020603050405020304" pitchFamily="18" charset="0"/>
                          <a:ea typeface="Times New Roman" panose="02020603050405020304" pitchFamily="18" charset="0"/>
                        </a:rPr>
                        <a:t>Liquid</a:t>
                      </a:r>
                      <a:endParaRPr lang="en-GB" sz="1800" dirty="0">
                        <a:effectLst/>
                        <a:latin typeface="Times New Roman" panose="02020603050405020304" pitchFamily="18" charset="0"/>
                        <a:ea typeface="Times New Roman" panose="02020603050405020304" pitchFamily="18" charset="0"/>
                      </a:endParaRPr>
                    </a:p>
                  </a:txBody>
                  <a:tcPr marL="36669" marR="36669"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gridSpan="2">
                  <a:txBody>
                    <a:bodyPr/>
                    <a:lstStyle/>
                    <a:p>
                      <a:pPr algn="ctr">
                        <a:spcAft>
                          <a:spcPts val="0"/>
                        </a:spcAft>
                      </a:pPr>
                      <a:r>
                        <a:rPr lang="en-GB" sz="1600" i="1" dirty="0">
                          <a:effectLst/>
                          <a:latin typeface="Times New Roman" panose="02020603050405020304" pitchFamily="18" charset="0"/>
                          <a:ea typeface="Times New Roman" panose="02020603050405020304" pitchFamily="18" charset="0"/>
                        </a:rPr>
                        <a:t>Aquatic dispersion</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hMerge="1">
                  <a:txBody>
                    <a:bodyPr/>
                    <a:lstStyle/>
                    <a:p>
                      <a:endParaRPr lang="en-GB"/>
                    </a:p>
                  </a:txBody>
                  <a:tcPr/>
                </a:tc>
              </a:tr>
              <a:tr h="337130">
                <a:tc vMerge="1">
                  <a:txBody>
                    <a:bodyPr/>
                    <a:lstStyle/>
                    <a:p>
                      <a:endParaRPr lang="en-GB"/>
                    </a:p>
                  </a:txBody>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Surface water</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Continuous sampling, monthly measurement</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68566">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Sediment</a:t>
                      </a:r>
                      <a:endParaRPr lang="en-GB" sz="180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Once a year</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68566">
                <a:tc vMerge="1">
                  <a:txBody>
                    <a:bodyPr/>
                    <a:lstStyle/>
                    <a:p>
                      <a:endParaRPr lang="en-GB"/>
                    </a:p>
                  </a:txBody>
                  <a:tcPr/>
                </a:tc>
                <a:tc gridSpan="2">
                  <a:txBody>
                    <a:bodyPr/>
                    <a:lstStyle/>
                    <a:p>
                      <a:pPr algn="ctr">
                        <a:spcAft>
                          <a:spcPts val="0"/>
                        </a:spcAft>
                      </a:pPr>
                      <a:r>
                        <a:rPr lang="en-GB" sz="1600" i="1" dirty="0">
                          <a:effectLst/>
                          <a:latin typeface="Times New Roman" panose="02020603050405020304" pitchFamily="18" charset="0"/>
                          <a:ea typeface="Times New Roman" panose="02020603050405020304" pitchFamily="18" charset="0"/>
                        </a:rPr>
                        <a:t>Aquatic foodstuffs</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hMerge="1">
                  <a:txBody>
                    <a:bodyPr/>
                    <a:lstStyle/>
                    <a:p>
                      <a:endParaRPr lang="en-GB"/>
                    </a:p>
                  </a:txBody>
                  <a:tcPr/>
                </a:tc>
              </a:tr>
              <a:tr h="337130">
                <a:tc vMerge="1">
                  <a:txBody>
                    <a:bodyPr/>
                    <a:lstStyle/>
                    <a:p>
                      <a:endParaRPr lang="en-GB"/>
                    </a:p>
                  </a:txBody>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Fish</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Selected samples, once a year</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37130">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Shellfish</a:t>
                      </a:r>
                      <a:endParaRPr lang="en-GB" sz="180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Selected samples, once a year</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168566">
                <a:tc vMerge="1">
                  <a:txBody>
                    <a:bodyPr/>
                    <a:lstStyle/>
                    <a:p>
                      <a:endParaRPr lang="en-GB"/>
                    </a:p>
                  </a:txBody>
                  <a:tcPr/>
                </a:tc>
                <a:tc gridSpan="2">
                  <a:txBody>
                    <a:bodyPr/>
                    <a:lstStyle/>
                    <a:p>
                      <a:pPr algn="ctr">
                        <a:spcAft>
                          <a:spcPts val="0"/>
                        </a:spcAft>
                      </a:pPr>
                      <a:r>
                        <a:rPr lang="en-GB" sz="1600" i="1" dirty="0">
                          <a:effectLst/>
                          <a:latin typeface="Times New Roman" panose="02020603050405020304" pitchFamily="18" charset="0"/>
                          <a:ea typeface="Times New Roman" panose="02020603050405020304" pitchFamily="18" charset="0"/>
                        </a:rPr>
                        <a:t>Aquatic indicators</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hMerge="1">
                  <a:txBody>
                    <a:bodyPr/>
                    <a:lstStyle/>
                    <a:p>
                      <a:endParaRPr lang="en-GB"/>
                    </a:p>
                  </a:txBody>
                  <a:tcPr/>
                </a:tc>
              </a:tr>
              <a:tr h="337130">
                <a:tc vMerge="1">
                  <a:txBody>
                    <a:bodyPr/>
                    <a:lstStyle/>
                    <a:p>
                      <a:endParaRPr lang="en-GB"/>
                    </a:p>
                  </a:txBody>
                  <a:tcPr/>
                </a:tc>
                <a:tc>
                  <a:txBody>
                    <a:bodyPr/>
                    <a:lstStyle/>
                    <a:p>
                      <a:pPr algn="l">
                        <a:spcAft>
                          <a:spcPts val="0"/>
                        </a:spcAft>
                      </a:pPr>
                      <a:r>
                        <a:rPr lang="en-GB" sz="1600">
                          <a:effectLst/>
                          <a:latin typeface="Times New Roman" panose="02020603050405020304" pitchFamily="18" charset="0"/>
                          <a:ea typeface="Times New Roman" panose="02020603050405020304" pitchFamily="18" charset="0"/>
                        </a:rPr>
                        <a:t>Seaweeds, marine sponges</a:t>
                      </a:r>
                      <a:endParaRPr lang="en-GB" sz="180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Selected samples, once a year</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337130">
                <a:tc vMerge="1">
                  <a:txBody>
                    <a:bodyPr/>
                    <a:lstStyle/>
                    <a:p>
                      <a:endParaRPr lang="en-GB"/>
                    </a:p>
                  </a:txBody>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Benthic animals</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1600" dirty="0">
                          <a:effectLst/>
                          <a:latin typeface="Times New Roman" panose="02020603050405020304" pitchFamily="18" charset="0"/>
                          <a:ea typeface="Times New Roman" panose="02020603050405020304" pitchFamily="18" charset="0"/>
                        </a:rPr>
                        <a:t>Selected samples, once a year</a:t>
                      </a:r>
                      <a:endParaRPr lang="en-GB" sz="1800" dirty="0">
                        <a:effectLst/>
                        <a:latin typeface="Times New Roman" panose="02020603050405020304" pitchFamily="18" charset="0"/>
                        <a:ea typeface="Times New Roman" panose="02020603050405020304" pitchFamily="18" charset="0"/>
                      </a:endParaRPr>
                    </a:p>
                  </a:txBody>
                  <a:tcPr marL="36669" marR="36669"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
        <p:nvSpPr>
          <p:cNvPr id="7"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8"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205410593"/>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a:t>Assessment of doses to members of the </a:t>
            </a:r>
            <a:r>
              <a:rPr lang="en-GB" noProof="0" dirty="0" smtClean="0"/>
              <a:t>public</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dirty="0" smtClean="0"/>
              <a:t>Dose to member of the</a:t>
            </a:r>
            <a:r>
              <a:rPr lang="en-GB" sz="2800" noProof="0" dirty="0" smtClean="0"/>
              <a:t> public cannot be measured directly, it must be estimated using </a:t>
            </a:r>
            <a:r>
              <a:rPr lang="en-GB" sz="2800" b="1" noProof="0" dirty="0" smtClean="0">
                <a:solidFill>
                  <a:schemeClr val="tx1"/>
                </a:solidFill>
              </a:rPr>
              <a:t>environmental concentrations</a:t>
            </a:r>
            <a:r>
              <a:rPr lang="en-GB" sz="2800" b="1" noProof="0" dirty="0" smtClean="0"/>
              <a:t> </a:t>
            </a:r>
            <a:r>
              <a:rPr lang="en-GB" sz="2800" noProof="0" dirty="0" smtClean="0"/>
              <a:t>and appropriate </a:t>
            </a:r>
            <a:r>
              <a:rPr lang="en-GB" sz="2800" b="1" noProof="0" dirty="0" smtClean="0">
                <a:solidFill>
                  <a:schemeClr val="tx1"/>
                </a:solidFill>
              </a:rPr>
              <a:t>habit data</a:t>
            </a:r>
            <a:endParaRPr lang="en-GB" sz="2800" noProof="0" dirty="0" smtClean="0"/>
          </a:p>
          <a:p>
            <a:pPr>
              <a:lnSpc>
                <a:spcPct val="90000"/>
              </a:lnSpc>
              <a:spcBef>
                <a:spcPts val="0"/>
              </a:spcBef>
              <a:spcAft>
                <a:spcPts val="1800"/>
              </a:spcAft>
            </a:pPr>
            <a:r>
              <a:rPr lang="en-GB" sz="2800" noProof="0" dirty="0" smtClean="0"/>
              <a:t>A dose is estimated for </a:t>
            </a:r>
            <a:r>
              <a:rPr lang="en-GB" sz="2800" noProof="0" dirty="0"/>
              <a:t>a </a:t>
            </a:r>
            <a:r>
              <a:rPr lang="en-GB" sz="2800" b="1" noProof="0" dirty="0">
                <a:solidFill>
                  <a:schemeClr val="tx1"/>
                </a:solidFill>
              </a:rPr>
              <a:t>representative person</a:t>
            </a:r>
            <a:r>
              <a:rPr lang="en-GB" sz="2800" noProof="0" dirty="0" smtClean="0"/>
              <a:t>: individual receiving a dose that is representative of most highly exposed individuals in population</a:t>
            </a:r>
          </a:p>
          <a:p>
            <a:pPr>
              <a:lnSpc>
                <a:spcPct val="90000"/>
              </a:lnSpc>
              <a:spcBef>
                <a:spcPts val="0"/>
              </a:spcBef>
              <a:spcAft>
                <a:spcPts val="1800"/>
              </a:spcAft>
            </a:pPr>
            <a:r>
              <a:rPr lang="en-GB" sz="2800" noProof="0" dirty="0" smtClean="0"/>
              <a:t>May see reference to </a:t>
            </a:r>
            <a:r>
              <a:rPr lang="en-GB" sz="2800" b="1" noProof="0" dirty="0" smtClean="0">
                <a:solidFill>
                  <a:schemeClr val="tx1"/>
                </a:solidFill>
              </a:rPr>
              <a:t>critical group</a:t>
            </a:r>
            <a:endParaRPr lang="en-GB" sz="2800" noProof="0" dirty="0" smtClean="0"/>
          </a:p>
        </p:txBody>
      </p:sp>
      <p:sp>
        <p:nvSpPr>
          <p:cNvPr id="4" name="Slide Number Placeholder 3"/>
          <p:cNvSpPr>
            <a:spLocks noGrp="1"/>
          </p:cNvSpPr>
          <p:nvPr>
            <p:ph type="sldNum" sz="quarter" idx="12"/>
          </p:nvPr>
        </p:nvSpPr>
        <p:spPr/>
        <p:txBody>
          <a:bodyPr/>
          <a:lstStyle/>
          <a:p>
            <a:fld id="{E820C8E4-9002-4E93-8650-B0CC00F8D49C}" type="slidenum">
              <a:rPr lang="sl-SI" smtClean="0"/>
              <a:t>171</a:t>
            </a:fld>
            <a:endParaRPr lang="sl-SI"/>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38289672"/>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Annual doses to members of the public</a:t>
            </a:r>
            <a:endParaRPr lang="en-GB" noProof="0" dirty="0"/>
          </a:p>
        </p:txBody>
      </p:sp>
      <p:sp>
        <p:nvSpPr>
          <p:cNvPr id="4" name="Slide Number Placeholder 3"/>
          <p:cNvSpPr>
            <a:spLocks noGrp="1"/>
          </p:cNvSpPr>
          <p:nvPr>
            <p:ph type="sldNum" sz="quarter" idx="12"/>
          </p:nvPr>
        </p:nvSpPr>
        <p:spPr/>
        <p:txBody>
          <a:bodyPr/>
          <a:lstStyle/>
          <a:p>
            <a:fld id="{E820C8E4-9002-4E93-8650-B0CC00F8D49C}" type="slidenum">
              <a:rPr lang="sl-SI" smtClean="0"/>
              <a:t>172</a:t>
            </a:fld>
            <a:endParaRPr lang="sl-SI" dirty="0"/>
          </a:p>
        </p:txBody>
      </p:sp>
      <p:graphicFrame>
        <p:nvGraphicFramePr>
          <p:cNvPr id="6" name="Table 5"/>
          <p:cNvGraphicFramePr>
            <a:graphicFrameLocks noGrp="1"/>
          </p:cNvGraphicFramePr>
          <p:nvPr>
            <p:extLst>
              <p:ext uri="{D42A27DB-BD31-4B8C-83A1-F6EECF244321}">
                <p14:modId xmlns:p14="http://schemas.microsoft.com/office/powerpoint/2010/main" val="1497009870"/>
              </p:ext>
            </p:extLst>
          </p:nvPr>
        </p:nvGraphicFramePr>
        <p:xfrm>
          <a:off x="250976" y="1431553"/>
          <a:ext cx="9469024" cy="4302563"/>
        </p:xfrm>
        <a:graphic>
          <a:graphicData uri="http://schemas.openxmlformats.org/drawingml/2006/table">
            <a:tbl>
              <a:tblPr firstRow="1" firstCol="1" bandRow="1"/>
              <a:tblGrid>
                <a:gridCol w="2366734"/>
                <a:gridCol w="2366734"/>
                <a:gridCol w="2367778"/>
                <a:gridCol w="2367778"/>
              </a:tblGrid>
              <a:tr h="1955711">
                <a:tc>
                  <a:txBody>
                    <a:bodyPr/>
                    <a:lstStyle/>
                    <a:p>
                      <a:pPr algn="l">
                        <a:spcAft>
                          <a:spcPts val="0"/>
                        </a:spcAft>
                      </a:pPr>
                      <a:endParaRPr lang="en-GB" sz="2300" dirty="0">
                        <a:effectLst/>
                        <a:latin typeface="Times New Roman" panose="02020603050405020304" pitchFamily="18" charset="0"/>
                        <a:ea typeface="Times New Roman" panose="02020603050405020304" pitchFamily="18" charset="0"/>
                      </a:endParaRPr>
                    </a:p>
                  </a:txBody>
                  <a:tcPr marL="86390" marR="8639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300" b="1" dirty="0">
                          <a:effectLst/>
                          <a:latin typeface="Times New Roman" panose="02020603050405020304" pitchFamily="18" charset="0"/>
                          <a:ea typeface="Times New Roman" panose="02020603050405020304" pitchFamily="18" charset="0"/>
                        </a:rPr>
                        <a:t>Type of effluent</a:t>
                      </a:r>
                      <a:endParaRPr lang="en-GB" sz="2300" dirty="0">
                        <a:effectLst/>
                        <a:latin typeface="Times New Roman" panose="02020603050405020304" pitchFamily="18" charset="0"/>
                        <a:ea typeface="Times New Roman" panose="02020603050405020304" pitchFamily="18" charset="0"/>
                      </a:endParaRPr>
                    </a:p>
                  </a:txBody>
                  <a:tcPr marL="86390" marR="86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300" b="1" dirty="0">
                          <a:effectLst/>
                          <a:latin typeface="Times New Roman" panose="02020603050405020304" pitchFamily="18" charset="0"/>
                          <a:ea typeface="Times New Roman" panose="02020603050405020304" pitchFamily="18" charset="0"/>
                        </a:rPr>
                        <a:t>Most exposed persons</a:t>
                      </a:r>
                      <a:br>
                        <a:rPr lang="en-GB" sz="2300" b="1" dirty="0">
                          <a:effectLst/>
                          <a:latin typeface="Times New Roman" panose="02020603050405020304" pitchFamily="18" charset="0"/>
                          <a:ea typeface="Times New Roman" panose="02020603050405020304" pitchFamily="18" charset="0"/>
                        </a:rPr>
                      </a:br>
                      <a:r>
                        <a:rPr lang="en-GB" sz="2300" b="1" dirty="0">
                          <a:effectLst/>
                          <a:latin typeface="Times New Roman" panose="02020603050405020304" pitchFamily="18" charset="0"/>
                          <a:ea typeface="Times New Roman" panose="02020603050405020304" pitchFamily="18" charset="0"/>
                        </a:rPr>
                        <a:t>(mSv)</a:t>
                      </a:r>
                      <a:endParaRPr lang="en-GB" sz="2300" dirty="0">
                        <a:effectLst/>
                        <a:latin typeface="Times New Roman" panose="02020603050405020304" pitchFamily="18" charset="0"/>
                        <a:ea typeface="Times New Roman" panose="02020603050405020304" pitchFamily="18" charset="0"/>
                      </a:endParaRPr>
                    </a:p>
                  </a:txBody>
                  <a:tcPr marL="86390" marR="863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300" b="1" dirty="0">
                          <a:effectLst/>
                          <a:latin typeface="Times New Roman" panose="02020603050405020304" pitchFamily="18" charset="0"/>
                          <a:ea typeface="Times New Roman" panose="02020603050405020304" pitchFamily="18" charset="0"/>
                        </a:rPr>
                        <a:t>Local and regional collective dose to year 1997 </a:t>
                      </a:r>
                      <a:r>
                        <a:rPr lang="en-GB" sz="2300" b="1" dirty="0" smtClean="0">
                          <a:effectLst/>
                          <a:latin typeface="Times New Roman" panose="02020603050405020304" pitchFamily="18" charset="0"/>
                          <a:ea typeface="Times New Roman" panose="02020603050405020304" pitchFamily="18" charset="0"/>
                        </a:rPr>
                        <a:t>(person </a:t>
                      </a:r>
                      <a:r>
                        <a:rPr lang="en-GB" sz="2300" b="1" dirty="0" err="1">
                          <a:effectLst/>
                          <a:latin typeface="Times New Roman" panose="02020603050405020304" pitchFamily="18" charset="0"/>
                          <a:ea typeface="Times New Roman" panose="02020603050405020304" pitchFamily="18" charset="0"/>
                        </a:rPr>
                        <a:t>Sv</a:t>
                      </a:r>
                      <a:r>
                        <a:rPr lang="en-GB" sz="2300" b="1" dirty="0">
                          <a:effectLst/>
                          <a:latin typeface="Times New Roman" panose="02020603050405020304" pitchFamily="18" charset="0"/>
                          <a:ea typeface="Times New Roman" panose="02020603050405020304" pitchFamily="18" charset="0"/>
                        </a:rPr>
                        <a:t>)</a:t>
                      </a:r>
                      <a:endParaRPr lang="en-GB" sz="2300" dirty="0">
                        <a:effectLst/>
                        <a:latin typeface="Times New Roman" panose="02020603050405020304" pitchFamily="18" charset="0"/>
                        <a:ea typeface="Times New Roman" panose="02020603050405020304" pitchFamily="18" charset="0"/>
                      </a:endParaRPr>
                    </a:p>
                  </a:txBody>
                  <a:tcPr marL="86390" marR="8639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r h="782284">
                <a:tc>
                  <a:txBody>
                    <a:bodyPr/>
                    <a:lstStyle/>
                    <a:p>
                      <a:pPr algn="just">
                        <a:spcAft>
                          <a:spcPts val="0"/>
                        </a:spcAft>
                      </a:pPr>
                      <a:r>
                        <a:rPr lang="en-GB" sz="2300">
                          <a:effectLst/>
                          <a:latin typeface="Times New Roman" panose="02020603050405020304" pitchFamily="18" charset="0"/>
                          <a:ea typeface="Times New Roman" panose="02020603050405020304" pitchFamily="18" charset="0"/>
                        </a:rPr>
                        <a:t>Fuel fabrication</a:t>
                      </a:r>
                    </a:p>
                  </a:txBody>
                  <a:tcPr marL="86390" marR="8639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2300" dirty="0">
                          <a:effectLst/>
                          <a:latin typeface="Times New Roman" panose="02020603050405020304" pitchFamily="18" charset="0"/>
                          <a:ea typeface="Times New Roman" panose="02020603050405020304" pitchFamily="18" charset="0"/>
                        </a:rPr>
                        <a:t>Airborne</a:t>
                      </a:r>
                    </a:p>
                    <a:p>
                      <a:pPr algn="l">
                        <a:spcAft>
                          <a:spcPts val="0"/>
                        </a:spcAft>
                      </a:pPr>
                      <a:r>
                        <a:rPr lang="en-GB" sz="2300" dirty="0">
                          <a:effectLst/>
                          <a:latin typeface="Times New Roman" panose="02020603050405020304" pitchFamily="18" charset="0"/>
                          <a:ea typeface="Times New Roman" panose="02020603050405020304" pitchFamily="18" charset="0"/>
                        </a:rPr>
                        <a:t>Liquid</a:t>
                      </a:r>
                    </a:p>
                  </a:txBody>
                  <a:tcPr marL="86390" marR="86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300">
                          <a:effectLst/>
                          <a:latin typeface="Times New Roman" panose="02020603050405020304" pitchFamily="18" charset="0"/>
                          <a:ea typeface="Times New Roman" panose="02020603050405020304" pitchFamily="18" charset="0"/>
                        </a:rPr>
                        <a:t>0.01</a:t>
                      </a:r>
                    </a:p>
                    <a:p>
                      <a:pPr algn="ctr">
                        <a:spcAft>
                          <a:spcPts val="0"/>
                        </a:spcAft>
                      </a:pPr>
                      <a:r>
                        <a:rPr lang="en-GB" sz="2300">
                          <a:effectLst/>
                          <a:latin typeface="Times New Roman" panose="02020603050405020304" pitchFamily="18" charset="0"/>
                          <a:ea typeface="Times New Roman" panose="02020603050405020304" pitchFamily="18" charset="0"/>
                        </a:rPr>
                        <a:t>0.01</a:t>
                      </a:r>
                    </a:p>
                  </a:txBody>
                  <a:tcPr marL="86390" marR="86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300">
                          <a:effectLst/>
                          <a:latin typeface="Times New Roman" panose="02020603050405020304" pitchFamily="18" charset="0"/>
                          <a:ea typeface="Times New Roman" panose="02020603050405020304" pitchFamily="18" charset="0"/>
                        </a:rPr>
                        <a:t>900</a:t>
                      </a:r>
                    </a:p>
                  </a:txBody>
                  <a:tcPr marL="86390" marR="8639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782284">
                <a:tc>
                  <a:txBody>
                    <a:bodyPr/>
                    <a:lstStyle/>
                    <a:p>
                      <a:pPr algn="just">
                        <a:spcAft>
                          <a:spcPts val="0"/>
                        </a:spcAft>
                      </a:pPr>
                      <a:r>
                        <a:rPr lang="en-GB" sz="2300">
                          <a:effectLst/>
                          <a:latin typeface="Times New Roman" panose="02020603050405020304" pitchFamily="18" charset="0"/>
                          <a:ea typeface="Times New Roman" panose="02020603050405020304" pitchFamily="18" charset="0"/>
                        </a:rPr>
                        <a:t>Reactor operation</a:t>
                      </a:r>
                    </a:p>
                  </a:txBody>
                  <a:tcPr marL="86390" marR="8639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2300">
                          <a:effectLst/>
                          <a:latin typeface="Times New Roman" panose="02020603050405020304" pitchFamily="18" charset="0"/>
                          <a:ea typeface="Times New Roman" panose="02020603050405020304" pitchFamily="18" charset="0"/>
                        </a:rPr>
                        <a:t>Airborne</a:t>
                      </a:r>
                    </a:p>
                    <a:p>
                      <a:pPr algn="l">
                        <a:spcAft>
                          <a:spcPts val="0"/>
                        </a:spcAft>
                      </a:pPr>
                      <a:r>
                        <a:rPr lang="en-GB" sz="2300">
                          <a:effectLst/>
                          <a:latin typeface="Times New Roman" panose="02020603050405020304" pitchFamily="18" charset="0"/>
                          <a:ea typeface="Times New Roman" panose="02020603050405020304" pitchFamily="18" charset="0"/>
                        </a:rPr>
                        <a:t>Liquid</a:t>
                      </a:r>
                    </a:p>
                  </a:txBody>
                  <a:tcPr marL="86390" marR="86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300">
                          <a:effectLst/>
                          <a:latin typeface="Times New Roman" panose="02020603050405020304" pitchFamily="18" charset="0"/>
                          <a:ea typeface="Times New Roman" panose="02020603050405020304" pitchFamily="18" charset="0"/>
                        </a:rPr>
                        <a:t>0.001</a:t>
                      </a:r>
                    </a:p>
                    <a:p>
                      <a:pPr algn="ctr">
                        <a:spcAft>
                          <a:spcPts val="0"/>
                        </a:spcAft>
                      </a:pPr>
                      <a:r>
                        <a:rPr lang="en-GB" sz="2300">
                          <a:effectLst/>
                          <a:latin typeface="Times New Roman" panose="02020603050405020304" pitchFamily="18" charset="0"/>
                          <a:ea typeface="Times New Roman" panose="02020603050405020304" pitchFamily="18" charset="0"/>
                        </a:rPr>
                        <a:t>0.004</a:t>
                      </a:r>
                    </a:p>
                  </a:txBody>
                  <a:tcPr marL="86390" marR="86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300">
                          <a:effectLst/>
                          <a:latin typeface="Times New Roman" panose="02020603050405020304" pitchFamily="18" charset="0"/>
                          <a:ea typeface="Times New Roman" panose="02020603050405020304" pitchFamily="18" charset="0"/>
                        </a:rPr>
                        <a:t>2900</a:t>
                      </a:r>
                    </a:p>
                  </a:txBody>
                  <a:tcPr marL="86390" marR="8639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E1CD"/>
                    </a:solidFill>
                  </a:tcPr>
                </a:tc>
              </a:tr>
              <a:tr h="782284">
                <a:tc>
                  <a:txBody>
                    <a:bodyPr/>
                    <a:lstStyle/>
                    <a:p>
                      <a:pPr algn="just">
                        <a:spcAft>
                          <a:spcPts val="0"/>
                        </a:spcAft>
                      </a:pPr>
                      <a:r>
                        <a:rPr lang="en-GB" sz="2300" dirty="0">
                          <a:effectLst/>
                          <a:latin typeface="Times New Roman" panose="02020603050405020304" pitchFamily="18" charset="0"/>
                          <a:ea typeface="Times New Roman" panose="02020603050405020304" pitchFamily="18" charset="0"/>
                        </a:rPr>
                        <a:t>Fuel reprocessing</a:t>
                      </a:r>
                    </a:p>
                  </a:txBody>
                  <a:tcPr marL="86390" marR="8639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l">
                        <a:spcAft>
                          <a:spcPts val="0"/>
                        </a:spcAft>
                      </a:pPr>
                      <a:r>
                        <a:rPr lang="en-GB" sz="2300">
                          <a:effectLst/>
                          <a:latin typeface="Times New Roman" panose="02020603050405020304" pitchFamily="18" charset="0"/>
                          <a:ea typeface="Times New Roman" panose="02020603050405020304" pitchFamily="18" charset="0"/>
                        </a:rPr>
                        <a:t>Airborne</a:t>
                      </a:r>
                    </a:p>
                    <a:p>
                      <a:pPr algn="l">
                        <a:spcAft>
                          <a:spcPts val="0"/>
                        </a:spcAft>
                      </a:pPr>
                      <a:r>
                        <a:rPr lang="en-GB" sz="2300">
                          <a:effectLst/>
                          <a:latin typeface="Times New Roman" panose="02020603050405020304" pitchFamily="18" charset="0"/>
                          <a:ea typeface="Times New Roman" panose="02020603050405020304" pitchFamily="18" charset="0"/>
                        </a:rPr>
                        <a:t>Liquid</a:t>
                      </a:r>
                    </a:p>
                  </a:txBody>
                  <a:tcPr marL="86390" marR="86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300">
                          <a:effectLst/>
                          <a:latin typeface="Times New Roman" panose="02020603050405020304" pitchFamily="18" charset="0"/>
                          <a:ea typeface="Times New Roman" panose="02020603050405020304" pitchFamily="18" charset="0"/>
                        </a:rPr>
                        <a:t>0.05</a:t>
                      </a:r>
                    </a:p>
                    <a:p>
                      <a:pPr algn="ctr">
                        <a:spcAft>
                          <a:spcPts val="0"/>
                        </a:spcAft>
                      </a:pPr>
                      <a:r>
                        <a:rPr lang="en-GB" sz="2300">
                          <a:effectLst/>
                          <a:latin typeface="Times New Roman" panose="02020603050405020304" pitchFamily="18" charset="0"/>
                          <a:ea typeface="Times New Roman" panose="02020603050405020304" pitchFamily="18" charset="0"/>
                        </a:rPr>
                        <a:t>0.14</a:t>
                      </a:r>
                    </a:p>
                  </a:txBody>
                  <a:tcPr marL="86390" marR="863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c>
                  <a:txBody>
                    <a:bodyPr/>
                    <a:lstStyle/>
                    <a:p>
                      <a:pPr algn="ctr">
                        <a:spcAft>
                          <a:spcPts val="0"/>
                        </a:spcAft>
                      </a:pPr>
                      <a:r>
                        <a:rPr lang="en-GB" sz="2300" dirty="0">
                          <a:effectLst/>
                          <a:latin typeface="Times New Roman" panose="02020603050405020304" pitchFamily="18" charset="0"/>
                          <a:ea typeface="Times New Roman" panose="02020603050405020304" pitchFamily="18" charset="0"/>
                        </a:rPr>
                        <a:t>4700</a:t>
                      </a:r>
                    </a:p>
                  </a:txBody>
                  <a:tcPr marL="86390" marR="8639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E1CD"/>
                    </a:solidFill>
                  </a:tcPr>
                </a:tc>
              </a:tr>
            </a:tbl>
          </a:graphicData>
        </a:graphic>
      </p:graphicFrame>
      <p:sp>
        <p:nvSpPr>
          <p:cNvPr id="7" name="Rectangle 6"/>
          <p:cNvSpPr/>
          <p:nvPr/>
        </p:nvSpPr>
        <p:spPr>
          <a:xfrm>
            <a:off x="250976" y="5876225"/>
            <a:ext cx="7340671" cy="461665"/>
          </a:xfrm>
          <a:prstGeom prst="rect">
            <a:avLst/>
          </a:prstGeom>
        </p:spPr>
        <p:txBody>
          <a:bodyPr wrap="square">
            <a:spAutoFit/>
          </a:bodyPr>
          <a:lstStyle/>
          <a:p>
            <a:r>
              <a:rPr lang="en-GB" sz="2400" dirty="0"/>
              <a:t>Typical individual doses are below </a:t>
            </a:r>
            <a:r>
              <a:rPr lang="en-GB" sz="2400" b="1" dirty="0"/>
              <a:t>1 µ</a:t>
            </a:r>
            <a:r>
              <a:rPr lang="en-GB" sz="2400" b="1" dirty="0" err="1"/>
              <a:t>Sv</a:t>
            </a:r>
            <a:r>
              <a:rPr lang="en-GB" sz="2400" dirty="0"/>
              <a:t> in a year</a:t>
            </a:r>
            <a:endParaRPr lang="en-CA" sz="2400" dirty="0"/>
          </a:p>
        </p:txBody>
      </p:sp>
      <p:sp>
        <p:nvSpPr>
          <p:cNvPr id="8"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9"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831470"/>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dirty="0" smtClean="0"/>
              <a:t>Emergency </a:t>
            </a:r>
            <a:r>
              <a:rPr lang="en-GB" noProof="0" dirty="0"/>
              <a:t>exposure </a:t>
            </a:r>
            <a:r>
              <a:rPr lang="en-GB" noProof="0" dirty="0" smtClean="0"/>
              <a:t>situations</a:t>
            </a:r>
            <a:endParaRPr lang="en-GB" noProof="0"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GB" sz="2800" dirty="0" smtClean="0"/>
              <a:t>Will be covered in module on emergency preparedness and response</a:t>
            </a:r>
            <a:endParaRPr lang="en-GB" sz="2800" dirty="0"/>
          </a:p>
        </p:txBody>
      </p:sp>
      <p:sp>
        <p:nvSpPr>
          <p:cNvPr id="4" name="Slide Number Placeholder 3"/>
          <p:cNvSpPr>
            <a:spLocks noGrp="1"/>
          </p:cNvSpPr>
          <p:nvPr>
            <p:ph type="sldNum" sz="quarter" idx="12"/>
          </p:nvPr>
        </p:nvSpPr>
        <p:spPr/>
        <p:txBody>
          <a:bodyPr/>
          <a:lstStyle/>
          <a:p>
            <a:fld id="{E820C8E4-9002-4E93-8650-B0CC00F8D49C}" type="slidenum">
              <a:rPr lang="sl-SI" smtClean="0"/>
              <a:t>173</a:t>
            </a:fld>
            <a:endParaRPr lang="sl-SI" dirty="0"/>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219446887"/>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 for discussion</a:t>
            </a:r>
            <a:endParaRPr lang="en-GB" noProof="0" dirty="0"/>
          </a:p>
        </p:txBody>
      </p:sp>
      <p:sp>
        <p:nvSpPr>
          <p:cNvPr id="3" name="Content Placeholder 2"/>
          <p:cNvSpPr>
            <a:spLocks noGrp="1"/>
          </p:cNvSpPr>
          <p:nvPr>
            <p:ph idx="1"/>
          </p:nvPr>
        </p:nvSpPr>
        <p:spPr/>
        <p:txBody>
          <a:bodyPr>
            <a:normAutofit/>
          </a:bodyPr>
          <a:lstStyle/>
          <a:p>
            <a:pPr marL="0" marR="0" lvl="0" indent="0" defTabSz="914400" eaLnBrk="1" fontAlgn="auto" latinLnBrk="0" hangingPunct="1">
              <a:lnSpc>
                <a:spcPct val="90000"/>
              </a:lnSpc>
              <a:spcBef>
                <a:spcPts val="0"/>
              </a:spcBef>
              <a:spcAft>
                <a:spcPts val="1800"/>
              </a:spcAft>
              <a:buClrTx/>
              <a:buSzTx/>
              <a:buFontTx/>
              <a:buNone/>
              <a:tabLst/>
              <a:defRPr/>
            </a:pPr>
            <a:r>
              <a:rPr lang="en-GB" sz="2800" dirty="0" smtClean="0"/>
              <a:t>Some radiation protection experts say that if we protect people, then the environment will be protected.</a:t>
            </a:r>
          </a:p>
          <a:p>
            <a:pPr marL="0" marR="0" lvl="0" indent="0" defTabSz="914400" eaLnBrk="1" fontAlgn="auto" latinLnBrk="0" hangingPunct="1">
              <a:lnSpc>
                <a:spcPct val="90000"/>
              </a:lnSpc>
              <a:spcBef>
                <a:spcPts val="0"/>
              </a:spcBef>
              <a:spcAft>
                <a:spcPts val="1800"/>
              </a:spcAft>
              <a:buClrTx/>
              <a:buSzTx/>
              <a:buFontTx/>
              <a:buNone/>
              <a:tabLst/>
              <a:defRPr/>
            </a:pPr>
            <a:endParaRPr lang="en-GB" sz="2800" dirty="0"/>
          </a:p>
          <a:p>
            <a:pPr marL="0" marR="0" lvl="0" indent="0" defTabSz="914400" eaLnBrk="1" fontAlgn="auto" latinLnBrk="0" hangingPunct="1">
              <a:lnSpc>
                <a:spcPct val="90000"/>
              </a:lnSpc>
              <a:spcBef>
                <a:spcPts val="0"/>
              </a:spcBef>
              <a:spcAft>
                <a:spcPts val="1800"/>
              </a:spcAft>
              <a:buClrTx/>
              <a:buSzTx/>
              <a:buFontTx/>
              <a:buNone/>
              <a:tabLst/>
              <a:defRPr/>
            </a:pPr>
            <a:r>
              <a:rPr lang="en-GB" sz="2800" dirty="0" smtClean="0"/>
              <a:t>What do you think of this?</a:t>
            </a:r>
            <a:endParaRPr lang="en-GB" sz="2800" dirty="0"/>
          </a:p>
        </p:txBody>
      </p:sp>
      <p:sp>
        <p:nvSpPr>
          <p:cNvPr id="4" name="Slide Number Placeholder 3"/>
          <p:cNvSpPr>
            <a:spLocks noGrp="1"/>
          </p:cNvSpPr>
          <p:nvPr>
            <p:ph type="sldNum" sz="quarter" idx="12"/>
          </p:nvPr>
        </p:nvSpPr>
        <p:spPr/>
        <p:txBody>
          <a:bodyPr/>
          <a:lstStyle/>
          <a:p>
            <a:fld id="{E820C8E4-9002-4E93-8650-B0CC00F8D49C}" type="slidenum">
              <a:rPr lang="sl-SI" smtClean="0"/>
              <a:t>174</a:t>
            </a:fld>
            <a:endParaRPr lang="sl-SI" dirty="0"/>
          </a:p>
        </p:txBody>
      </p:sp>
      <p:sp>
        <p:nvSpPr>
          <p:cNvPr id="5" name="Footer Placeholder 4"/>
          <p:cNvSpPr>
            <a:spLocks noGrp="1"/>
          </p:cNvSpPr>
          <p:nvPr>
            <p:ph type="ftr" sz="quarter" idx="11"/>
          </p:nvPr>
        </p:nvSpPr>
        <p:spPr>
          <a:xfrm>
            <a:off x="1800000" y="6480000"/>
            <a:ext cx="4860000" cy="252000"/>
          </a:xfrm>
        </p:spPr>
        <p:txBody>
          <a:bodyPr/>
          <a:lstStyle/>
          <a:p>
            <a:pPr algn="l"/>
            <a:r>
              <a:rPr lang="en-CA" dirty="0"/>
              <a:t>Radiation protection in NPPs</a:t>
            </a:r>
          </a:p>
        </p:txBody>
      </p:sp>
      <p:sp>
        <p:nvSpPr>
          <p:cNvPr id="6" name="Date Placeholder 3"/>
          <p:cNvSpPr>
            <a:spLocks noGrp="1"/>
          </p:cNvSpPr>
          <p:nvPr>
            <p:ph type="dt" sz="half" idx="10"/>
          </p:nvPr>
        </p:nvSpPr>
        <p:spPr>
          <a:xfrm>
            <a:off x="6660000" y="6480000"/>
            <a:ext cx="2520000" cy="252000"/>
          </a:xfrm>
        </p:spPr>
        <p:txBody>
          <a:bodyPr/>
          <a:lstStyle/>
          <a:p>
            <a:pPr algn="ctr"/>
            <a:r>
              <a:rPr lang="en-CA" dirty="0"/>
              <a:t>7-18 May - 18-29 June 2018</a:t>
            </a:r>
          </a:p>
        </p:txBody>
      </p:sp>
    </p:spTree>
    <p:extLst>
      <p:ext uri="{BB962C8B-B14F-4D97-AF65-F5344CB8AC3E}">
        <p14:creationId xmlns:p14="http://schemas.microsoft.com/office/powerpoint/2010/main" val="1898879561"/>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Summary</a:t>
            </a:r>
            <a:endParaRPr lang="en-CA" dirty="0"/>
          </a:p>
        </p:txBody>
      </p:sp>
    </p:spTree>
    <p:extLst>
      <p:ext uri="{BB962C8B-B14F-4D97-AF65-F5344CB8AC3E}">
        <p14:creationId xmlns:p14="http://schemas.microsoft.com/office/powerpoint/2010/main" val="256341904"/>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Summary</a:t>
            </a:r>
            <a:endParaRPr lang="en-CA" dirty="0"/>
          </a:p>
        </p:txBody>
      </p:sp>
      <p:sp>
        <p:nvSpPr>
          <p:cNvPr id="3" name="Content Placeholder 2"/>
          <p:cNvSpPr>
            <a:spLocks noGrp="1"/>
          </p:cNvSpPr>
          <p:nvPr>
            <p:ph idx="1"/>
          </p:nvPr>
        </p:nvSpPr>
        <p:spPr>
          <a:xfrm>
            <a:off x="180000" y="1155712"/>
            <a:ext cx="9540000" cy="5220000"/>
          </a:xfrm>
        </p:spPr>
        <p:txBody>
          <a:bodyPr>
            <a:noAutofit/>
          </a:bodyPr>
          <a:lstStyle/>
          <a:p>
            <a:pPr>
              <a:lnSpc>
                <a:spcPct val="90000"/>
              </a:lnSpc>
              <a:spcBef>
                <a:spcPts val="0"/>
              </a:spcBef>
              <a:spcAft>
                <a:spcPts val="600"/>
              </a:spcAft>
            </a:pPr>
            <a:r>
              <a:rPr lang="en-CA" sz="2800" dirty="0"/>
              <a:t>Types of ionizing radiation</a:t>
            </a:r>
          </a:p>
          <a:p>
            <a:pPr lvl="1">
              <a:lnSpc>
                <a:spcPct val="90000"/>
              </a:lnSpc>
              <a:spcBef>
                <a:spcPts val="0"/>
              </a:spcBef>
              <a:spcAft>
                <a:spcPts val="600"/>
              </a:spcAft>
            </a:pPr>
            <a:r>
              <a:rPr lang="en-CA" sz="2400" dirty="0"/>
              <a:t>Alpha</a:t>
            </a:r>
          </a:p>
          <a:p>
            <a:pPr lvl="1">
              <a:lnSpc>
                <a:spcPct val="90000"/>
              </a:lnSpc>
              <a:spcBef>
                <a:spcPts val="0"/>
              </a:spcBef>
              <a:spcAft>
                <a:spcPts val="600"/>
              </a:spcAft>
            </a:pPr>
            <a:r>
              <a:rPr lang="en-CA" sz="2400" dirty="0"/>
              <a:t>Beta</a:t>
            </a:r>
          </a:p>
          <a:p>
            <a:pPr lvl="1">
              <a:lnSpc>
                <a:spcPct val="90000"/>
              </a:lnSpc>
              <a:spcBef>
                <a:spcPts val="0"/>
              </a:spcBef>
              <a:spcAft>
                <a:spcPts val="600"/>
              </a:spcAft>
            </a:pPr>
            <a:r>
              <a:rPr lang="en-CA" sz="2400" dirty="0"/>
              <a:t>Gamma</a:t>
            </a:r>
          </a:p>
          <a:p>
            <a:pPr lvl="1">
              <a:lnSpc>
                <a:spcPct val="90000"/>
              </a:lnSpc>
              <a:spcBef>
                <a:spcPts val="0"/>
              </a:spcBef>
              <a:spcAft>
                <a:spcPts val="1800"/>
              </a:spcAft>
            </a:pPr>
            <a:r>
              <a:rPr lang="en-CA" sz="2400" dirty="0"/>
              <a:t>Neutrons</a:t>
            </a:r>
          </a:p>
          <a:p>
            <a:pPr>
              <a:lnSpc>
                <a:spcPct val="90000"/>
              </a:lnSpc>
              <a:spcBef>
                <a:spcPts val="0"/>
              </a:spcBef>
              <a:spcAft>
                <a:spcPts val="1800"/>
              </a:spcAft>
            </a:pPr>
            <a:r>
              <a:rPr lang="en-CA" sz="2800" dirty="0" smtClean="0"/>
              <a:t>Deterministic and </a:t>
            </a:r>
            <a:r>
              <a:rPr lang="en-CA" sz="2800" dirty="0"/>
              <a:t>stochastic</a:t>
            </a:r>
            <a:r>
              <a:rPr lang="en-CA" sz="2800" dirty="0" smtClean="0"/>
              <a:t> effects</a:t>
            </a:r>
          </a:p>
          <a:p>
            <a:pPr>
              <a:lnSpc>
                <a:spcPct val="90000"/>
              </a:lnSpc>
              <a:spcBef>
                <a:spcPts val="0"/>
              </a:spcBef>
              <a:spcAft>
                <a:spcPts val="600"/>
              </a:spcAft>
            </a:pPr>
            <a:r>
              <a:rPr lang="en-CA" sz="2800" dirty="0" smtClean="0"/>
              <a:t>ICRP principles of:</a:t>
            </a:r>
          </a:p>
          <a:p>
            <a:pPr lvl="1">
              <a:lnSpc>
                <a:spcPct val="90000"/>
              </a:lnSpc>
              <a:spcBef>
                <a:spcPts val="0"/>
              </a:spcBef>
              <a:spcAft>
                <a:spcPts val="600"/>
              </a:spcAft>
            </a:pPr>
            <a:r>
              <a:rPr lang="en-CA" sz="2400" dirty="0" smtClean="0"/>
              <a:t>Justification</a:t>
            </a:r>
          </a:p>
          <a:p>
            <a:pPr lvl="1">
              <a:lnSpc>
                <a:spcPct val="90000"/>
              </a:lnSpc>
              <a:spcBef>
                <a:spcPts val="0"/>
              </a:spcBef>
              <a:spcAft>
                <a:spcPts val="600"/>
              </a:spcAft>
            </a:pPr>
            <a:r>
              <a:rPr lang="en-CA" sz="2400" dirty="0" smtClean="0"/>
              <a:t>Optimization</a:t>
            </a:r>
          </a:p>
          <a:p>
            <a:pPr lvl="1">
              <a:lnSpc>
                <a:spcPct val="90000"/>
              </a:lnSpc>
              <a:spcBef>
                <a:spcPts val="0"/>
              </a:spcBef>
              <a:spcAft>
                <a:spcPts val="1800"/>
              </a:spcAft>
            </a:pPr>
            <a:r>
              <a:rPr lang="en-CA" sz="2400" dirty="0" smtClean="0"/>
              <a:t>Dose limits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a:xfrm>
            <a:off x="1800000" y="6465712"/>
            <a:ext cx="4860000" cy="252000"/>
          </a:xfrm>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176</a:t>
            </a:fld>
            <a:endParaRPr lang="en-CA" dirty="0"/>
          </a:p>
        </p:txBody>
      </p:sp>
    </p:spTree>
    <p:extLst>
      <p:ext uri="{BB962C8B-B14F-4D97-AF65-F5344CB8AC3E}">
        <p14:creationId xmlns:p14="http://schemas.microsoft.com/office/powerpoint/2010/main" val="1522855269"/>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Summary (cont’d)</a:t>
            </a:r>
            <a:endParaRPr lang="en-CA" dirty="0"/>
          </a:p>
        </p:txBody>
      </p:sp>
      <p:sp>
        <p:nvSpPr>
          <p:cNvPr id="3" name="Content Placeholder 2"/>
          <p:cNvSpPr>
            <a:spLocks noGrp="1"/>
          </p:cNvSpPr>
          <p:nvPr>
            <p:ph idx="1"/>
          </p:nvPr>
        </p:nvSpPr>
        <p:spPr/>
        <p:txBody>
          <a:bodyPr>
            <a:noAutofit/>
          </a:bodyPr>
          <a:lstStyle/>
          <a:p>
            <a:pPr>
              <a:lnSpc>
                <a:spcPct val="90000"/>
              </a:lnSpc>
              <a:spcBef>
                <a:spcPts val="0"/>
              </a:spcBef>
              <a:spcAft>
                <a:spcPts val="600"/>
              </a:spcAft>
            </a:pPr>
            <a:r>
              <a:rPr lang="en-CA" sz="2800" dirty="0"/>
              <a:t>Protection against external radiation exposure:</a:t>
            </a:r>
          </a:p>
          <a:p>
            <a:pPr lvl="1">
              <a:lnSpc>
                <a:spcPct val="90000"/>
              </a:lnSpc>
              <a:spcBef>
                <a:spcPts val="0"/>
              </a:spcBef>
              <a:spcAft>
                <a:spcPts val="600"/>
              </a:spcAft>
            </a:pPr>
            <a:r>
              <a:rPr lang="en-CA" sz="2400" dirty="0"/>
              <a:t>Time</a:t>
            </a:r>
          </a:p>
          <a:p>
            <a:pPr lvl="1">
              <a:lnSpc>
                <a:spcPct val="90000"/>
              </a:lnSpc>
              <a:spcBef>
                <a:spcPts val="0"/>
              </a:spcBef>
              <a:spcAft>
                <a:spcPts val="600"/>
              </a:spcAft>
            </a:pPr>
            <a:r>
              <a:rPr lang="en-CA" sz="2400" dirty="0"/>
              <a:t>Distance</a:t>
            </a:r>
          </a:p>
          <a:p>
            <a:pPr lvl="1">
              <a:lnSpc>
                <a:spcPct val="90000"/>
              </a:lnSpc>
              <a:spcBef>
                <a:spcPts val="0"/>
              </a:spcBef>
              <a:spcAft>
                <a:spcPts val="1800"/>
              </a:spcAft>
            </a:pPr>
            <a:r>
              <a:rPr lang="en-CA" sz="2400" dirty="0"/>
              <a:t>Shielding</a:t>
            </a:r>
          </a:p>
          <a:p>
            <a:pPr>
              <a:lnSpc>
                <a:spcPct val="90000"/>
              </a:lnSpc>
              <a:spcBef>
                <a:spcPts val="0"/>
              </a:spcBef>
              <a:spcAft>
                <a:spcPts val="600"/>
              </a:spcAft>
            </a:pPr>
            <a:r>
              <a:rPr lang="en-CA" sz="2800" dirty="0"/>
              <a:t>Protection against internal radiation exposure:</a:t>
            </a:r>
          </a:p>
          <a:p>
            <a:pPr lvl="1">
              <a:lnSpc>
                <a:spcPct val="90000"/>
              </a:lnSpc>
              <a:spcBef>
                <a:spcPts val="0"/>
              </a:spcBef>
              <a:spcAft>
                <a:spcPts val="600"/>
              </a:spcAft>
            </a:pPr>
            <a:r>
              <a:rPr lang="en-CA" sz="2400" dirty="0"/>
              <a:t>Minimize ingestion, inhalation and absorption</a:t>
            </a:r>
          </a:p>
          <a:p>
            <a:pPr lvl="1">
              <a:lnSpc>
                <a:spcPct val="90000"/>
              </a:lnSpc>
              <a:spcBef>
                <a:spcPts val="0"/>
              </a:spcBef>
              <a:spcAft>
                <a:spcPts val="1800"/>
              </a:spcAft>
            </a:pPr>
            <a:r>
              <a:rPr lang="en-CA" sz="2400" dirty="0"/>
              <a:t>Personal protective </a:t>
            </a:r>
            <a:r>
              <a:rPr lang="en-CA" sz="2400" dirty="0" smtClean="0"/>
              <a:t>equipment</a:t>
            </a:r>
            <a:endParaRPr lang="en-CA" sz="24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a:xfrm>
            <a:off x="1800000" y="6465712"/>
            <a:ext cx="4860000" cy="252000"/>
          </a:xfrm>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177</a:t>
            </a:fld>
            <a:endParaRPr lang="en-CA" dirty="0"/>
          </a:p>
        </p:txBody>
      </p:sp>
    </p:spTree>
    <p:extLst>
      <p:ext uri="{BB962C8B-B14F-4D97-AF65-F5344CB8AC3E}">
        <p14:creationId xmlns:p14="http://schemas.microsoft.com/office/powerpoint/2010/main" val="684404243"/>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Summary (cont’d)</a:t>
            </a:r>
            <a:endParaRPr lang="en-CA" dirty="0"/>
          </a:p>
        </p:txBody>
      </p:sp>
      <p:sp>
        <p:nvSpPr>
          <p:cNvPr id="3" name="Content Placeholder 2"/>
          <p:cNvSpPr>
            <a:spLocks noGrp="1"/>
          </p:cNvSpPr>
          <p:nvPr>
            <p:ph idx="1"/>
          </p:nvPr>
        </p:nvSpPr>
        <p:spPr/>
        <p:txBody>
          <a:bodyPr>
            <a:noAutofit/>
          </a:bodyPr>
          <a:lstStyle/>
          <a:p>
            <a:pPr>
              <a:lnSpc>
                <a:spcPct val="90000"/>
              </a:lnSpc>
              <a:spcBef>
                <a:spcPts val="0"/>
              </a:spcBef>
              <a:spcAft>
                <a:spcPts val="600"/>
              </a:spcAft>
            </a:pPr>
            <a:r>
              <a:rPr lang="en-CA" sz="2800" dirty="0" smtClean="0"/>
              <a:t>GSR </a:t>
            </a:r>
            <a:r>
              <a:rPr lang="en-CA" sz="2800" dirty="0"/>
              <a:t>Part 3: Basic Safety Standards</a:t>
            </a:r>
          </a:p>
          <a:p>
            <a:pPr lvl="1">
              <a:lnSpc>
                <a:spcPct val="90000"/>
              </a:lnSpc>
              <a:spcBef>
                <a:spcPts val="0"/>
              </a:spcBef>
              <a:spcAft>
                <a:spcPts val="600"/>
              </a:spcAft>
            </a:pPr>
            <a:r>
              <a:rPr lang="en-CA" sz="2400" dirty="0"/>
              <a:t>Dose limits</a:t>
            </a:r>
          </a:p>
          <a:p>
            <a:pPr lvl="1">
              <a:lnSpc>
                <a:spcPct val="90000"/>
              </a:lnSpc>
              <a:spcBef>
                <a:spcPts val="0"/>
              </a:spcBef>
              <a:spcAft>
                <a:spcPts val="600"/>
              </a:spcAft>
            </a:pPr>
            <a:r>
              <a:rPr lang="en-CA" sz="2400" dirty="0"/>
              <a:t>Requirements </a:t>
            </a:r>
            <a:r>
              <a:rPr lang="en-CA" sz="2400" dirty="0" smtClean="0"/>
              <a:t>for </a:t>
            </a:r>
            <a:r>
              <a:rPr lang="en-CA" sz="2400" dirty="0"/>
              <a:t>licensees, </a:t>
            </a:r>
            <a:r>
              <a:rPr lang="en-CA" sz="2400" dirty="0" smtClean="0"/>
              <a:t>workers</a:t>
            </a:r>
          </a:p>
          <a:p>
            <a:pPr lvl="1">
              <a:lnSpc>
                <a:spcPct val="90000"/>
              </a:lnSpc>
              <a:spcBef>
                <a:spcPts val="0"/>
              </a:spcBef>
              <a:spcAft>
                <a:spcPts val="1800"/>
              </a:spcAft>
            </a:pPr>
            <a:r>
              <a:rPr lang="en-CA" sz="2400" dirty="0" smtClean="0"/>
              <a:t>Additional guidance in other IAEA Safety Standards</a:t>
            </a:r>
            <a:endParaRPr lang="en-CA" sz="2400" dirty="0"/>
          </a:p>
          <a:p>
            <a:pPr>
              <a:lnSpc>
                <a:spcPct val="90000"/>
              </a:lnSpc>
              <a:spcBef>
                <a:spcPts val="0"/>
              </a:spcBef>
              <a:spcAft>
                <a:spcPts val="1800"/>
              </a:spcAft>
            </a:pPr>
            <a:r>
              <a:rPr lang="en-CA" sz="2800" dirty="0"/>
              <a:t>Protection of the </a:t>
            </a:r>
            <a:r>
              <a:rPr lang="en-CA" sz="2800" dirty="0" smtClean="0"/>
              <a:t>environment</a:t>
            </a:r>
            <a:endParaRPr lang="en-CA"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a:xfrm>
            <a:off x="1800000" y="6465712"/>
            <a:ext cx="4860000" cy="252000"/>
          </a:xfrm>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178</a:t>
            </a:fld>
            <a:endParaRPr lang="en-CA" dirty="0"/>
          </a:p>
        </p:txBody>
      </p:sp>
    </p:spTree>
    <p:extLst>
      <p:ext uri="{BB962C8B-B14F-4D97-AF65-F5344CB8AC3E}">
        <p14:creationId xmlns:p14="http://schemas.microsoft.com/office/powerpoint/2010/main" val="1851540098"/>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Key points</a:t>
            </a:r>
            <a:endParaRPr lang="en-CA" dirty="0"/>
          </a:p>
        </p:txBody>
      </p:sp>
    </p:spTree>
    <p:extLst>
      <p:ext uri="{BB962C8B-B14F-4D97-AF65-F5344CB8AC3E}">
        <p14:creationId xmlns:p14="http://schemas.microsoft.com/office/powerpoint/2010/main" val="90877731"/>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Key points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CA" sz="2800" dirty="0" smtClean="0"/>
              <a:t>Ionizing radiation well understood</a:t>
            </a:r>
          </a:p>
          <a:p>
            <a:pPr>
              <a:lnSpc>
                <a:spcPct val="90000"/>
              </a:lnSpc>
              <a:spcBef>
                <a:spcPts val="0"/>
              </a:spcBef>
              <a:spcAft>
                <a:spcPts val="1800"/>
              </a:spcAft>
            </a:pPr>
            <a:r>
              <a:rPr lang="en-CA" sz="2800" dirty="0" smtClean="0"/>
              <a:t>Protection methodologies highly effective</a:t>
            </a:r>
          </a:p>
          <a:p>
            <a:pPr>
              <a:lnSpc>
                <a:spcPct val="90000"/>
              </a:lnSpc>
              <a:spcBef>
                <a:spcPts val="0"/>
              </a:spcBef>
              <a:spcAft>
                <a:spcPts val="1800"/>
              </a:spcAft>
            </a:pPr>
            <a:r>
              <a:rPr lang="en-CA" sz="2800" dirty="0" smtClean="0"/>
              <a:t>Actual radiation exposures to workers and public well within safe limits</a:t>
            </a:r>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180</a:t>
            </a:fld>
            <a:endParaRPr lang="en-CA" dirty="0"/>
          </a:p>
        </p:txBody>
      </p:sp>
    </p:spTree>
    <p:extLst>
      <p:ext uri="{BB962C8B-B14F-4D97-AF65-F5344CB8AC3E}">
        <p14:creationId xmlns:p14="http://schemas.microsoft.com/office/powerpoint/2010/main" val="1846514430"/>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List of abbreviations</a:t>
            </a:r>
            <a:endParaRPr lang="en-CA" dirty="0"/>
          </a:p>
        </p:txBody>
      </p:sp>
    </p:spTree>
    <p:extLst>
      <p:ext uri="{BB962C8B-B14F-4D97-AF65-F5344CB8AC3E}">
        <p14:creationId xmlns:p14="http://schemas.microsoft.com/office/powerpoint/2010/main" val="1515339146"/>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List of abbreviations</a:t>
            </a:r>
            <a:endParaRPr lang="en-CA" dirty="0"/>
          </a:p>
        </p:txBody>
      </p:sp>
      <p:sp>
        <p:nvSpPr>
          <p:cNvPr id="3" name="Content Placeholder 2"/>
          <p:cNvSpPr>
            <a:spLocks noGrp="1"/>
          </p:cNvSpPr>
          <p:nvPr>
            <p:ph idx="1"/>
          </p:nvPr>
        </p:nvSpPr>
        <p:spPr/>
        <p:txBody>
          <a:bodyPr>
            <a:noAutofit/>
          </a:bodyPr>
          <a:lstStyle/>
          <a:p>
            <a:pPr marL="1565275" indent="-1565275">
              <a:lnSpc>
                <a:spcPts val="3060"/>
              </a:lnSpc>
              <a:spcBef>
                <a:spcPts val="0"/>
              </a:spcBef>
              <a:spcAft>
                <a:spcPts val="1200"/>
              </a:spcAft>
              <a:buNone/>
            </a:pPr>
            <a:r>
              <a:rPr lang="en-US" sz="2800" dirty="0"/>
              <a:t>ALARA:	as low as reasonably achievable, social and economic factors taken into account</a:t>
            </a:r>
          </a:p>
          <a:p>
            <a:pPr marL="1565275" indent="-1565275">
              <a:lnSpc>
                <a:spcPts val="3060"/>
              </a:lnSpc>
              <a:spcBef>
                <a:spcPts val="0"/>
              </a:spcBef>
              <a:spcAft>
                <a:spcPts val="1200"/>
              </a:spcAft>
              <a:buNone/>
            </a:pPr>
            <a:r>
              <a:rPr lang="en-US" sz="2800" dirty="0"/>
              <a:t>ALI:	annual limit of intake</a:t>
            </a:r>
          </a:p>
          <a:p>
            <a:pPr marL="1565275" indent="-1565275">
              <a:lnSpc>
                <a:spcPts val="3060"/>
              </a:lnSpc>
              <a:spcBef>
                <a:spcPts val="0"/>
              </a:spcBef>
              <a:spcAft>
                <a:spcPts val="1200"/>
              </a:spcAft>
              <a:buNone/>
            </a:pPr>
            <a:r>
              <a:rPr lang="en-US" sz="2800" dirty="0"/>
              <a:t>BSS:	IAEA Safety Standards Series GSR Part 3: </a:t>
            </a:r>
            <a:r>
              <a:rPr lang="en-US" sz="2800" i="1" dirty="0"/>
              <a:t>Radiation Protection and Safety of Radiation Sources: International Basic Safety Standards</a:t>
            </a:r>
            <a:endParaRPr lang="en-US" sz="2800" dirty="0"/>
          </a:p>
          <a:p>
            <a:pPr marL="1565275" indent="-1565275">
              <a:lnSpc>
                <a:spcPts val="3060"/>
              </a:lnSpc>
              <a:spcBef>
                <a:spcPts val="0"/>
              </a:spcBef>
              <a:spcAft>
                <a:spcPts val="1200"/>
              </a:spcAft>
              <a:buNone/>
            </a:pPr>
            <a:r>
              <a:rPr lang="en-US" sz="2800" dirty="0"/>
              <a:t>CRT:	cathode ray tube</a:t>
            </a:r>
          </a:p>
          <a:p>
            <a:pPr marL="1565275" indent="-1565275">
              <a:lnSpc>
                <a:spcPts val="3060"/>
              </a:lnSpc>
              <a:spcBef>
                <a:spcPts val="0"/>
              </a:spcBef>
              <a:spcAft>
                <a:spcPts val="1200"/>
              </a:spcAft>
              <a:buNone/>
            </a:pPr>
            <a:r>
              <a:rPr lang="en-US" sz="2800" i="1" dirty="0"/>
              <a:t>d</a:t>
            </a:r>
            <a:r>
              <a:rPr lang="en-US" sz="2800" baseline="-25000" dirty="0"/>
              <a:t>1/2</a:t>
            </a:r>
            <a:r>
              <a:rPr lang="en-US" sz="2800" dirty="0"/>
              <a:t>:	half-value layer</a:t>
            </a:r>
          </a:p>
          <a:p>
            <a:pPr marL="1565275" indent="-1565275">
              <a:lnSpc>
                <a:spcPts val="3060"/>
              </a:lnSpc>
              <a:spcBef>
                <a:spcPts val="0"/>
              </a:spcBef>
              <a:spcAft>
                <a:spcPts val="1200"/>
              </a:spcAft>
              <a:buNone/>
            </a:pPr>
            <a:r>
              <a:rPr lang="en-US" sz="2800" i="1" dirty="0"/>
              <a:t>d</a:t>
            </a:r>
            <a:r>
              <a:rPr lang="en-US" sz="2800" baseline="-25000" dirty="0"/>
              <a:t>1/10</a:t>
            </a:r>
            <a:r>
              <a:rPr lang="en-US" sz="2800" dirty="0"/>
              <a:t>:	tenth-value layer</a:t>
            </a:r>
          </a:p>
          <a:p>
            <a:pPr marL="1565275" indent="-1565275">
              <a:lnSpc>
                <a:spcPts val="3060"/>
              </a:lnSpc>
              <a:spcBef>
                <a:spcPts val="0"/>
              </a:spcBef>
              <a:spcAft>
                <a:spcPts val="1200"/>
              </a:spcAft>
              <a:buNone/>
            </a:pPr>
            <a:r>
              <a:rPr lang="en-US" sz="2800" dirty="0"/>
              <a:t>DAC:	derived air </a:t>
            </a:r>
            <a:r>
              <a:rPr lang="en-US" sz="2800" dirty="0" smtClean="0"/>
              <a:t>concentration</a:t>
            </a:r>
            <a:endParaRPr lang="en-US"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182</a:t>
            </a:fld>
            <a:endParaRPr lang="en-CA" dirty="0"/>
          </a:p>
        </p:txBody>
      </p:sp>
    </p:spTree>
    <p:extLst>
      <p:ext uri="{BB962C8B-B14F-4D97-AF65-F5344CB8AC3E}">
        <p14:creationId xmlns:p14="http://schemas.microsoft.com/office/powerpoint/2010/main" val="2376055775"/>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List of abbreviations (cont’d)</a:t>
            </a:r>
            <a:endParaRPr lang="en-CA" dirty="0"/>
          </a:p>
        </p:txBody>
      </p:sp>
      <p:sp>
        <p:nvSpPr>
          <p:cNvPr id="3" name="Content Placeholder 2"/>
          <p:cNvSpPr>
            <a:spLocks noGrp="1"/>
          </p:cNvSpPr>
          <p:nvPr>
            <p:ph idx="1"/>
          </p:nvPr>
        </p:nvSpPr>
        <p:spPr/>
        <p:txBody>
          <a:bodyPr>
            <a:noAutofit/>
          </a:bodyPr>
          <a:lstStyle/>
          <a:p>
            <a:pPr marL="1608138" indent="-1608138">
              <a:lnSpc>
                <a:spcPct val="90000"/>
              </a:lnSpc>
              <a:spcBef>
                <a:spcPts val="0"/>
              </a:spcBef>
              <a:spcAft>
                <a:spcPts val="1800"/>
              </a:spcAft>
              <a:buNone/>
            </a:pPr>
            <a:r>
              <a:rPr lang="en-US" sz="2800" i="1" dirty="0" smtClean="0"/>
              <a:t>E</a:t>
            </a:r>
            <a:r>
              <a:rPr lang="en-US" sz="2800" dirty="0"/>
              <a:t>:	effective dose</a:t>
            </a:r>
          </a:p>
          <a:p>
            <a:pPr marL="1608138" indent="-1608138">
              <a:lnSpc>
                <a:spcPct val="90000"/>
              </a:lnSpc>
              <a:spcBef>
                <a:spcPts val="0"/>
              </a:spcBef>
              <a:spcAft>
                <a:spcPts val="1800"/>
              </a:spcAft>
              <a:buNone/>
            </a:pPr>
            <a:r>
              <a:rPr lang="en-US" sz="2800" i="1" dirty="0" err="1"/>
              <a:t>E</a:t>
            </a:r>
            <a:r>
              <a:rPr lang="en-US" sz="2800" baseline="-25000" dirty="0" err="1"/>
              <a:t>c</a:t>
            </a:r>
            <a:r>
              <a:rPr lang="en-US" sz="2800" dirty="0"/>
              <a:t>:	collective dose</a:t>
            </a:r>
          </a:p>
          <a:p>
            <a:pPr marL="1608138" indent="-1608138">
              <a:lnSpc>
                <a:spcPct val="90000"/>
              </a:lnSpc>
              <a:spcBef>
                <a:spcPts val="0"/>
              </a:spcBef>
              <a:spcAft>
                <a:spcPts val="1800"/>
              </a:spcAft>
              <a:buNone/>
            </a:pPr>
            <a:r>
              <a:rPr lang="en-US" sz="2800" i="1" dirty="0" err="1"/>
              <a:t>E</a:t>
            </a:r>
            <a:r>
              <a:rPr lang="en-US" sz="2800" baseline="-25000" dirty="0" err="1"/>
              <a:t>m</a:t>
            </a:r>
            <a:r>
              <a:rPr lang="en-US" sz="2800" dirty="0"/>
              <a:t>:	annual dose limit</a:t>
            </a:r>
          </a:p>
          <a:p>
            <a:pPr marL="1608138" indent="-1608138">
              <a:lnSpc>
                <a:spcPct val="90000"/>
              </a:lnSpc>
              <a:spcBef>
                <a:spcPts val="0"/>
              </a:spcBef>
              <a:spcAft>
                <a:spcPts val="1800"/>
              </a:spcAft>
              <a:buNone/>
            </a:pPr>
            <a:r>
              <a:rPr lang="en-US" sz="2800" dirty="0"/>
              <a:t>EM:	electromagnetic</a:t>
            </a:r>
          </a:p>
          <a:p>
            <a:pPr marL="1608138" indent="-1608138">
              <a:lnSpc>
                <a:spcPct val="90000"/>
              </a:lnSpc>
              <a:spcBef>
                <a:spcPts val="0"/>
              </a:spcBef>
              <a:spcAft>
                <a:spcPts val="1800"/>
              </a:spcAft>
              <a:buNone/>
            </a:pPr>
            <a:r>
              <a:rPr lang="en-US" sz="2800" dirty="0"/>
              <a:t>eV:	electron volt (also </a:t>
            </a:r>
            <a:r>
              <a:rPr lang="en-US" sz="2800" dirty="0" err="1"/>
              <a:t>keV</a:t>
            </a:r>
            <a:r>
              <a:rPr lang="en-US" sz="2800" dirty="0"/>
              <a:t>, MeV and GeV)</a:t>
            </a:r>
          </a:p>
          <a:p>
            <a:pPr marL="1608138" indent="-1608138">
              <a:lnSpc>
                <a:spcPct val="90000"/>
              </a:lnSpc>
              <a:spcBef>
                <a:spcPts val="0"/>
              </a:spcBef>
              <a:spcAft>
                <a:spcPts val="1800"/>
              </a:spcAft>
              <a:buNone/>
            </a:pPr>
            <a:r>
              <a:rPr lang="en-US" sz="2800" dirty="0" err="1"/>
              <a:t>Gy</a:t>
            </a:r>
            <a:r>
              <a:rPr lang="en-US" sz="2800" dirty="0"/>
              <a:t>:	gray</a:t>
            </a:r>
          </a:p>
          <a:p>
            <a:pPr marL="1608138" indent="-1608138">
              <a:lnSpc>
                <a:spcPct val="90000"/>
              </a:lnSpc>
              <a:spcBef>
                <a:spcPts val="0"/>
              </a:spcBef>
              <a:spcAft>
                <a:spcPts val="1800"/>
              </a:spcAft>
              <a:buNone/>
            </a:pPr>
            <a:r>
              <a:rPr lang="en-US" sz="2800" dirty="0"/>
              <a:t>h(g):	dose coefficient</a:t>
            </a:r>
          </a:p>
          <a:p>
            <a:pPr marL="1608138" indent="-1608138">
              <a:lnSpc>
                <a:spcPct val="90000"/>
              </a:lnSpc>
              <a:spcBef>
                <a:spcPts val="0"/>
              </a:spcBef>
              <a:spcAft>
                <a:spcPts val="1800"/>
              </a:spcAft>
              <a:buNone/>
            </a:pPr>
            <a:r>
              <a:rPr lang="en-US" sz="2800" dirty="0"/>
              <a:t>IAEA:	International Atomic Energy </a:t>
            </a:r>
            <a:r>
              <a:rPr lang="en-US" sz="2800" dirty="0" smtClean="0"/>
              <a:t>Agency</a:t>
            </a:r>
            <a:endParaRPr lang="en-US"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183</a:t>
            </a:fld>
            <a:endParaRPr lang="en-CA" dirty="0"/>
          </a:p>
        </p:txBody>
      </p:sp>
    </p:spTree>
    <p:extLst>
      <p:ext uri="{BB962C8B-B14F-4D97-AF65-F5344CB8AC3E}">
        <p14:creationId xmlns:p14="http://schemas.microsoft.com/office/powerpoint/2010/main" val="1374924684"/>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List of abbreviations (cont’d)</a:t>
            </a:r>
            <a:endParaRPr lang="en-CA" dirty="0"/>
          </a:p>
        </p:txBody>
      </p:sp>
      <p:sp>
        <p:nvSpPr>
          <p:cNvPr id="3" name="Content Placeholder 2"/>
          <p:cNvSpPr>
            <a:spLocks noGrp="1"/>
          </p:cNvSpPr>
          <p:nvPr>
            <p:ph idx="1"/>
          </p:nvPr>
        </p:nvSpPr>
        <p:spPr/>
        <p:txBody>
          <a:bodyPr>
            <a:noAutofit/>
          </a:bodyPr>
          <a:lstStyle/>
          <a:p>
            <a:pPr marL="1608138" indent="-1608138">
              <a:lnSpc>
                <a:spcPct val="90000"/>
              </a:lnSpc>
              <a:spcBef>
                <a:spcPts val="0"/>
              </a:spcBef>
              <a:spcAft>
                <a:spcPts val="1800"/>
              </a:spcAft>
              <a:buNone/>
            </a:pPr>
            <a:r>
              <a:rPr lang="en-US" sz="2800" dirty="0" smtClean="0"/>
              <a:t>ICRP</a:t>
            </a:r>
            <a:r>
              <a:rPr lang="en-US" sz="2800" dirty="0"/>
              <a:t>:	International Commission on Radiological Protection</a:t>
            </a:r>
          </a:p>
          <a:p>
            <a:pPr marL="1608138" indent="-1608138">
              <a:lnSpc>
                <a:spcPct val="90000"/>
              </a:lnSpc>
              <a:spcBef>
                <a:spcPts val="0"/>
              </a:spcBef>
              <a:spcAft>
                <a:spcPts val="1800"/>
              </a:spcAft>
              <a:buNone/>
            </a:pPr>
            <a:r>
              <a:rPr lang="en-US" sz="2800" dirty="0" smtClean="0"/>
              <a:t>ICRU</a:t>
            </a:r>
            <a:r>
              <a:rPr lang="en-US" sz="2800" dirty="0"/>
              <a:t>:	International Commission on Radiation Units and Measurements</a:t>
            </a:r>
          </a:p>
          <a:p>
            <a:pPr marL="1608138" indent="-1608138">
              <a:lnSpc>
                <a:spcPct val="90000"/>
              </a:lnSpc>
              <a:spcBef>
                <a:spcPts val="0"/>
              </a:spcBef>
              <a:spcAft>
                <a:spcPts val="1800"/>
              </a:spcAft>
              <a:buNone/>
            </a:pPr>
            <a:r>
              <a:rPr lang="en-US" sz="2800" dirty="0"/>
              <a:t>j:	radiation flux</a:t>
            </a:r>
          </a:p>
          <a:p>
            <a:pPr marL="1608138" indent="-1608138">
              <a:lnSpc>
                <a:spcPct val="90000"/>
              </a:lnSpc>
              <a:spcBef>
                <a:spcPts val="0"/>
              </a:spcBef>
              <a:spcAft>
                <a:spcPts val="1800"/>
              </a:spcAft>
              <a:buNone/>
            </a:pPr>
            <a:r>
              <a:rPr lang="en-US" sz="2800" dirty="0"/>
              <a:t>LET:	linear energy transfer</a:t>
            </a:r>
          </a:p>
          <a:p>
            <a:pPr marL="1608138" indent="-1608138">
              <a:lnSpc>
                <a:spcPct val="90000"/>
              </a:lnSpc>
              <a:spcBef>
                <a:spcPts val="0"/>
              </a:spcBef>
              <a:spcAft>
                <a:spcPts val="1800"/>
              </a:spcAft>
              <a:buNone/>
            </a:pPr>
            <a:r>
              <a:rPr lang="en-US" sz="2800" dirty="0"/>
              <a:t>MOX:	mixed oxide</a:t>
            </a:r>
          </a:p>
          <a:p>
            <a:pPr marL="1608138" indent="-1608138">
              <a:lnSpc>
                <a:spcPct val="90000"/>
              </a:lnSpc>
              <a:spcBef>
                <a:spcPts val="0"/>
              </a:spcBef>
              <a:spcAft>
                <a:spcPts val="1800"/>
              </a:spcAft>
              <a:buNone/>
            </a:pPr>
            <a:r>
              <a:rPr lang="en-US" sz="2800" dirty="0"/>
              <a:t>NPP:	nuclear power plant</a:t>
            </a:r>
          </a:p>
          <a:p>
            <a:pPr marL="1608138" indent="-1608138">
              <a:lnSpc>
                <a:spcPct val="90000"/>
              </a:lnSpc>
              <a:spcBef>
                <a:spcPts val="0"/>
              </a:spcBef>
              <a:spcAft>
                <a:spcPts val="1800"/>
              </a:spcAft>
              <a:buNone/>
            </a:pPr>
            <a:r>
              <a:rPr lang="en-US" sz="2800" dirty="0"/>
              <a:t>OSLD:	optically stimulated luminescence </a:t>
            </a:r>
            <a:r>
              <a:rPr lang="en-US" sz="2800" dirty="0" smtClean="0"/>
              <a:t>dosimeter</a:t>
            </a:r>
            <a:endParaRPr lang="en-US"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184</a:t>
            </a:fld>
            <a:endParaRPr lang="en-CA" dirty="0"/>
          </a:p>
        </p:txBody>
      </p:sp>
    </p:spTree>
    <p:extLst>
      <p:ext uri="{BB962C8B-B14F-4D97-AF65-F5344CB8AC3E}">
        <p14:creationId xmlns:p14="http://schemas.microsoft.com/office/powerpoint/2010/main" val="636701568"/>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List of abbreviations (cont’d)</a:t>
            </a:r>
            <a:endParaRPr lang="en-CA" dirty="0"/>
          </a:p>
        </p:txBody>
      </p:sp>
      <p:sp>
        <p:nvSpPr>
          <p:cNvPr id="3" name="Content Placeholder 2"/>
          <p:cNvSpPr>
            <a:spLocks noGrp="1"/>
          </p:cNvSpPr>
          <p:nvPr>
            <p:ph idx="1"/>
          </p:nvPr>
        </p:nvSpPr>
        <p:spPr/>
        <p:txBody>
          <a:bodyPr>
            <a:noAutofit/>
          </a:bodyPr>
          <a:lstStyle/>
          <a:p>
            <a:pPr marL="1608138" indent="-1608138">
              <a:lnSpc>
                <a:spcPct val="90000"/>
              </a:lnSpc>
              <a:spcBef>
                <a:spcPts val="0"/>
              </a:spcBef>
              <a:spcAft>
                <a:spcPts val="1800"/>
              </a:spcAft>
              <a:buNone/>
            </a:pPr>
            <a:r>
              <a:rPr lang="en-US" sz="2800" dirty="0" smtClean="0"/>
              <a:t>PF</a:t>
            </a:r>
            <a:r>
              <a:rPr lang="en-US" sz="2800" dirty="0"/>
              <a:t>:	protection factor</a:t>
            </a:r>
          </a:p>
          <a:p>
            <a:pPr marL="1608138" indent="-1608138">
              <a:lnSpc>
                <a:spcPct val="90000"/>
              </a:lnSpc>
              <a:spcBef>
                <a:spcPts val="0"/>
              </a:spcBef>
              <a:spcAft>
                <a:spcPts val="1800"/>
              </a:spcAft>
              <a:buNone/>
            </a:pPr>
            <a:r>
              <a:rPr lang="en-US" sz="2800" dirty="0"/>
              <a:t>PPE:	personal protective equipment</a:t>
            </a:r>
          </a:p>
          <a:p>
            <a:pPr marL="1608138" indent="-1608138">
              <a:lnSpc>
                <a:spcPct val="90000"/>
              </a:lnSpc>
              <a:spcBef>
                <a:spcPts val="0"/>
              </a:spcBef>
              <a:spcAft>
                <a:spcPts val="1800"/>
              </a:spcAft>
              <a:buNone/>
            </a:pPr>
            <a:r>
              <a:rPr lang="en-US" sz="2800" dirty="0"/>
              <a:t>R:	</a:t>
            </a:r>
            <a:r>
              <a:rPr lang="en-US" sz="2800" dirty="0" err="1"/>
              <a:t>röntgen</a:t>
            </a:r>
            <a:r>
              <a:rPr lang="en-US" sz="2800" dirty="0"/>
              <a:t> (or roentgen)</a:t>
            </a:r>
          </a:p>
          <a:p>
            <a:pPr marL="1608138" indent="-1608138">
              <a:lnSpc>
                <a:spcPct val="90000"/>
              </a:lnSpc>
              <a:spcBef>
                <a:spcPts val="0"/>
              </a:spcBef>
              <a:spcAft>
                <a:spcPts val="1800"/>
              </a:spcAft>
              <a:buNone/>
            </a:pPr>
            <a:r>
              <a:rPr lang="en-US" sz="2800" dirty="0" err="1" smtClean="0"/>
              <a:t>Sv</a:t>
            </a:r>
            <a:r>
              <a:rPr lang="en-US" sz="2800" dirty="0"/>
              <a:t>:	Sievert (also </a:t>
            </a:r>
            <a:r>
              <a:rPr lang="en-US" sz="2800" dirty="0" err="1"/>
              <a:t>mSv</a:t>
            </a:r>
            <a:r>
              <a:rPr lang="en-US" sz="2800" dirty="0"/>
              <a:t> and µ</a:t>
            </a:r>
            <a:r>
              <a:rPr lang="en-US" sz="2800" dirty="0" err="1"/>
              <a:t>Sv</a:t>
            </a:r>
            <a:r>
              <a:rPr lang="en-US" sz="2800" dirty="0"/>
              <a:t>)</a:t>
            </a:r>
          </a:p>
          <a:p>
            <a:pPr marL="1608138" indent="-1608138">
              <a:lnSpc>
                <a:spcPct val="90000"/>
              </a:lnSpc>
              <a:spcBef>
                <a:spcPts val="0"/>
              </a:spcBef>
              <a:spcAft>
                <a:spcPts val="1800"/>
              </a:spcAft>
              <a:buNone/>
            </a:pPr>
            <a:r>
              <a:rPr lang="en-US" sz="2800" dirty="0"/>
              <a:t>t</a:t>
            </a:r>
            <a:r>
              <a:rPr lang="en-US" sz="2800" baseline="-25000" dirty="0"/>
              <a:t>1/2</a:t>
            </a:r>
            <a:r>
              <a:rPr lang="en-US" sz="2800" dirty="0"/>
              <a:t>:	half-life</a:t>
            </a:r>
          </a:p>
          <a:p>
            <a:pPr marL="1608138" indent="-1608138">
              <a:lnSpc>
                <a:spcPct val="90000"/>
              </a:lnSpc>
              <a:spcBef>
                <a:spcPts val="0"/>
              </a:spcBef>
              <a:spcAft>
                <a:spcPts val="1800"/>
              </a:spcAft>
              <a:buNone/>
            </a:pPr>
            <a:r>
              <a:rPr lang="en-US" sz="2800" dirty="0"/>
              <a:t>t</a:t>
            </a:r>
            <a:r>
              <a:rPr lang="en-US" sz="2800" baseline="-25000" dirty="0"/>
              <a:t>1/2b</a:t>
            </a:r>
            <a:r>
              <a:rPr lang="en-US" sz="2800" dirty="0"/>
              <a:t>:	biological half-life</a:t>
            </a:r>
          </a:p>
          <a:p>
            <a:pPr marL="1608138" indent="-1608138">
              <a:lnSpc>
                <a:spcPct val="90000"/>
              </a:lnSpc>
              <a:spcBef>
                <a:spcPts val="0"/>
              </a:spcBef>
              <a:spcAft>
                <a:spcPts val="1800"/>
              </a:spcAft>
              <a:buNone/>
            </a:pPr>
            <a:r>
              <a:rPr lang="en-US" sz="2800" dirty="0"/>
              <a:t>TLD:	</a:t>
            </a:r>
            <a:r>
              <a:rPr lang="en-US" sz="2800" dirty="0" err="1"/>
              <a:t>Thermoluminescent</a:t>
            </a:r>
            <a:r>
              <a:rPr lang="en-US" sz="2800" dirty="0"/>
              <a:t> dosimeter</a:t>
            </a:r>
          </a:p>
          <a:p>
            <a:pPr marL="1608138" indent="-1608138">
              <a:lnSpc>
                <a:spcPct val="90000"/>
              </a:lnSpc>
              <a:spcBef>
                <a:spcPts val="0"/>
              </a:spcBef>
              <a:spcAft>
                <a:spcPts val="1800"/>
              </a:spcAft>
              <a:buNone/>
            </a:pPr>
            <a:r>
              <a:rPr lang="en-US" sz="2800" dirty="0"/>
              <a:t>u:	atomic mass </a:t>
            </a:r>
            <a:r>
              <a:rPr lang="en-US" sz="2800" dirty="0" smtClean="0"/>
              <a:t>unit</a:t>
            </a:r>
            <a:endParaRPr lang="en-US" sz="2800" dirty="0"/>
          </a:p>
          <a:p>
            <a:pPr marL="1608138" indent="-1608138">
              <a:lnSpc>
                <a:spcPct val="90000"/>
              </a:lnSpc>
              <a:spcBef>
                <a:spcPts val="0"/>
              </a:spcBef>
              <a:spcAft>
                <a:spcPts val="1800"/>
              </a:spcAft>
              <a:buNone/>
            </a:pPr>
            <a:endParaRPr lang="en-CA" sz="2800" baseline="-25000" dirty="0" smtClean="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185</a:t>
            </a:fld>
            <a:endParaRPr lang="en-CA" dirty="0"/>
          </a:p>
        </p:txBody>
      </p:sp>
    </p:spTree>
    <p:extLst>
      <p:ext uri="{BB962C8B-B14F-4D97-AF65-F5344CB8AC3E}">
        <p14:creationId xmlns:p14="http://schemas.microsoft.com/office/powerpoint/2010/main" val="94018856"/>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List of abbreviations (cont’d)</a:t>
            </a:r>
            <a:endParaRPr lang="en-CA" dirty="0"/>
          </a:p>
        </p:txBody>
      </p:sp>
      <p:sp>
        <p:nvSpPr>
          <p:cNvPr id="3" name="Content Placeholder 2"/>
          <p:cNvSpPr>
            <a:spLocks noGrp="1"/>
          </p:cNvSpPr>
          <p:nvPr>
            <p:ph idx="1"/>
          </p:nvPr>
        </p:nvSpPr>
        <p:spPr/>
        <p:txBody>
          <a:bodyPr>
            <a:noAutofit/>
          </a:bodyPr>
          <a:lstStyle/>
          <a:p>
            <a:pPr marL="1608138" indent="-1608138">
              <a:lnSpc>
                <a:spcPct val="90000"/>
              </a:lnSpc>
              <a:spcBef>
                <a:spcPts val="0"/>
              </a:spcBef>
              <a:spcAft>
                <a:spcPts val="1800"/>
              </a:spcAft>
              <a:buNone/>
            </a:pPr>
            <a:r>
              <a:rPr lang="en-US" sz="2800" dirty="0" smtClean="0"/>
              <a:t>UNSCEAR</a:t>
            </a:r>
            <a:r>
              <a:rPr lang="en-US" sz="2800" dirty="0"/>
              <a:t>:	United Nations Scientific Committee on the Effects of Atomic Radiation</a:t>
            </a:r>
          </a:p>
          <a:p>
            <a:pPr marL="1608138" indent="-1608138">
              <a:lnSpc>
                <a:spcPct val="90000"/>
              </a:lnSpc>
              <a:spcBef>
                <a:spcPts val="0"/>
              </a:spcBef>
              <a:spcAft>
                <a:spcPts val="1800"/>
              </a:spcAft>
              <a:buNone/>
            </a:pPr>
            <a:r>
              <a:rPr lang="en-US" sz="2800" i="1" dirty="0" err="1"/>
              <a:t>w</a:t>
            </a:r>
            <a:r>
              <a:rPr lang="en-US" sz="2800" baseline="-25000" dirty="0" err="1"/>
              <a:t>R</a:t>
            </a:r>
            <a:r>
              <a:rPr lang="en-US" sz="2800" dirty="0"/>
              <a:t>:	radiation weighting factor</a:t>
            </a:r>
          </a:p>
          <a:p>
            <a:pPr marL="1608138" indent="-1608138">
              <a:lnSpc>
                <a:spcPct val="90000"/>
              </a:lnSpc>
              <a:spcBef>
                <a:spcPts val="0"/>
              </a:spcBef>
              <a:spcAft>
                <a:spcPts val="1800"/>
              </a:spcAft>
              <a:buNone/>
            </a:pPr>
            <a:r>
              <a:rPr lang="en-US" sz="2800" i="1" dirty="0" err="1"/>
              <a:t>w</a:t>
            </a:r>
            <a:r>
              <a:rPr lang="en-US" sz="2800" baseline="-25000" dirty="0" err="1"/>
              <a:t>T</a:t>
            </a:r>
            <a:r>
              <a:rPr lang="en-US" sz="2800" dirty="0"/>
              <a:t>:	tissue weighting factor</a:t>
            </a:r>
          </a:p>
          <a:p>
            <a:pPr marL="1608138" indent="-1608138">
              <a:lnSpc>
                <a:spcPct val="90000"/>
              </a:lnSpc>
              <a:spcBef>
                <a:spcPts val="0"/>
              </a:spcBef>
              <a:spcAft>
                <a:spcPts val="1800"/>
              </a:spcAft>
              <a:buNone/>
            </a:pPr>
            <a:r>
              <a:rPr lang="en-US" sz="2800" dirty="0"/>
              <a:t>µ:	linear attenuation coefficient</a:t>
            </a:r>
          </a:p>
          <a:p>
            <a:pPr marL="1608138" indent="-1608138">
              <a:lnSpc>
                <a:spcPct val="90000"/>
              </a:lnSpc>
              <a:spcBef>
                <a:spcPts val="0"/>
              </a:spcBef>
              <a:spcAft>
                <a:spcPts val="1800"/>
              </a:spcAft>
              <a:buNone/>
            </a:pPr>
            <a:endParaRPr lang="en-CA" sz="2800" baseline="-25000" dirty="0" smtClean="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186</a:t>
            </a:fld>
            <a:endParaRPr lang="en-CA" dirty="0"/>
          </a:p>
        </p:txBody>
      </p:sp>
    </p:spTree>
    <p:extLst>
      <p:ext uri="{BB962C8B-B14F-4D97-AF65-F5344CB8AC3E}">
        <p14:creationId xmlns:p14="http://schemas.microsoft.com/office/powerpoint/2010/main" val="640944281"/>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CA" dirty="0" smtClean="0"/>
              <a:t>References</a:t>
            </a:r>
            <a:endParaRPr lang="en-CA" dirty="0"/>
          </a:p>
        </p:txBody>
      </p:sp>
    </p:spTree>
    <p:extLst>
      <p:ext uri="{BB962C8B-B14F-4D97-AF65-F5344CB8AC3E}">
        <p14:creationId xmlns:p14="http://schemas.microsoft.com/office/powerpoint/2010/main" val="1201019060"/>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a:lnSpc>
                <a:spcPct val="90000"/>
              </a:lnSpc>
              <a:spcBef>
                <a:spcPts val="0"/>
              </a:spcBef>
              <a:spcAft>
                <a:spcPts val="1800"/>
              </a:spcAft>
            </a:pPr>
            <a:r>
              <a:rPr lang="en-US" sz="2800" u="sng" dirty="0">
                <a:hlinkClick r:id="rId2"/>
              </a:rPr>
              <a:t>http://</a:t>
            </a:r>
            <a:r>
              <a:rPr lang="en-US" sz="2800" u="sng" dirty="0" smtClean="0">
                <a:hlinkClick r:id="rId2"/>
              </a:rPr>
              <a:t>www-ns.iaea.org/standards/documents/pubdoc-list.asp?s=11&amp;l=83</a:t>
            </a:r>
            <a:endParaRPr lang="en-US" sz="2800" dirty="0"/>
          </a:p>
          <a:p>
            <a:pPr>
              <a:lnSpc>
                <a:spcPct val="90000"/>
              </a:lnSpc>
              <a:spcBef>
                <a:spcPts val="0"/>
              </a:spcBef>
              <a:spcAft>
                <a:spcPts val="1800"/>
              </a:spcAft>
            </a:pPr>
            <a:r>
              <a:rPr lang="en-US" sz="2800" dirty="0"/>
              <a:t> </a:t>
            </a:r>
            <a:r>
              <a:rPr lang="en-US" sz="2800" dirty="0">
                <a:hlinkClick r:id="rId3"/>
              </a:rPr>
              <a:t>http://</a:t>
            </a:r>
            <a:r>
              <a:rPr lang="en-US" sz="2800" dirty="0" err="1">
                <a:hlinkClick r:id="rId3"/>
              </a:rPr>
              <a:t>www.icrp.org</a:t>
            </a:r>
            <a:r>
              <a:rPr lang="en-US" sz="2800" dirty="0">
                <a:hlinkClick r:id="rId3"/>
              </a:rPr>
              <a:t>/</a:t>
            </a:r>
            <a:r>
              <a:rPr lang="en-US" sz="2800" dirty="0" err="1">
                <a:hlinkClick r:id="rId3"/>
              </a:rPr>
              <a:t>publications.asp</a:t>
            </a:r>
            <a:endParaRPr lang="en-US" sz="2800" dirty="0"/>
          </a:p>
          <a:p>
            <a:pPr>
              <a:lnSpc>
                <a:spcPct val="90000"/>
              </a:lnSpc>
              <a:spcBef>
                <a:spcPts val="0"/>
              </a:spcBef>
              <a:spcAft>
                <a:spcPts val="1800"/>
              </a:spcAft>
            </a:pPr>
            <a:r>
              <a:rPr lang="en-US" sz="2800" u="sng" dirty="0">
                <a:hlinkClick r:id="rId4"/>
              </a:rPr>
              <a:t>http://</a:t>
            </a:r>
            <a:r>
              <a:rPr lang="en-US" sz="2800" u="sng" dirty="0" smtClean="0">
                <a:hlinkClick r:id="rId4"/>
              </a:rPr>
              <a:t>www.unscear.org/unscear/en/publications.html</a:t>
            </a:r>
            <a:endParaRPr lang="en-US" sz="2800" dirty="0"/>
          </a:p>
        </p:txBody>
      </p:sp>
      <p:sp>
        <p:nvSpPr>
          <p:cNvPr id="4" name="Date Placeholder 3"/>
          <p:cNvSpPr>
            <a:spLocks noGrp="1"/>
          </p:cNvSpPr>
          <p:nvPr>
            <p:ph type="dt" sz="half" idx="10"/>
          </p:nvPr>
        </p:nvSpPr>
        <p:spPr/>
        <p:txBody>
          <a:bodyPr/>
          <a:lstStyle/>
          <a:p>
            <a:pPr algn="ctr"/>
            <a:r>
              <a:rPr lang="en-CA" dirty="0"/>
              <a:t>7-18 May - 18-29 June 2018</a:t>
            </a:r>
          </a:p>
        </p:txBody>
      </p:sp>
      <p:sp>
        <p:nvSpPr>
          <p:cNvPr id="5" name="Footer Placeholder 4"/>
          <p:cNvSpPr>
            <a:spLocks noGrp="1"/>
          </p:cNvSpPr>
          <p:nvPr>
            <p:ph type="ftr" sz="quarter" idx="11"/>
          </p:nvPr>
        </p:nvSpPr>
        <p:spPr/>
        <p:txBody>
          <a:bodyPr/>
          <a:lstStyle/>
          <a:p>
            <a:pPr algn="l"/>
            <a:r>
              <a:rPr lang="en-CA" dirty="0"/>
              <a:t>Radiation protection in NPPs</a:t>
            </a:r>
          </a:p>
        </p:txBody>
      </p:sp>
      <p:sp>
        <p:nvSpPr>
          <p:cNvPr id="6" name="Slide Number Placeholder 5"/>
          <p:cNvSpPr>
            <a:spLocks noGrp="1"/>
          </p:cNvSpPr>
          <p:nvPr>
            <p:ph type="sldNum" sz="quarter" idx="12"/>
          </p:nvPr>
        </p:nvSpPr>
        <p:spPr/>
        <p:txBody>
          <a:bodyPr/>
          <a:lstStyle/>
          <a:p>
            <a:fld id="{23A0628E-C12F-4F8C-9895-BCD5E30100D3}" type="slidenum">
              <a:rPr lang="en-CA" smtClean="0"/>
              <a:pPr/>
              <a:t>188</a:t>
            </a:fld>
            <a:endParaRPr lang="en-CA" dirty="0"/>
          </a:p>
        </p:txBody>
      </p:sp>
    </p:spTree>
    <p:extLst>
      <p:ext uri="{BB962C8B-B14F-4D97-AF65-F5344CB8AC3E}">
        <p14:creationId xmlns:p14="http://schemas.microsoft.com/office/powerpoint/2010/main" val="1564747854"/>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normAutofit/>
          </a:bodyPr>
          <a:lstStyle/>
          <a:p>
            <a:r>
              <a:rPr lang="en-CA" sz="4400" i="1" dirty="0" smtClean="0">
                <a:latin typeface="Times New Roman" panose="02020603050405020304" pitchFamily="18" charset="0"/>
                <a:cs typeface="Times New Roman" panose="02020603050405020304" pitchFamily="18" charset="0"/>
              </a:rPr>
              <a:t>Thank you!</a:t>
            </a:r>
            <a:endParaRPr lang="en-CA" sz="44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63842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868F938DE8BD94789445616FEE2D6D6" ma:contentTypeVersion="1" ma:contentTypeDescription="Create a new document." ma:contentTypeScope="" ma:versionID="288b2ef4e43c6e990d541f0010fc7b79">
  <xsd:schema xmlns:xsd="http://www.w3.org/2001/XMLSchema" xmlns:xs="http://www.w3.org/2001/XMLSchema" xmlns:p="http://schemas.microsoft.com/office/2006/metadata/properties" targetNamespace="http://schemas.microsoft.com/office/2006/metadata/properties" ma:root="true" ma:fieldsID="0ac3a7447a7246b5c45829a245a11f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67D2DD1-971E-4C87-9689-8268065871EA}"/>
</file>

<file path=customXml/itemProps2.xml><?xml version="1.0" encoding="utf-8"?>
<ds:datastoreItem xmlns:ds="http://schemas.openxmlformats.org/officeDocument/2006/customXml" ds:itemID="{BADBA0BF-76C7-401D-B54D-8E299384AAFD}"/>
</file>

<file path=customXml/itemProps3.xml><?xml version="1.0" encoding="utf-8"?>
<ds:datastoreItem xmlns:ds="http://schemas.openxmlformats.org/officeDocument/2006/customXml" ds:itemID="{4BDD9B97-C381-4E9F-A23E-6FEBBA321F88}"/>
</file>

<file path=docProps/app.xml><?xml version="1.0" encoding="utf-8"?>
<Properties xmlns="http://schemas.openxmlformats.org/officeDocument/2006/extended-properties" xmlns:vt="http://schemas.openxmlformats.org/officeDocument/2006/docPropsVTypes">
  <Template/>
  <TotalTime>5413</TotalTime>
  <Words>21352</Words>
  <Application>Microsoft Office PowerPoint</Application>
  <PresentationFormat>A4 Paper (210x297 mm)</PresentationFormat>
  <Paragraphs>2502</Paragraphs>
  <Slides>189</Slides>
  <Notes>142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189</vt:i4>
      </vt:variant>
    </vt:vector>
  </HeadingPairs>
  <TitlesOfParts>
    <vt:vector size="191" baseType="lpstr">
      <vt:lpstr>Office Theme</vt:lpstr>
      <vt:lpstr>Equation</vt:lpstr>
      <vt:lpstr>Module II Radiation protection in NPPs</vt:lpstr>
      <vt:lpstr>Contents</vt:lpstr>
      <vt:lpstr>Contents (cont’d)</vt:lpstr>
      <vt:lpstr>PowerPoint Presentation</vt:lpstr>
      <vt:lpstr>Learning objectives</vt:lpstr>
      <vt:lpstr>Electromagnetic (EM) radiation</vt:lpstr>
      <vt:lpstr>EM radiation (cont’d)</vt:lpstr>
      <vt:lpstr>PowerPoint Presentation</vt:lpstr>
      <vt:lpstr>Ionizing EM radiation</vt:lpstr>
      <vt:lpstr>Other types of ionizing radiation</vt:lpstr>
      <vt:lpstr>Radiation characteristics</vt:lpstr>
      <vt:lpstr>Natural sources of ionizing radiation</vt:lpstr>
      <vt:lpstr>Long-lived radionuclides and their progeny</vt:lpstr>
      <vt:lpstr>Cosmic radiation</vt:lpstr>
      <vt:lpstr>Cosmogenic radionuclides</vt:lpstr>
      <vt:lpstr>Artificial sources of radiation</vt:lpstr>
      <vt:lpstr>Exercise #1</vt:lpstr>
      <vt:lpstr>Development of radiation science</vt:lpstr>
      <vt:lpstr>Early evidence of harm from radiation</vt:lpstr>
      <vt:lpstr>Early evidence of harm from radiation (cont’d)</vt:lpstr>
      <vt:lpstr>Dawn of radiation protection</vt:lpstr>
      <vt:lpstr>Dawn of radiation protection (cont’d)</vt:lpstr>
      <vt:lpstr>Quantities and units for radiation exposure</vt:lpstr>
      <vt:lpstr>PowerPoint Presentation</vt:lpstr>
      <vt:lpstr>Learning objectives</vt:lpstr>
      <vt:lpstr>Introduction</vt:lpstr>
      <vt:lpstr>Direct and indirect ionization</vt:lpstr>
      <vt:lpstr>Direct ionization</vt:lpstr>
      <vt:lpstr>Direct ionization (cont’d)</vt:lpstr>
      <vt:lpstr>Interaction of gamma rays with matter</vt:lpstr>
      <vt:lpstr>Photoelectric effect</vt:lpstr>
      <vt:lpstr>Compton scattering</vt:lpstr>
      <vt:lpstr>Pair production </vt:lpstr>
      <vt:lpstr>Attenuation of gamma radiation</vt:lpstr>
      <vt:lpstr>Attenuation of gamma radiation (cont’d)</vt:lpstr>
      <vt:lpstr>Attenuation of gamma radiation (cont’d)</vt:lpstr>
      <vt:lpstr>Neutrons</vt:lpstr>
      <vt:lpstr>Absorption of neutrons</vt:lpstr>
      <vt:lpstr>Exercise #2</vt:lpstr>
      <vt:lpstr>Exercise #2 (cont’d)</vt:lpstr>
      <vt:lpstr>PowerPoint Presentation</vt:lpstr>
      <vt:lpstr>Learning objectives</vt:lpstr>
      <vt:lpstr>Physical basis of radiation detection</vt:lpstr>
      <vt:lpstr>Detector</vt:lpstr>
      <vt:lpstr>Gas detectors</vt:lpstr>
      <vt:lpstr>Coaxial gas detectors</vt:lpstr>
      <vt:lpstr>Ionization chambers</vt:lpstr>
      <vt:lpstr>Proportional counters</vt:lpstr>
      <vt:lpstr>Geiger-Mueller counters</vt:lpstr>
      <vt:lpstr>Scintillation detector</vt:lpstr>
      <vt:lpstr>Scintillation detector (cont’d)</vt:lpstr>
      <vt:lpstr>Thermoluminescent dosimeter (TLD)</vt:lpstr>
      <vt:lpstr>Optically stimulated luminescence dosimeter (OSLD)</vt:lpstr>
      <vt:lpstr>Similarities between TLDs and OSLDs</vt:lpstr>
      <vt:lpstr>Differences between TLDs and OSLDs</vt:lpstr>
      <vt:lpstr>Neutron detection</vt:lpstr>
      <vt:lpstr>Discussion question</vt:lpstr>
      <vt:lpstr>Practical exercise on radiation detection</vt:lpstr>
      <vt:lpstr>PowerPoint Presentation</vt:lpstr>
      <vt:lpstr>Learning objectives</vt:lpstr>
      <vt:lpstr>Absorbed dose (D)</vt:lpstr>
      <vt:lpstr>Absorbed dose rate</vt:lpstr>
      <vt:lpstr>Point sources of radiation</vt:lpstr>
      <vt:lpstr>Line sources of radiation</vt:lpstr>
      <vt:lpstr>Equivalent dose (H)</vt:lpstr>
      <vt:lpstr>Equivalent dose (cont’d)</vt:lpstr>
      <vt:lpstr>Radiation weighting factors (wR) (ICRP)</vt:lpstr>
      <vt:lpstr>Equivalent dose rate</vt:lpstr>
      <vt:lpstr>Effective dose (E)</vt:lpstr>
      <vt:lpstr>Organ or tissue weighting factors (ICRP 2007)</vt:lpstr>
      <vt:lpstr>Effective dose (cont’d)</vt:lpstr>
      <vt:lpstr>Collective dose (Ec)</vt:lpstr>
      <vt:lpstr>Exercise #3a</vt:lpstr>
      <vt:lpstr>Exercise #3a (cont’d)</vt:lpstr>
      <vt:lpstr>PowerPoint Presentation</vt:lpstr>
      <vt:lpstr>Learning objectives</vt:lpstr>
      <vt:lpstr>Basic cell biology</vt:lpstr>
      <vt:lpstr>Basic cell biology (cont’d)</vt:lpstr>
      <vt:lpstr>Somatic cell</vt:lpstr>
      <vt:lpstr>Radiation effects on cells</vt:lpstr>
      <vt:lpstr>Radiation effects on cells (cont’d)</vt:lpstr>
      <vt:lpstr>Effect of linear energy transfer (LET)</vt:lpstr>
      <vt:lpstr>Mutation and cancer</vt:lpstr>
      <vt:lpstr>Genetic changes</vt:lpstr>
      <vt:lpstr>Timeline of radiation damage</vt:lpstr>
      <vt:lpstr>Radiation effects on humans</vt:lpstr>
      <vt:lpstr>Radiation effects on humans (cont’d)</vt:lpstr>
      <vt:lpstr>Deterministic effects of radiation</vt:lpstr>
      <vt:lpstr>Deterministic effects of radiation (cont’d)</vt:lpstr>
      <vt:lpstr>Effects of acute whole body irradiation</vt:lpstr>
      <vt:lpstr>Stochastic effects of radiation</vt:lpstr>
      <vt:lpstr>Stochastic effects of radiation (cont’d)</vt:lpstr>
      <vt:lpstr>Stochastic effects of radiation (cont’d)</vt:lpstr>
      <vt:lpstr>Genetic effects of radiation</vt:lpstr>
      <vt:lpstr>PowerPoint Presentation</vt:lpstr>
      <vt:lpstr>Learning objectives</vt:lpstr>
      <vt:lpstr>External radiation exposure</vt:lpstr>
      <vt:lpstr>Protection against external exposure</vt:lpstr>
      <vt:lpstr>Protection against external exposure (cont’d)</vt:lpstr>
      <vt:lpstr>Time</vt:lpstr>
      <vt:lpstr>Distance</vt:lpstr>
      <vt:lpstr>Shielding</vt:lpstr>
      <vt:lpstr>Shielding from gamma radiation</vt:lpstr>
      <vt:lpstr>Shielding from beta radiation</vt:lpstr>
      <vt:lpstr>Exercise #3b</vt:lpstr>
      <vt:lpstr>PowerPoint Presentation</vt:lpstr>
      <vt:lpstr>Learning objectives</vt:lpstr>
      <vt:lpstr>Pathways into the body</vt:lpstr>
      <vt:lpstr>Pathways into the body (cont’d)</vt:lpstr>
      <vt:lpstr>Radiation behaviour in body</vt:lpstr>
      <vt:lpstr>Biological and effective half-life</vt:lpstr>
      <vt:lpstr>Committed effective dose</vt:lpstr>
      <vt:lpstr>Committed effective dose (cont’d)</vt:lpstr>
      <vt:lpstr>Dose coefficient</vt:lpstr>
      <vt:lpstr>Annual limit of intake (ALI)</vt:lpstr>
      <vt:lpstr>Derived air concentration (DAC)</vt:lpstr>
      <vt:lpstr>DACs for occupationally exposed workers</vt:lpstr>
      <vt:lpstr>Exposure to radioactive noble gases</vt:lpstr>
      <vt:lpstr>Protection against internal contamination</vt:lpstr>
      <vt:lpstr>Protection against internal contamination (cont’d)</vt:lpstr>
      <vt:lpstr>Example: NPP basic protective equipment</vt:lpstr>
      <vt:lpstr>Example: NPP basic protective equipment (cont’d)</vt:lpstr>
      <vt:lpstr>Additional protective equipment</vt:lpstr>
      <vt:lpstr>Respiratory protection</vt:lpstr>
      <vt:lpstr>Respiratory protection (cont’d)</vt:lpstr>
      <vt:lpstr>Respiratory protection (cont’d)</vt:lpstr>
      <vt:lpstr>Characteristics of respiratory equipment</vt:lpstr>
      <vt:lpstr>PowerPoint Presentation</vt:lpstr>
      <vt:lpstr>Learning objectives</vt:lpstr>
      <vt:lpstr>Aim of radiation protection</vt:lpstr>
      <vt:lpstr>International recommendations and standards</vt:lpstr>
      <vt:lpstr>ICRP recommendations</vt:lpstr>
      <vt:lpstr>ICRP recommendations (cont’d)</vt:lpstr>
      <vt:lpstr>ICRP recommendations (cont’d)</vt:lpstr>
      <vt:lpstr>IAEA Basic Safety Standards (BSS)</vt:lpstr>
      <vt:lpstr>BSS (cont’d)</vt:lpstr>
      <vt:lpstr>Types of exposure situations</vt:lpstr>
      <vt:lpstr>Dose limits for planned exposure situations</vt:lpstr>
      <vt:lpstr>Dose limits for planned exposure situations (cont’d)</vt:lpstr>
      <vt:lpstr>Dose limits for emergency situations</vt:lpstr>
      <vt:lpstr>Employer and licensee responsibilities</vt:lpstr>
      <vt:lpstr>Employer and licensee responsibilities (cont’d)</vt:lpstr>
      <vt:lpstr>Other BSS requirements (cont’d)</vt:lpstr>
      <vt:lpstr>Question for discussion</vt:lpstr>
      <vt:lpstr>Exercise #4</vt:lpstr>
      <vt:lpstr>PowerPoint Presentation</vt:lpstr>
      <vt:lpstr>Learning objectives</vt:lpstr>
      <vt:lpstr>Aspects of radiation protection in the nuclear fuel cycle</vt:lpstr>
      <vt:lpstr>Aspects of radiation protection in the nuclear fuel cycle (cont’d)</vt:lpstr>
      <vt:lpstr>Important radionuclides for radiation protection</vt:lpstr>
      <vt:lpstr>Natural radionuclides</vt:lpstr>
      <vt:lpstr>Fission products</vt:lpstr>
      <vt:lpstr>Fission products (cont’d)</vt:lpstr>
      <vt:lpstr>Activation and corrosion products</vt:lpstr>
      <vt:lpstr>Activation and corrosion products (cont’d)</vt:lpstr>
      <vt:lpstr>Activation and corrosion products (cont’d)</vt:lpstr>
      <vt:lpstr>Hot particles</vt:lpstr>
      <vt:lpstr>Exercise #5</vt:lpstr>
      <vt:lpstr>PowerPoint Presentation</vt:lpstr>
      <vt:lpstr>Learning objectives</vt:lpstr>
      <vt:lpstr>Need for monitoring nuclear facilities</vt:lpstr>
      <vt:lpstr>Need for monitoring nuclear facilities (cont’d)</vt:lpstr>
      <vt:lpstr>Exposure pathways to the population</vt:lpstr>
      <vt:lpstr>Exposure pathways to the population (cont’d)</vt:lpstr>
      <vt:lpstr>Exposure pathways to the population (cont’d)</vt:lpstr>
      <vt:lpstr>Objectives of monitoring</vt:lpstr>
      <vt:lpstr>Types of monitoring</vt:lpstr>
      <vt:lpstr>Programmes for environmental monitoring</vt:lpstr>
      <vt:lpstr>Programmes for environmental monitoring (cont’d)</vt:lpstr>
      <vt:lpstr>Programmes for environmental monitoring (cont’d)</vt:lpstr>
      <vt:lpstr>Assessment of doses to members of the public</vt:lpstr>
      <vt:lpstr>Annual doses to members of the public</vt:lpstr>
      <vt:lpstr>Emergency exposure situations</vt:lpstr>
      <vt:lpstr>Question for discussion</vt:lpstr>
      <vt:lpstr>PowerPoint Presentation</vt:lpstr>
      <vt:lpstr>Summary</vt:lpstr>
      <vt:lpstr>Summary (cont’d)</vt:lpstr>
      <vt:lpstr>Summary (cont’d)</vt:lpstr>
      <vt:lpstr>PowerPoint Presentation</vt:lpstr>
      <vt:lpstr>Key points</vt:lpstr>
      <vt:lpstr>PowerPoint Presentation</vt:lpstr>
      <vt:lpstr>List of abbreviations</vt:lpstr>
      <vt:lpstr>List of abbreviations (cont’d)</vt:lpstr>
      <vt:lpstr>List of abbreviations (cont’d)</vt:lpstr>
      <vt:lpstr>List of abbreviations (cont’d)</vt:lpstr>
      <vt:lpstr>List of abbreviations (cont’d)</vt:lpstr>
      <vt:lpstr>PowerPoint Presentation</vt:lpstr>
      <vt:lpstr>References</vt:lpstr>
      <vt:lpstr>PowerPoint Presentation</vt:lpstr>
    </vt:vector>
  </TitlesOfParts>
  <Company>IAEA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MACSUGA, Géza</cp:lastModifiedBy>
  <cp:revision>480</cp:revision>
  <cp:lastPrinted>2015-12-18T15:27:41Z</cp:lastPrinted>
  <dcterms:created xsi:type="dcterms:W3CDTF">2014-07-03T09:13:58Z</dcterms:created>
  <dcterms:modified xsi:type="dcterms:W3CDTF">2018-02-27T12:57:13Z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0x0101006868F938DE8BD94789445616FEE2D6D6</vt:lpwstr>
  </property>
</Properties>
</file>